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0"/>
  </p:notesMasterIdLst>
  <p:sldIdLst>
    <p:sldId id="273" r:id="rId2"/>
    <p:sldId id="258" r:id="rId3"/>
    <p:sldId id="259" r:id="rId4"/>
    <p:sldId id="260" r:id="rId5"/>
    <p:sldId id="261" r:id="rId6"/>
    <p:sldId id="262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son, April" initials="RA" lastIdx="1" clrIdx="0">
    <p:extLst>
      <p:ext uri="{19B8F6BF-5375-455C-9EA6-DF929625EA0E}">
        <p15:presenceInfo xmlns:p15="http://schemas.microsoft.com/office/powerpoint/2012/main" userId="S::arichardson6@islander.tamucc.edu::2a2dd343-03ac-47c2-8845-8aad65a876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4"/>
    <p:restoredTop sz="94707"/>
  </p:normalViewPr>
  <p:slideViewPr>
    <p:cSldViewPr>
      <p:cViewPr varScale="1">
        <p:scale>
          <a:sx n="108" d="100"/>
          <a:sy n="108" d="100"/>
        </p:scale>
        <p:origin x="21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7EC41-2B3A-CD49-9B89-BC5AAEF9508F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A4B3A-FCB8-A047-A5AA-EA9B25DA7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8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A4B3A-FCB8-A047-A5AA-EA9B25DA76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3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A4B3A-FCB8-A047-A5AA-EA9B25DA76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0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2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3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9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07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6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4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3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9D72C0-B6EA-4476-82E8-7D86155A58D9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2132BE-1030-44BF-8F9D-33D9F767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8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NULL" TargetMode="External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0206-31CC-41E0-B082-E6B3F7FD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5800"/>
            <a:ext cx="7772400" cy="3481981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spcAft>
                <a:spcPts val="1000"/>
              </a:spcAft>
            </a:pPr>
            <a:r>
              <a:rPr lang="en-US" sz="4000" cap="none" dirty="0">
                <a:ln>
                  <a:noFill/>
                </a:ln>
                <a:solidFill>
                  <a:prstClr val="white"/>
                </a:solidFill>
                <a:latin typeface="Bell MT" panose="02020503060305020303" pitchFamily="18" charset="0"/>
                <a:ea typeface="+mn-ea"/>
                <a:cs typeface="Apple Chancery" panose="03020702040506060504" pitchFamily="66" charset="-79"/>
              </a:rPr>
              <a:t>We are proud to present our 5 graduating TAMUCC McNair Scholars and wish them continued success!</a:t>
            </a:r>
            <a:br>
              <a:rPr lang="en-US" sz="4000" cap="none" dirty="0">
                <a:ln>
                  <a:noFill/>
                </a:ln>
                <a:solidFill>
                  <a:prstClr val="white"/>
                </a:solidFill>
                <a:latin typeface="Bell MT" panose="02020503060305020303" pitchFamily="18" charset="0"/>
                <a:ea typeface="+mn-ea"/>
                <a:cs typeface="Apple Chancery" panose="03020702040506060504" pitchFamily="66" charset="-79"/>
              </a:rPr>
            </a:b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697F5-3FCC-44C6-9D8B-8EC489CC0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940" y="4572000"/>
            <a:ext cx="4109060" cy="1219306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5FFEDA-6CF3-422B-A9AF-A487EEB42A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638800"/>
            <a:ext cx="812800" cy="812800"/>
          </a:xfrm>
          <a:prstGeom prst="rect">
            <a:avLst/>
          </a:prstGeom>
        </p:spPr>
      </p:pic>
      <p:pic>
        <p:nvPicPr>
          <p:cNvPr id="5" name="Page_ McNair Scholars Program - McNair Scholars Program _ Cascade CMS - Google Chrome 2020-12-08 11-18-38">
            <a:hlinkClick r:id="" action="ppaction://media"/>
            <a:extLst>
              <a:ext uri="{FF2B5EF4-FFF2-40B4-BE49-F238E27FC236}">
                <a16:creationId xmlns:a16="http://schemas.microsoft.com/office/drawing/2014/main" id="{98F70B5A-6103-4F9F-997B-439F421CD46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658" end="3857.6458"/>
                </p14:media>
              </p:ext>
            </p:extLst>
          </p:nvPr>
        </p:nvPicPr>
        <p:blipFill rotWithShape="1">
          <a:blip r:embed="rId8"/>
          <a:srcRect b="1259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2"/>
    </mc:Choice>
    <mc:Fallback xmlns="">
      <p:transition spd="slow" advTm="20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 fullScrn="1">
              <p:cMediaNode mute="1" showWhenStopped="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4" objId="4"/>
        <p14:playEvt time="227" objId="5"/>
        <p14:stopEvt time="15967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09600"/>
            <a:ext cx="3809998" cy="1543051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Abigail Champion</a:t>
            </a: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Fall</a:t>
            </a: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 2020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478" y="1752601"/>
            <a:ext cx="4431324" cy="335279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Major: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Kinesiology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Mentor: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Dr. Heather Webb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Research Title:</a:t>
            </a:r>
            <a:r>
              <a:rPr lang="en-US" sz="1800" dirty="0">
                <a:latin typeface="Bell MT" panose="02020503060305020303" pitchFamily="18" charset="0"/>
              </a:rPr>
              <a:t>  </a:t>
            </a:r>
            <a:r>
              <a:rPr lang="en-US" sz="1800" dirty="0">
                <a:latin typeface="Bell MT" panose="02020503060305020303" pitchFamily="18" charset="0"/>
                <a:ea typeface="Times New Roman" charset="0"/>
                <a:cs typeface="Times New Roman" charset="0"/>
              </a:rPr>
              <a:t>“Impacts of the Menstrual Cycle Phase on Measures of Body Composition” 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charset="0"/>
              </a:rPr>
              <a:t>Awards, Honors, Etc.:  </a:t>
            </a:r>
            <a:r>
              <a:rPr lang="en-US" sz="1800" dirty="0">
                <a:latin typeface="Bell MT" panose="02020503060305020303" pitchFamily="18" charset="0"/>
                <a:cs typeface="Times New Roman" charset="0"/>
              </a:rPr>
              <a:t>Dean’s List and Summa Cum Laude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charset="0"/>
              </a:rPr>
              <a:t>Post-Graduation Plans: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 Has accepted a job offer in her field.</a:t>
            </a: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5" y="5334000"/>
            <a:ext cx="4111463" cy="1220199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22A6EB5-768B-4271-A13F-703989B49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39" y="187706"/>
            <a:ext cx="4111464" cy="57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71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872">
        <p15:prstTrans prst="curtains"/>
      </p:transition>
    </mc:Choice>
    <mc:Fallback xmlns="">
      <p:transition spd="slow" advTm="687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09600"/>
            <a:ext cx="3809998" cy="1543051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Julie Enriquez</a:t>
            </a: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Fall</a:t>
            </a: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 2020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905001"/>
            <a:ext cx="4724398" cy="335279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Major: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Engineering</a:t>
            </a:r>
            <a:endParaRPr lang="en-US" sz="1800" b="1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Mentor: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Dr. Ruby </a:t>
            </a:r>
            <a:r>
              <a:rPr lang="en-US" sz="1800" dirty="0" err="1">
                <a:latin typeface="Bell MT" panose="02020503060305020303" pitchFamily="18" charset="0"/>
                <a:cs typeface="Times New Roman" panose="02020603050405020304" pitchFamily="18" charset="0"/>
              </a:rPr>
              <a:t>Mehrubeoglu</a:t>
            </a:r>
            <a:endParaRPr lang="en-US" sz="1800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Research Title: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“Limpet Shell Characterization from 3D Scans”</a:t>
            </a:r>
          </a:p>
          <a:p>
            <a:endParaRPr lang="en-US" sz="1800" b="1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Post-Graduation Plans: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 Has accepted a job offer in her field.</a:t>
            </a:r>
          </a:p>
          <a:p>
            <a:endParaRPr lang="en-US" sz="1800" b="1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05400"/>
            <a:ext cx="4111463" cy="1220199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1ACEB23-F186-43D2-9D59-73AA1C8B4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1" y="0"/>
            <a:ext cx="391159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76">
        <p14:reveal/>
      </p:transition>
    </mc:Choice>
    <mc:Fallback xmlns="">
      <p:transition spd="slow" advTm="697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09600"/>
            <a:ext cx="3809998" cy="1543051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Bell MT" panose="02020503060305020303" pitchFamily="18" charset="0"/>
                <a:cs typeface="Times New Roman" panose="02020603050405020304" pitchFamily="18" charset="0"/>
              </a:rPr>
              <a:t>sayge</a:t>
            </a: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Bell MT" panose="02020503060305020303" pitchFamily="18" charset="0"/>
                <a:cs typeface="Times New Roman" panose="02020603050405020304" pitchFamily="18" charset="0"/>
              </a:rPr>
              <a:t>flores</a:t>
            </a: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fall</a:t>
            </a: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 2020</a:t>
            </a: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endParaRPr lang="en-US" sz="2400" dirty="0"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952626"/>
            <a:ext cx="4724398" cy="335279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Major: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Marine Biology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Mentor: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Dr. James Hogan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Research Topic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:  Correlation between the embryonic weight and abundance of live bearing </a:t>
            </a:r>
            <a:r>
              <a:rPr lang="en-US" sz="1800" i="1" dirty="0">
                <a:latin typeface="Bell MT" panose="02020503060305020303" pitchFamily="18" charset="0"/>
                <a:cs typeface="Times New Roman" panose="02020603050405020304" pitchFamily="18" charset="0"/>
              </a:rPr>
              <a:t>Gambusia </a:t>
            </a:r>
            <a:r>
              <a:rPr lang="en-US" sz="1800" i="1" dirty="0" err="1">
                <a:latin typeface="Bell MT" panose="02020503060305020303" pitchFamily="18" charset="0"/>
                <a:cs typeface="Times New Roman" panose="02020603050405020304" pitchFamily="18" charset="0"/>
              </a:rPr>
              <a:t>affinis</a:t>
            </a:r>
            <a:r>
              <a:rPr lang="en-US" sz="1800" i="1" dirty="0">
                <a:latin typeface="Bell MT" panose="020205030603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and the abundance of predators in Texas coastal streams.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Post-Graduation Plans: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 Has accepted a job offer in his field.</a:t>
            </a: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05400"/>
            <a:ext cx="4111463" cy="1220199"/>
          </a:xfrm>
          <a:prstGeom prst="rect">
            <a:avLst/>
          </a:prstGeom>
        </p:spPr>
      </p:pic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CB6BC4B-BFB5-4828-85EC-3C8C20988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33" y="0"/>
            <a:ext cx="419056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77">
        <p14:reveal/>
      </p:transition>
    </mc:Choice>
    <mc:Fallback xmlns="">
      <p:transition spd="slow" advTm="757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09600"/>
            <a:ext cx="3809998" cy="1543051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pilar </a:t>
            </a:r>
            <a:r>
              <a:rPr lang="en-US" sz="2400" dirty="0" err="1">
                <a:latin typeface="Bell MT" panose="02020503060305020303" pitchFamily="18" charset="0"/>
                <a:cs typeface="Times New Roman" panose="02020603050405020304" pitchFamily="18" charset="0"/>
              </a:rPr>
              <a:t>harkless</a:t>
            </a: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fall</a:t>
            </a: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 2020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873709"/>
            <a:ext cx="3687691" cy="3155491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Major: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Bio-Medical Science</a:t>
            </a:r>
          </a:p>
          <a:p>
            <a:endParaRPr lang="en-US" sz="1800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Post-Graduation Plans: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Plans to apply to a post-baccalaureate program at Texas A&amp;M University-Corpus Christi.  </a:t>
            </a:r>
            <a:endParaRPr lang="en-US" sz="1800" b="1" dirty="0"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4" y="5200412"/>
            <a:ext cx="4111463" cy="122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5C1CD-0595-44D0-B865-419C4B442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91" y="0"/>
            <a:ext cx="51515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22">
        <p14:reveal/>
      </p:transition>
    </mc:Choice>
    <mc:Fallback xmlns="">
      <p:transition spd="slow" advTm="602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09600"/>
            <a:ext cx="3809998" cy="1543051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Bell MT" panose="02020503060305020303" pitchFamily="18" charset="0"/>
                <a:cs typeface="Times New Roman" panose="02020603050405020304" pitchFamily="18" charset="0"/>
              </a:rPr>
              <a:t>lauren</a:t>
            </a: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Bell MT" panose="02020503060305020303" pitchFamily="18" charset="0"/>
                <a:cs typeface="Times New Roman" panose="02020603050405020304" pitchFamily="18" charset="0"/>
              </a:rPr>
              <a:t>williams</a:t>
            </a: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Bell MT" panose="02020503060305020303" pitchFamily="18" charset="0"/>
                <a:cs typeface="Times New Roman" panose="02020603050405020304" pitchFamily="18" charset="0"/>
              </a:rPr>
              <a:t>fall</a:t>
            </a:r>
            <a:r>
              <a:rPr lang="en-US" sz="2400" dirty="0">
                <a:latin typeface="Bell MT" panose="02020503060305020303" pitchFamily="18" charset="0"/>
                <a:cs typeface="Times New Roman" panose="02020603050405020304" pitchFamily="18" charset="0"/>
              </a:rPr>
              <a:t> 2020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893" y="1800748"/>
            <a:ext cx="4648198" cy="342899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Major: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Environmental Science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Mentor: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Dr. Dorina Murgulet</a:t>
            </a: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Research Title: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“Geochemical Analysis of Baffin Bay”</a:t>
            </a:r>
          </a:p>
          <a:p>
            <a:endParaRPr lang="en-US" sz="1800" dirty="0">
              <a:latin typeface="Bell MT" panose="02020503060305020303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Bell MT" panose="02020503060305020303" pitchFamily="18" charset="0"/>
                <a:cs typeface="Times New Roman" panose="02020603050405020304" pitchFamily="18" charset="0"/>
              </a:rPr>
              <a:t>Post-Graduation Plans:  </a:t>
            </a:r>
            <a:r>
              <a:rPr lang="en-US" sz="1800" dirty="0">
                <a:latin typeface="Bell MT" panose="02020503060305020303" pitchFamily="18" charset="0"/>
                <a:cs typeface="Times New Roman" panose="02020603050405020304" pitchFamily="18" charset="0"/>
              </a:rPr>
              <a:t>Plans to apply to a graduate program and enroll by Fall 2021.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05400"/>
            <a:ext cx="4111463" cy="1220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01E552-97FB-431C-AA30-34BBAB422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84" y="499"/>
            <a:ext cx="3962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013">
        <p14:reveal/>
      </p:transition>
    </mc:Choice>
    <mc:Fallback xmlns="">
      <p:transition spd="slow" advTm="110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7F4A2D-90ED-1D49-AA99-D937A04E9C90}"/>
              </a:ext>
            </a:extLst>
          </p:cNvPr>
          <p:cNvSpPr txBox="1"/>
          <p:nvPr/>
        </p:nvSpPr>
        <p:spPr>
          <a:xfrm>
            <a:off x="2057769" y="402421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ell MT" panose="02020503060305020303" pitchFamily="18" charset="0"/>
                <a:cs typeface="Apple Chancery" panose="03020702040506060504" pitchFamily="66" charset="-79"/>
              </a:rPr>
              <a:t>Congratulations to the graduating McNair Scholars of Fall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440F3-1AD8-8346-8372-A4B6665D5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27" y="3132230"/>
            <a:ext cx="2356645" cy="699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D08493-EC1D-844B-A458-1BCE01CCB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225" y="4169579"/>
            <a:ext cx="2497318" cy="249126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8957DC-E816-6E40-813E-DDF8D972DA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7033" y="4114800"/>
            <a:ext cx="2497318" cy="2463889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AE274C-3242-4BC3-8B79-B9F77440D8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110" y="3964319"/>
            <a:ext cx="2497319" cy="2491260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2E003-28DB-404B-8DE0-8825D2B1E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336" y="1658147"/>
            <a:ext cx="2356645" cy="2306172"/>
          </a:xfrm>
          <a:prstGeom prst="flowChartConnector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F3698C-9FC5-4C8B-8251-C8270BDB6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0" y="1656851"/>
            <a:ext cx="2181302" cy="2280095"/>
          </a:xfrm>
          <a:prstGeom prst="flowChartConnector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892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630">
        <p15:prstTrans prst="prestige"/>
      </p:transition>
    </mc:Choice>
    <mc:Fallback xmlns="">
      <p:transition spd="slow" advTm="2363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7CBB-262F-41BC-862F-F99D7489A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7409C-80D1-48A1-A95D-646B83312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ge_ McNair Scholars Program - McNair Scholars Program _ Cascade CMS - Google Chrome 2020-12-08 11-18-38">
            <a:hlinkClick r:id="" action="ppaction://media"/>
            <a:extLst>
              <a:ext uri="{FF2B5EF4-FFF2-40B4-BE49-F238E27FC236}">
                <a16:creationId xmlns:a16="http://schemas.microsoft.com/office/drawing/2014/main" id="{7CDEFAB1-8A5E-403D-93ED-A2B8D2E480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58" end="12988.6458"/>
                </p14:media>
              </p:ext>
            </p:extLst>
          </p:nvPr>
        </p:nvPicPr>
        <p:blipFill rotWithShape="1">
          <a:blip r:embed="rId5"/>
          <a:srcRect b="1259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2"/>
    </mc:Choice>
    <mc:Fallback xmlns="">
      <p:transition advTm="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7"/>
        <p14:stopEvt time="8272" objId="7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{56BC8D5F-E3DA-444A-AFE3-F008BE040D8A}tf10001058</Template>
  <TotalTime>3859</TotalTime>
  <Words>254</Words>
  <Application>Microsoft Office PowerPoint</Application>
  <PresentationFormat>On-screen Show (4:3)</PresentationFormat>
  <Paragraphs>34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Bell MT</vt:lpstr>
      <vt:lpstr>Calibri</vt:lpstr>
      <vt:lpstr>Calibri Light</vt:lpstr>
      <vt:lpstr>Times New Roman</vt:lpstr>
      <vt:lpstr>Celestial</vt:lpstr>
      <vt:lpstr>We are proud to present our 5 graduating TAMUCC McNair Scholars and wish them continued success! </vt:lpstr>
      <vt:lpstr> Abigail Champion  Fall 2020 </vt:lpstr>
      <vt:lpstr> Julie Enriquez  Fall 2020 </vt:lpstr>
      <vt:lpstr> sayge flores fall 2020 </vt:lpstr>
      <vt:lpstr> pilar harkless  fall 2020 </vt:lpstr>
      <vt:lpstr> lauren williams  fall 2020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Sergio</dc:creator>
  <cp:lastModifiedBy>Richardson, April</cp:lastModifiedBy>
  <cp:revision>82</cp:revision>
  <dcterms:created xsi:type="dcterms:W3CDTF">2014-11-24T21:37:40Z</dcterms:created>
  <dcterms:modified xsi:type="dcterms:W3CDTF">2020-12-08T19:48:05Z</dcterms:modified>
</cp:coreProperties>
</file>