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3"/>
  </p:notesMasterIdLst>
  <p:sldIdLst>
    <p:sldId id="257" r:id="rId6"/>
    <p:sldId id="483" r:id="rId7"/>
    <p:sldId id="517" r:id="rId8"/>
    <p:sldId id="516" r:id="rId9"/>
    <p:sldId id="518" r:id="rId10"/>
    <p:sldId id="519" r:id="rId11"/>
    <p:sldId id="52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75B7C6-D59C-4740-8933-73F036F49832}" v="32" dt="2023-02-27T19:35:10.545"/>
    <p1510:client id="{7F7CDCE2-FDEF-480B-B0FF-E2B75D5CCCE7}" v="8" dt="2023-02-27T19:43:21.8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179" d="100"/>
          <a:sy n="179" d="100"/>
        </p:scale>
        <p:origin x="2952" y="-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F796B-458D-420F-9FE2-3528D81EC1C2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27660-3152-4B3D-9E8B-B4C55EDA8D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81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8"/>
          <a:stretch/>
        </p:blipFill>
        <p:spPr>
          <a:xfrm>
            <a:off x="-23452" y="-119495"/>
            <a:ext cx="12210256" cy="60290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9247" y="1939948"/>
            <a:ext cx="10757647" cy="1136743"/>
          </a:xfrm>
        </p:spPr>
        <p:txBody>
          <a:bodyPr anchor="b"/>
          <a:lstStyle>
            <a:lvl1pPr algn="l">
              <a:defRPr sz="6000">
                <a:solidFill>
                  <a:srgbClr val="002B54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9246" y="3107186"/>
            <a:ext cx="10757647" cy="92693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2B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246" y="623801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4223F25B-0DC5-4A83-BA12-0C6597E7F9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98500" y="4153078"/>
            <a:ext cx="10758488" cy="4512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Date  •  Location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A1701-7005-4CFD-8CB0-50097E07E7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4077" y="5909583"/>
            <a:ext cx="4507923" cy="9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4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3090-B69E-4A61-BF30-A6F6A9322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C18BD-C6BE-4EA0-B7BC-FA0A42176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4016-3964-42BC-9E1E-CD92737C655A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EFEA6-8DAF-44E5-BC62-3D9190FEE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8E0A5-0FE4-4392-8E5A-69F329D37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093F-25B1-4B2B-A745-DDC69CB626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7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946400" y="4462151"/>
            <a:ext cx="8534400" cy="3454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45" b="0" i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5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80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10450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5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Click to edit Master subtitle style</a:t>
            </a:r>
            <a:endParaRPr kumimoji="0" lang="en-US" sz="2245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100754" y="3731557"/>
            <a:ext cx="10363200" cy="525208"/>
          </a:xfrm>
          <a:prstGeom prst="rect">
            <a:avLst/>
          </a:prstGeom>
        </p:spPr>
        <p:txBody>
          <a:bodyPr anchor="t"/>
          <a:lstStyle>
            <a:lvl1pPr algn="r">
              <a:defRPr sz="3413">
                <a:solidFill>
                  <a:srgbClr val="0A2240"/>
                </a:solidFill>
              </a:defRPr>
            </a:lvl1pPr>
          </a:lstStyle>
          <a:p>
            <a:pPr marL="0" marR="0" lvl="0" indent="0" algn="r" defTabSz="10450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Click to edit Master title style</a:t>
            </a:r>
            <a:endParaRPr kumimoji="0" lang="en-US" sz="341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6350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A22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2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88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NUL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7EBCC9-EE31-45FA-8ED0-FB8CF6CED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1C1F3-88C9-467B-B35E-AF4FCFBC4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EE423-D602-49A5-9301-2BEB141DD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4016-3964-42BC-9E1E-CD92737C655A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BAD6A-3A78-4874-80FC-6551FC68D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F7940-03BD-428D-9E9F-96136AA83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0093F-25B1-4B2B-A745-DDC69CB626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5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rob.searles\Desktop\Template\art-fram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61" y="-94396"/>
            <a:ext cx="12480910" cy="76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-24487" y="0"/>
            <a:ext cx="12261947" cy="6661242"/>
          </a:xfrm>
          <a:prstGeom prst="rect">
            <a:avLst/>
          </a:prstGeom>
          <a:solidFill>
            <a:schemeClr val="bg2"/>
          </a:solidFill>
          <a:ln w="57150">
            <a:solidFill>
              <a:srgbClr val="0A2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8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24487" y="6648852"/>
            <a:ext cx="12261947" cy="257256"/>
          </a:xfrm>
          <a:prstGeom prst="rect">
            <a:avLst/>
          </a:prstGeom>
          <a:solidFill>
            <a:srgbClr val="0A2240"/>
          </a:solidFill>
          <a:ln w="57150">
            <a:solidFill>
              <a:srgbClr val="0A2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8" dirty="0">
              <a:solidFill>
                <a:schemeClr val="bg2"/>
              </a:solidFill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2541" y="2586614"/>
            <a:ext cx="10431992" cy="168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304801"/>
            <a:ext cx="8301796" cy="34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648360"/>
            <a:ext cx="12062137" cy="2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43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98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45" b="0" i="0" kern="1200">
          <a:solidFill>
            <a:srgbClr val="0A224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5pPr>
      <a:lvl6pPr marL="522544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6pPr>
      <a:lvl7pPr marL="1045088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7pPr>
      <a:lvl8pPr marL="1567632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8pPr>
      <a:lvl9pPr marL="2090176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9pPr>
    </p:titleStyle>
    <p:bodyStyle>
      <a:lvl1pPr marL="264901" indent="-264901" algn="l" rtl="0" eaLnBrk="1" fontAlgn="base" hangingPunct="1">
        <a:spcBef>
          <a:spcPts val="2058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245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625965" indent="-261272" algn="l" rtl="0" eaLnBrk="1" fontAlgn="base" hangingPunct="1">
        <a:spcBef>
          <a:spcPts val="686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992471" indent="-261272" algn="l" rtl="0" eaLnBrk="1" fontAlgn="base" hangingPunct="1">
        <a:spcBef>
          <a:spcPts val="686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357163" indent="-257643" algn="l" rtl="0" eaLnBrk="1" fontAlgn="base" hangingPunct="1">
        <a:spcBef>
          <a:spcPts val="343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1671052" indent="-261272" algn="l" rtl="0" eaLnBrk="1" fontAlgn="base" hangingPunct="1">
        <a:spcBef>
          <a:spcPts val="343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1617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873992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6pPr>
      <a:lvl7pPr marL="3396536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7pPr>
      <a:lvl8pPr marL="3919079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8pPr>
      <a:lvl9pPr marL="4441624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1pPr>
      <a:lvl2pPr marL="522544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2pPr>
      <a:lvl3pPr marL="1045088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3pPr>
      <a:lvl4pPr marL="1567632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4pPr>
      <a:lvl5pPr marL="2090176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5pPr>
      <a:lvl6pPr marL="2612720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6pPr>
      <a:lvl7pPr marL="3135264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7pPr>
      <a:lvl8pPr marL="3657808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8pPr>
      <a:lvl9pPr marL="4180352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839" y="2476735"/>
            <a:ext cx="10961737" cy="1530848"/>
          </a:xfrm>
        </p:spPr>
        <p:txBody>
          <a:bodyPr>
            <a:normAutofit/>
          </a:bodyPr>
          <a:lstStyle/>
          <a:p>
            <a:r>
              <a:rPr lang="en-US" dirty="0"/>
              <a:t>How to start a protocol in iRIS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8120" y="6028085"/>
            <a:ext cx="10758488" cy="76105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Rebecca Ballard, JD, MA, CIP                             February 2, 2023</a:t>
            </a:r>
          </a:p>
          <a:p>
            <a:r>
              <a:rPr lang="en-US" dirty="0"/>
              <a:t>Director, Research Compliance	</a:t>
            </a:r>
          </a:p>
        </p:txBody>
      </p:sp>
    </p:spTree>
    <p:extLst>
      <p:ext uri="{BB962C8B-B14F-4D97-AF65-F5344CB8AC3E}">
        <p14:creationId xmlns:p14="http://schemas.microsoft.com/office/powerpoint/2010/main" val="27952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80"/>
    </mc:Choice>
    <mc:Fallback xmlns="">
      <p:transition spd="slow" advTm="1348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7AE542-E30E-44CA-B596-C920A8B39F7A}"/>
              </a:ext>
            </a:extLst>
          </p:cNvPr>
          <p:cNvSpPr/>
          <p:nvPr/>
        </p:nvSpPr>
        <p:spPr>
          <a:xfrm>
            <a:off x="10693" y="1789374"/>
            <a:ext cx="12208043" cy="482498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B791A2-8D81-40F7-8839-42636FD8DC2F}"/>
              </a:ext>
            </a:extLst>
          </p:cNvPr>
          <p:cNvSpPr/>
          <p:nvPr/>
        </p:nvSpPr>
        <p:spPr>
          <a:xfrm>
            <a:off x="2237550" y="335357"/>
            <a:ext cx="96768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Welcome!</a:t>
            </a:r>
          </a:p>
          <a:p>
            <a:pPr lvl="0"/>
            <a:endParaRPr lang="en-US" sz="2200" b="1" dirty="0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I’ll be guiding you through today’s course objectives</a:t>
            </a:r>
            <a:r>
              <a:rPr lang="en-US" sz="1617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617" dirty="0">
              <a:solidFill>
                <a:srgbClr val="0A2240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60E2506-8ED8-40CB-9DC0-B9354CC17226}"/>
              </a:ext>
            </a:extLst>
          </p:cNvPr>
          <p:cNvSpPr txBox="1">
            <a:spLocks/>
          </p:cNvSpPr>
          <p:nvPr/>
        </p:nvSpPr>
        <p:spPr>
          <a:xfrm>
            <a:off x="678536" y="3429000"/>
            <a:ext cx="11235816" cy="1019769"/>
          </a:xfrm>
          <a:prstGeom prst="rect">
            <a:avLst/>
          </a:prstGeom>
        </p:spPr>
        <p:txBody>
          <a:bodyPr/>
          <a:lstStyle>
            <a:lvl1pPr marL="294957" indent="-294957" algn="l" rtl="0" eaLnBrk="1" fontAlgn="base" hangingPunct="1">
              <a:spcBef>
                <a:spcPts val="2291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•"/>
              <a:defRPr sz="2500" kern="120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96988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05079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511149" indent="-28687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860653" indent="-29091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3200080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81913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3745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45578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1223"/>
            <a:r>
              <a:rPr lang="en-US" sz="2600" dirty="0"/>
              <a:t>How to start an Animal Use Permit (AUP)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2C66E-ADDF-4EEB-BF77-5C1ABAB6C7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47736"/>
          <a:stretch/>
        </p:blipFill>
        <p:spPr>
          <a:xfrm>
            <a:off x="0" y="79131"/>
            <a:ext cx="1805108" cy="1713949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A4260CB-3E6C-4E7B-8F97-A39B3DC96BA1}"/>
              </a:ext>
            </a:extLst>
          </p:cNvPr>
          <p:cNvSpPr txBox="1">
            <a:spLocks/>
          </p:cNvSpPr>
          <p:nvPr/>
        </p:nvSpPr>
        <p:spPr>
          <a:xfrm>
            <a:off x="93963" y="1911034"/>
            <a:ext cx="12039216" cy="3207435"/>
          </a:xfrm>
          <a:prstGeom prst="rect">
            <a:avLst/>
          </a:prstGeom>
        </p:spPr>
        <p:txBody>
          <a:bodyPr/>
          <a:lstStyle>
            <a:lvl1pPr marL="294957" indent="-294957" algn="l" rtl="0" eaLnBrk="1" fontAlgn="base" hangingPunct="1">
              <a:spcBef>
                <a:spcPts val="2291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•"/>
              <a:defRPr sz="2500" kern="120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96988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05079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511149" indent="-28687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860653" indent="-29091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3200080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81913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3745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45578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1223">
              <a:buNone/>
            </a:pPr>
            <a:r>
              <a:rPr lang="en-US" sz="2600" dirty="0"/>
              <a:t>For this session we will focus 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17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45"/>
    </mc:Choice>
    <mc:Fallback xmlns="">
      <p:transition spd="slow" advTm="1884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5C1845D-A316-3D5B-9D36-4441CE143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697" y="1642068"/>
            <a:ext cx="7063991" cy="488852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151410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Login to iRIS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0B58F44-5F05-4172-A75B-9921A33D9A62}"/>
              </a:ext>
            </a:extLst>
          </p:cNvPr>
          <p:cNvSpPr txBox="1">
            <a:spLocks/>
          </p:cNvSpPr>
          <p:nvPr/>
        </p:nvSpPr>
        <p:spPr bwMode="auto">
          <a:xfrm>
            <a:off x="1499937" y="726035"/>
            <a:ext cx="10227872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Click on the link on our website to open iRIS.</a:t>
            </a:r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90B6D831-3A45-49C8-BC58-4574FC1ED871}"/>
              </a:ext>
            </a:extLst>
          </p:cNvPr>
          <p:cNvSpPr/>
          <p:nvPr/>
        </p:nvSpPr>
        <p:spPr>
          <a:xfrm rot="19371614">
            <a:off x="2843069" y="5418782"/>
            <a:ext cx="1546789" cy="820396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4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C21C0C-5643-0956-7AFC-8B4C0C99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1" y="1636251"/>
            <a:ext cx="10824871" cy="358549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151410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Create a New Protocol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0B58F44-5F05-4172-A75B-9921A33D9A62}"/>
              </a:ext>
            </a:extLst>
          </p:cNvPr>
          <p:cNvSpPr txBox="1">
            <a:spLocks/>
          </p:cNvSpPr>
          <p:nvPr/>
        </p:nvSpPr>
        <p:spPr bwMode="auto">
          <a:xfrm>
            <a:off x="1499937" y="726035"/>
            <a:ext cx="10227872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To open the application form, click “Create a New Protocol.”</a:t>
            </a:r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90B6D831-3A45-49C8-BC58-4574FC1ED871}"/>
              </a:ext>
            </a:extLst>
          </p:cNvPr>
          <p:cNvSpPr/>
          <p:nvPr/>
        </p:nvSpPr>
        <p:spPr>
          <a:xfrm rot="19371614">
            <a:off x="5511235" y="1707130"/>
            <a:ext cx="1546789" cy="820396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6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090FE6-D85E-41CD-3607-DCAFE68A8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1" y="1650518"/>
            <a:ext cx="10692063" cy="241348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151410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Select the TAMU-CC IACUC Application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0B58F44-5F05-4172-A75B-9921A33D9A62}"/>
              </a:ext>
            </a:extLst>
          </p:cNvPr>
          <p:cNvSpPr txBox="1">
            <a:spLocks/>
          </p:cNvSpPr>
          <p:nvPr/>
        </p:nvSpPr>
        <p:spPr bwMode="auto">
          <a:xfrm>
            <a:off x="1499937" y="726035"/>
            <a:ext cx="10227872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Select “TAMU-CC IACUC Application” to submit to the IACUC.</a:t>
            </a:r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90B6D831-3A45-49C8-BC58-4574FC1ED871}"/>
              </a:ext>
            </a:extLst>
          </p:cNvPr>
          <p:cNvSpPr/>
          <p:nvPr/>
        </p:nvSpPr>
        <p:spPr>
          <a:xfrm rot="2614918">
            <a:off x="2237459" y="3977116"/>
            <a:ext cx="1546789" cy="820396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090FE6-D85E-41CD-3607-DCAFE68A8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1" y="1650518"/>
            <a:ext cx="10692063" cy="241348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151410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Select the TAMU-CC IACUC Application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0B58F44-5F05-4172-A75B-9921A33D9A62}"/>
              </a:ext>
            </a:extLst>
          </p:cNvPr>
          <p:cNvSpPr txBox="1">
            <a:spLocks/>
          </p:cNvSpPr>
          <p:nvPr/>
        </p:nvSpPr>
        <p:spPr bwMode="auto">
          <a:xfrm>
            <a:off x="1499937" y="726035"/>
            <a:ext cx="10227872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Select “Start Selected Application” to open and begin the application form.</a:t>
            </a:r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90B6D831-3A45-49C8-BC58-4574FC1ED871}"/>
              </a:ext>
            </a:extLst>
          </p:cNvPr>
          <p:cNvSpPr/>
          <p:nvPr/>
        </p:nvSpPr>
        <p:spPr>
          <a:xfrm rot="2614918">
            <a:off x="10111389" y="2823487"/>
            <a:ext cx="1546789" cy="820396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2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151410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00" dirty="0">
                <a:latin typeface="Verdana"/>
                <a:ea typeface="Verdana"/>
              </a:rPr>
              <a:t>Let's see this in action.</a:t>
            </a:r>
            <a:endParaRPr lang="en-US" sz="2200" dirty="0"/>
          </a:p>
        </p:txBody>
      </p:sp>
      <p:pic>
        <p:nvPicPr>
          <p:cNvPr id="2" name="IACUC.Start Application">
            <a:hlinkClick r:id="" action="ppaction://media"/>
            <a:extLst>
              <a:ext uri="{FF2B5EF4-FFF2-40B4-BE49-F238E27FC236}">
                <a16:creationId xmlns:a16="http://schemas.microsoft.com/office/drawing/2014/main" id="{B2E67D0C-7315-606C-5442-DC70AA67CF0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626590"/>
            <a:ext cx="12192000" cy="500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8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thicon PPT Template">
  <a:themeElements>
    <a:clrScheme name="Custom 3">
      <a:dk1>
        <a:srgbClr val="4C4A4B"/>
      </a:dk1>
      <a:lt1>
        <a:srgbClr val="F30617"/>
      </a:lt1>
      <a:dk2>
        <a:srgbClr val="1F497D"/>
      </a:dk2>
      <a:lt2>
        <a:srgbClr val="FFFFFF"/>
      </a:lt2>
      <a:accent1>
        <a:srgbClr val="004C97"/>
      </a:accent1>
      <a:accent2>
        <a:srgbClr val="64A70B"/>
      </a:accent2>
      <a:accent3>
        <a:srgbClr val="8DC8E8"/>
      </a:accent3>
      <a:accent4>
        <a:srgbClr val="9B3259"/>
      </a:accent4>
      <a:accent5>
        <a:srgbClr val="D40F7D"/>
      </a:accent5>
      <a:accent6>
        <a:srgbClr val="ED8B00"/>
      </a:accent6>
      <a:hlink>
        <a:srgbClr val="FFC800"/>
      </a:hlink>
      <a:folHlink>
        <a:srgbClr val="F3061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sz="1200" dirty="0" err="1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" id="{8E86C38C-FBEA-8540-8B70-0B0E4E155384}" vid="{632ACC5A-7936-D34C-8396-772E7E8272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4c805cf-606a-4847-b098-369bb256eade">
      <UserInfo>
        <DisplayName/>
        <AccountId xsi:nil="true"/>
        <AccountType/>
      </UserInfo>
    </SharedWithUsers>
    <TaxCatchAll xmlns="a4c805cf-606a-4847-b098-369bb256eade" xsi:nil="true"/>
    <lcf76f155ced4ddcb4097134ff3c332f xmlns="8c5b9509-4397-46fa-8d6f-5795bb3e07a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F4E454FCBFC444B2846D638F8F2E8D" ma:contentTypeVersion="16" ma:contentTypeDescription="Create a new document." ma:contentTypeScope="" ma:versionID="88766ee4bf190c2aca94b302c3864028">
  <xsd:schema xmlns:xsd="http://www.w3.org/2001/XMLSchema" xmlns:xs="http://www.w3.org/2001/XMLSchema" xmlns:p="http://schemas.microsoft.com/office/2006/metadata/properties" xmlns:ns2="8c5b9509-4397-46fa-8d6f-5795bb3e07ac" xmlns:ns3="a4c805cf-606a-4847-b098-369bb256eade" targetNamespace="http://schemas.microsoft.com/office/2006/metadata/properties" ma:root="true" ma:fieldsID="7b983227e40f733de4f5f3e49ed29a13" ns2:_="" ns3:_="">
    <xsd:import namespace="8c5b9509-4397-46fa-8d6f-5795bb3e07ac"/>
    <xsd:import namespace="a4c805cf-606a-4847-b098-369bb256ea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b9509-4397-46fa-8d6f-5795bb3e07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31a9f2b-31ec-4979-96c8-dd65772325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805cf-606a-4847-b098-369bb256ea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9056a61-f58d-492c-8be5-63a55e0d06cc}" ma:internalName="TaxCatchAll" ma:showField="CatchAllData" ma:web="a4c805cf-606a-4847-b098-369bb256ea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108085-3DC2-43E2-A05D-71EA9D7917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FBDB0A-99D4-4D5B-93C0-86C152D4EBF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a4c805cf-606a-4847-b098-369bb256eade"/>
    <ds:schemaRef ds:uri="http://schemas.microsoft.com/office/2006/documentManagement/types"/>
    <ds:schemaRef ds:uri="http://schemas.microsoft.com/office/infopath/2007/PartnerControls"/>
    <ds:schemaRef ds:uri="8c5b9509-4397-46fa-8d6f-5795bb3e07a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13BB29C-0F88-4798-8A2C-512C5CF423AE}"/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126</Words>
  <Application>Microsoft Office PowerPoint</Application>
  <PresentationFormat>Widescreen</PresentationFormat>
  <Paragraphs>17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Office Theme</vt:lpstr>
      <vt:lpstr>1_Ethicon PPT Template</vt:lpstr>
      <vt:lpstr>How to start a protocol in iRIS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Improvement v. Research</dc:title>
  <dc:creator>Ballard, Rebecca</dc:creator>
  <cp:lastModifiedBy>Ballard, Rebecca</cp:lastModifiedBy>
  <cp:revision>40</cp:revision>
  <dcterms:created xsi:type="dcterms:W3CDTF">2019-05-31T22:19:30Z</dcterms:created>
  <dcterms:modified xsi:type="dcterms:W3CDTF">2023-02-27T19:45:33Z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0x0101008343D3DB7FFC004E940A60463EC7B2C7</vt:lpwstr>
  </property>
  <property fmtid="{D5CDD505-2E9C-101B-9397-08002B2CF9AE}" pid="3" name="Order">
    <vt:r8>321600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MediaServiceImageTags">
    <vt:lpwstr/>
  </property>
</Properties>
</file>