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05_7D047902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5"/>
  </p:notesMasterIdLst>
  <p:sldIdLst>
    <p:sldId id="257" r:id="rId6"/>
    <p:sldId id="483" r:id="rId7"/>
    <p:sldId id="517" r:id="rId8"/>
    <p:sldId id="516" r:id="rId9"/>
    <p:sldId id="521" r:id="rId10"/>
    <p:sldId id="522" r:id="rId11"/>
    <p:sldId id="523" r:id="rId12"/>
    <p:sldId id="524" r:id="rId13"/>
    <p:sldId id="5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34CCB3-96D3-3FDE-C713-FAAAA742057F}" name="Ballard, Rebecca" initials="BR" userId="S::Rebecca.Ballard@tamucc.edu::cead3963-aebf-43b0-8cee-afaea7285b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E63AC-721E-4DE2-B883-52249F2A0AD2}" v="8" dt="2023-03-13T20:03:47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modernComment_205_7D0479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AAF343-0CFE-4CB7-A5E1-C5905DB54199}" authorId="{CB34CCB3-96D3-3FDE-C713-FAAAA742057F}" created="2023-03-13T16:28:26.667">
    <pc:sldMkLst xmlns:pc="http://schemas.microsoft.com/office/powerpoint/2013/main/command">
      <pc:docMk/>
      <pc:sldMk cId="2097445122" sldId="517"/>
    </pc:sldMkLst>
    <p188:txBody>
      <a:bodyPr/>
      <a:lstStyle/>
      <a:p>
        <a:r>
          <a:rPr lang="en-US"/>
          <a:t>[@Guajardo, Justin] Update slide with revised screen shot from website.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205_7D04790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839" y="2476735"/>
            <a:ext cx="10961737" cy="1530848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start an amendment in iRIS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120" y="6028085"/>
            <a:ext cx="10758488" cy="7610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Rebecca Ballard, JD, MA, CIP                            March 13, 2023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10693" y="1789374"/>
            <a:ext cx="12208043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678536" y="3429000"/>
            <a:ext cx="11235816" cy="101976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start an amendment to an approved protocol in iRIS.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4260CB-3E6C-4E7B-8F97-A39B3DC96BA1}"/>
              </a:ext>
            </a:extLst>
          </p:cNvPr>
          <p:cNvSpPr txBox="1">
            <a:spLocks/>
          </p:cNvSpPr>
          <p:nvPr/>
        </p:nvSpPr>
        <p:spPr>
          <a:xfrm>
            <a:off x="93963" y="1911034"/>
            <a:ext cx="12039216" cy="3207435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1223">
              <a:buNone/>
            </a:pPr>
            <a:r>
              <a:rPr lang="en-US" sz="2600"/>
              <a:t>For this session we will focus 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C1845D-A316-3D5B-9D36-4441CE14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97" y="1642068"/>
            <a:ext cx="7063991" cy="4888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/>
              <a:t>Login to iRIS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/>
              <a:t>Click on the link on our website to open iRIS.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2843069" y="5418782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B9684-4C49-E6FF-6C49-491D4020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39090"/>
            <a:ext cx="10692064" cy="4971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Locate the approved protocol requiring change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2510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Amendments can only be submitted on approved protocols. Scroll down to All Studies to locate your approved protocols.</a:t>
            </a:r>
          </a:p>
          <a:p>
            <a:pPr defTabSz="821223"/>
            <a:endParaRPr lang="en-US" sz="2245" b="0" dirty="0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3658372" y="5406850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Action: Forms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6" y="639362"/>
            <a:ext cx="10227872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Under Actions. Click Forms.</a:t>
            </a:r>
          </a:p>
          <a:p>
            <a:pPr defTabSz="821223"/>
            <a:endParaRPr lang="en-US" sz="2245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A68B6-C7EE-CFAE-BA7F-CE0BBAEB2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1639090"/>
            <a:ext cx="12192000" cy="2788990"/>
          </a:xfrm>
          <a:prstGeom prst="rect">
            <a:avLst/>
          </a:prstGeom>
        </p:spPr>
      </p:pic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6200000">
            <a:off x="9508471" y="1516456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0AD60-F7A8-C38B-E157-DC3D7FB61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638"/>
          <a:stretch/>
        </p:blipFill>
        <p:spPr>
          <a:xfrm>
            <a:off x="3237238" y="3814011"/>
            <a:ext cx="5885965" cy="25025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D3E666AE-B646-D6A5-FE58-34D2A7E94A68}"/>
              </a:ext>
            </a:extLst>
          </p:cNvPr>
          <p:cNvSpPr/>
          <p:nvPr/>
        </p:nvSpPr>
        <p:spPr>
          <a:xfrm rot="12629295">
            <a:off x="3981967" y="4531987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1200EC-F5FF-776A-5666-85CBB2290CF5}"/>
              </a:ext>
            </a:extLst>
          </p:cNvPr>
          <p:cNvCxnSpPr>
            <a:cxnSpLocks/>
          </p:cNvCxnSpPr>
          <p:nvPr/>
        </p:nvCxnSpPr>
        <p:spPr>
          <a:xfrm flipH="1">
            <a:off x="9123203" y="4101840"/>
            <a:ext cx="604845" cy="6524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1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Action: Forms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65147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Clicking on forms opens the submission forms. Click the icon under “start a new submission” for TAMU-CC IACUC amendment.</a:t>
            </a:r>
          </a:p>
          <a:p>
            <a:pPr defTabSz="821223"/>
            <a:endParaRPr lang="en-US" sz="2245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0AD60-F7A8-C38B-E157-DC3D7FB61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38"/>
          <a:stretch/>
        </p:blipFill>
        <p:spPr>
          <a:xfrm>
            <a:off x="0" y="1639090"/>
            <a:ext cx="5885965" cy="2502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347DB-EE50-F379-9AA1-F3AE6CB4C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55" y="1997242"/>
            <a:ext cx="6320545" cy="4640881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BAACCF3C-76D8-1E04-F711-F9B4681096FD}"/>
              </a:ext>
            </a:extLst>
          </p:cNvPr>
          <p:cNvSpPr/>
          <p:nvPr/>
        </p:nvSpPr>
        <p:spPr>
          <a:xfrm flipV="1">
            <a:off x="2173869" y="3837051"/>
            <a:ext cx="3613320" cy="1180117"/>
          </a:xfrm>
          <a:prstGeom prst="bentArrow">
            <a:avLst>
              <a:gd name="adj1" fmla="val 25000"/>
              <a:gd name="adj2" fmla="val 26471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74018AF-D5E1-7B10-25A0-DAF5E3C96D93}"/>
              </a:ext>
            </a:extLst>
          </p:cNvPr>
          <p:cNvSpPr/>
          <p:nvPr/>
        </p:nvSpPr>
        <p:spPr>
          <a:xfrm rot="17851184">
            <a:off x="10781737" y="1677159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33575-0E17-FEEB-2D57-00198AC3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84" y="2833181"/>
            <a:ext cx="6825915" cy="37485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Opened amendment form.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65147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Clicking on icon under “start a new submission” opens the IACUC amendment.</a:t>
            </a:r>
          </a:p>
          <a:p>
            <a:pPr defTabSz="821223"/>
            <a:endParaRPr lang="en-US" sz="2245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347DB-EE50-F379-9AA1-F3AE6CB4C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02958"/>
            <a:ext cx="4740442" cy="3073580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BAACCF3C-76D8-1E04-F711-F9B4681096FD}"/>
              </a:ext>
            </a:extLst>
          </p:cNvPr>
          <p:cNvSpPr/>
          <p:nvPr/>
        </p:nvSpPr>
        <p:spPr>
          <a:xfrm flipV="1">
            <a:off x="3772824" y="2833181"/>
            <a:ext cx="1689514" cy="1191638"/>
          </a:xfrm>
          <a:prstGeom prst="bentArrow">
            <a:avLst>
              <a:gd name="adj1" fmla="val 25000"/>
              <a:gd name="adj2" fmla="val 26471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Complete the Amendment form.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496889"/>
            <a:ext cx="10227872" cy="1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Answer the questions in the amendment form. Hit “Save and Continue to Next Section” to progress through the form until you reach the PI sign-off page. </a:t>
            </a:r>
          </a:p>
          <a:p>
            <a:pPr defTabSz="821223"/>
            <a:endParaRPr lang="en-US" sz="2245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EF296-20A3-8525-81E9-BADC87BB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9091"/>
            <a:ext cx="12192000" cy="257157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B659D8CD-B14D-9D3A-8C5F-E906B6156B5F}"/>
              </a:ext>
            </a:extLst>
          </p:cNvPr>
          <p:cNvSpPr/>
          <p:nvPr/>
        </p:nvSpPr>
        <p:spPr>
          <a:xfrm rot="5400000">
            <a:off x="10954414" y="2735939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00">
                <a:latin typeface="Verdana"/>
                <a:ea typeface="Verdana"/>
              </a:rPr>
              <a:t>Let's see this in action.</a:t>
            </a:r>
            <a:endParaRPr lang="en-US" sz="2200"/>
          </a:p>
        </p:txBody>
      </p:sp>
      <p:pic>
        <p:nvPicPr>
          <p:cNvPr id="3" name="IACUC.investigator.start amendment">
            <a:hlinkClick r:id="" action="ppaction://media"/>
            <a:extLst>
              <a:ext uri="{FF2B5EF4-FFF2-40B4-BE49-F238E27FC236}">
                <a16:creationId xmlns:a16="http://schemas.microsoft.com/office/drawing/2014/main" id="{F51A4AD4-5D74-B84B-041B-8F8FCFFB30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626591"/>
            <a:ext cx="10876547" cy="45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5b9509-4397-46fa-8d6f-5795bb3e07ac">
      <Terms xmlns="http://schemas.microsoft.com/office/infopath/2007/PartnerControls"/>
    </lcf76f155ced4ddcb4097134ff3c332f>
    <SharedWithUsers xmlns="a4c805cf-606a-4847-b098-369bb256eade">
      <UserInfo>
        <DisplayName/>
        <AccountId xsi:nil="true"/>
        <AccountType/>
      </UserInfo>
    </SharedWithUsers>
    <MediaLengthInSeconds xmlns="8c5b9509-4397-46fa-8d6f-5795bb3e07ac" xsi:nil="true"/>
    <TaxCatchAll xmlns="a4c805cf-606a-4847-b098-369bb256ea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4E454FCBFC444B2846D638F8F2E8D" ma:contentTypeVersion="16" ma:contentTypeDescription="Create a new document." ma:contentTypeScope="" ma:versionID="88766ee4bf190c2aca94b302c3864028">
  <xsd:schema xmlns:xsd="http://www.w3.org/2001/XMLSchema" xmlns:xs="http://www.w3.org/2001/XMLSchema" xmlns:p="http://schemas.microsoft.com/office/2006/metadata/properties" xmlns:ns2="8c5b9509-4397-46fa-8d6f-5795bb3e07ac" xmlns:ns3="a4c805cf-606a-4847-b098-369bb256eade" targetNamespace="http://schemas.microsoft.com/office/2006/metadata/properties" ma:root="true" ma:fieldsID="7b983227e40f733de4f5f3e49ed29a13" ns2:_="" ns3:_="">
    <xsd:import namespace="8c5b9509-4397-46fa-8d6f-5795bb3e07ac"/>
    <xsd:import namespace="a4c805cf-606a-4847-b098-369bb256e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b9509-4397-46fa-8d6f-5795bb3e0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805cf-606a-4847-b098-369bb256ea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056a61-f58d-492c-8be5-63a55e0d06cc}" ma:internalName="TaxCatchAll" ma:showField="CatchAllData" ma:web="a4c805cf-606a-4847-b098-369bb256e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FBDB0A-99D4-4D5B-93C0-86C152D4EBF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4c805cf-606a-4847-b098-369bb256eade"/>
    <ds:schemaRef ds:uri="8c5b9509-4397-46fa-8d6f-5795bb3e07a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108085-3DC2-43E2-A05D-71EA9D7917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676B8-0E6D-45AD-979E-D93B665ADD18}">
  <ds:schemaRefs>
    <ds:schemaRef ds:uri="8c5b9509-4397-46fa-8d6f-5795bb3e07ac"/>
    <ds:schemaRef ds:uri="a4c805cf-606a-4847-b098-369bb256ea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190</Words>
  <Application>Microsoft Office PowerPoint</Application>
  <PresentationFormat>Widescreen</PresentationFormat>
  <Paragraphs>21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1_Ethicon PPT Template</vt:lpstr>
      <vt:lpstr>How to start an amendment in iRIS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3</cp:revision>
  <dcterms:created xsi:type="dcterms:W3CDTF">2019-05-31T22:19:30Z</dcterms:created>
  <dcterms:modified xsi:type="dcterms:W3CDTF">2023-03-13T20:04:26Z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0x01010066F4E454FCBFC444B2846D638F8F2E8D</vt:lpwstr>
  </property>
  <property fmtid="{D5CDD505-2E9C-101B-9397-08002B2CF9AE}" pid="3" name="Order">
    <vt:r8>321600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