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73" r:id="rId6"/>
    <p:sldId id="274" r:id="rId7"/>
    <p:sldId id="270" r:id="rId8"/>
    <p:sldId id="258" r:id="rId9"/>
    <p:sldId id="259" r:id="rId10"/>
    <p:sldId id="260" r:id="rId11"/>
    <p:sldId id="261" r:id="rId12"/>
    <p:sldId id="262" r:id="rId13"/>
    <p:sldId id="263" r:id="rId14"/>
    <p:sldId id="264" r:id="rId15"/>
    <p:sldId id="265" r:id="rId16"/>
    <p:sldId id="266" r:id="rId17"/>
    <p:sldId id="275"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240"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F3B4BD-DA4B-4648-8FD0-D08DE8571629}"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54533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F3B4BD-DA4B-4648-8FD0-D08DE8571629}"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409249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F3B4BD-DA4B-4648-8FD0-D08DE8571629}"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256571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F3B4BD-DA4B-4648-8FD0-D08DE8571629}"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406987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F3B4BD-DA4B-4648-8FD0-D08DE8571629}"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118512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F3B4BD-DA4B-4648-8FD0-D08DE8571629}"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155732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F3B4BD-DA4B-4648-8FD0-D08DE8571629}" type="datetimeFigureOut">
              <a:rPr lang="en-US" smtClean="0"/>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328247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F3B4BD-DA4B-4648-8FD0-D08DE8571629}" type="datetimeFigureOut">
              <a:rPr lang="en-US" smtClean="0"/>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9250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3B4BD-DA4B-4648-8FD0-D08DE8571629}" type="datetimeFigureOut">
              <a:rPr lang="en-US" smtClean="0"/>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368753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F3B4BD-DA4B-4648-8FD0-D08DE8571629}"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296206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F3B4BD-DA4B-4648-8FD0-D08DE8571629}"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E5C1B-F53C-42DE-86EA-DEB1CE00403A}" type="slidenum">
              <a:rPr lang="en-US" smtClean="0"/>
              <a:t>‹#›</a:t>
            </a:fld>
            <a:endParaRPr lang="en-US"/>
          </a:p>
        </p:txBody>
      </p:sp>
    </p:spTree>
    <p:extLst>
      <p:ext uri="{BB962C8B-B14F-4D97-AF65-F5344CB8AC3E}">
        <p14:creationId xmlns:p14="http://schemas.microsoft.com/office/powerpoint/2010/main" val="88046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3B4BD-DA4B-4648-8FD0-D08DE8571629}" type="datetimeFigureOut">
              <a:rPr lang="en-US" smtClean="0"/>
              <a:t>3/7/2022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E5C1B-F53C-42DE-86EA-DEB1CE00403A}" type="slidenum">
              <a:rPr lang="en-US" smtClean="0"/>
              <a:t>‹#›</a:t>
            </a:fld>
            <a:endParaRPr lang="en-US"/>
          </a:p>
        </p:txBody>
      </p:sp>
    </p:spTree>
    <p:extLst>
      <p:ext uri="{BB962C8B-B14F-4D97-AF65-F5344CB8AC3E}">
        <p14:creationId xmlns:p14="http://schemas.microsoft.com/office/powerpoint/2010/main" val="31308558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Writing Quantitative Methodology and Results Sections</a:t>
            </a:r>
          </a:p>
        </p:txBody>
      </p:sp>
      <p:sp>
        <p:nvSpPr>
          <p:cNvPr id="3" name="Subtitle 2"/>
          <p:cNvSpPr>
            <a:spLocks noGrp="1"/>
          </p:cNvSpPr>
          <p:nvPr>
            <p:ph type="subTitle" idx="1"/>
          </p:nvPr>
        </p:nvSpPr>
        <p:spPr/>
        <p:txBody>
          <a:bodyPr/>
          <a:lstStyle/>
          <a:p>
            <a:r>
              <a:rPr lang="en-US" dirty="0"/>
              <a:t>James Ikonomopoulos Ph.D., LPC-S</a:t>
            </a:r>
          </a:p>
        </p:txBody>
      </p:sp>
    </p:spTree>
    <p:extLst>
      <p:ext uri="{BB962C8B-B14F-4D97-AF65-F5344CB8AC3E}">
        <p14:creationId xmlns:p14="http://schemas.microsoft.com/office/powerpoint/2010/main" val="420668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4525963"/>
          </a:xfrm>
        </p:spPr>
        <p:txBody>
          <a:bodyPr>
            <a:normAutofit fontScale="85000" lnSpcReduction="10000"/>
          </a:bodyPr>
          <a:lstStyle/>
          <a:p>
            <a:r>
              <a:rPr lang="en-US" dirty="0"/>
              <a:t>Sampling Procedures</a:t>
            </a:r>
          </a:p>
          <a:p>
            <a:pPr lvl="1"/>
            <a:r>
              <a:rPr lang="en-US" dirty="0"/>
              <a:t>Describe agreements and payments made to participants</a:t>
            </a:r>
          </a:p>
          <a:p>
            <a:pPr lvl="1"/>
            <a:r>
              <a:rPr lang="en-US" dirty="0"/>
              <a:t>Describe institutional review board agreements, ethical standards met, and safety monitoring</a:t>
            </a:r>
          </a:p>
          <a:p>
            <a:r>
              <a:rPr lang="en-US" dirty="0"/>
              <a:t>Sample Size, Power, and Precision</a:t>
            </a:r>
          </a:p>
          <a:p>
            <a:pPr lvl="1"/>
            <a:r>
              <a:rPr lang="en-US" dirty="0"/>
              <a:t>Describe the sample size, power, and precision including intended sample size, achieved sample size, and determination of sample size including power analysis, or methods used to determine precision of parameter estimates</a:t>
            </a:r>
          </a:p>
          <a:p>
            <a:pPr lvl="1"/>
            <a:r>
              <a:rPr lang="en-US" dirty="0"/>
              <a:t>Explanation of any interim analyses and stopping rules employed</a:t>
            </a:r>
          </a:p>
        </p:txBody>
      </p:sp>
      <p:pic>
        <p:nvPicPr>
          <p:cNvPr id="5" name="Picture 4">
            <a:extLst>
              <a:ext uri="{FF2B5EF4-FFF2-40B4-BE49-F238E27FC236}">
                <a16:creationId xmlns:a16="http://schemas.microsoft.com/office/drawing/2014/main" id="{1D54F191-BD64-4CF7-8E37-6F6613969DDC}"/>
              </a:ext>
            </a:extLst>
          </p:cNvPr>
          <p:cNvPicPr>
            <a:picLocks noChangeAspect="1"/>
          </p:cNvPicPr>
          <p:nvPr/>
        </p:nvPicPr>
        <p:blipFill>
          <a:blip r:embed="rId2"/>
          <a:stretch>
            <a:fillRect/>
          </a:stretch>
        </p:blipFill>
        <p:spPr>
          <a:xfrm>
            <a:off x="1597025" y="6328574"/>
            <a:ext cx="5949950" cy="355600"/>
          </a:xfrm>
          <a:prstGeom prst="rect">
            <a:avLst/>
          </a:prstGeom>
        </p:spPr>
      </p:pic>
    </p:spTree>
    <p:extLst>
      <p:ext uri="{BB962C8B-B14F-4D97-AF65-F5344CB8AC3E}">
        <p14:creationId xmlns:p14="http://schemas.microsoft.com/office/powerpoint/2010/main" val="253870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4876800"/>
          </a:xfrm>
        </p:spPr>
        <p:txBody>
          <a:bodyPr>
            <a:normAutofit fontScale="92500" lnSpcReduction="10000"/>
          </a:bodyPr>
          <a:lstStyle/>
          <a:p>
            <a:r>
              <a:rPr lang="en-US" dirty="0"/>
              <a:t>Measures and Covariates</a:t>
            </a:r>
          </a:p>
          <a:p>
            <a:pPr lvl="1"/>
            <a:r>
              <a:rPr lang="en-US" dirty="0"/>
              <a:t>Define all primary and secondary measures and covariates, including measures collected but not included in the report</a:t>
            </a:r>
          </a:p>
          <a:p>
            <a:r>
              <a:rPr lang="en-US" dirty="0"/>
              <a:t>Data Collection </a:t>
            </a:r>
          </a:p>
          <a:p>
            <a:pPr lvl="1"/>
            <a:r>
              <a:rPr lang="en-US" dirty="0"/>
              <a:t>Describe methods used to collect data</a:t>
            </a:r>
          </a:p>
          <a:p>
            <a:r>
              <a:rPr lang="en-US" dirty="0"/>
              <a:t>Quality of Measurements</a:t>
            </a:r>
          </a:p>
          <a:p>
            <a:pPr lvl="1"/>
            <a:r>
              <a:rPr lang="en-US" dirty="0"/>
              <a:t>Describe methods used to enhance the quality of measurements including </a:t>
            </a:r>
          </a:p>
          <a:p>
            <a:pPr lvl="2"/>
            <a:r>
              <a:rPr lang="en-US" dirty="0"/>
              <a:t>Training and reliability of data collectors</a:t>
            </a:r>
          </a:p>
          <a:p>
            <a:pPr lvl="2"/>
            <a:r>
              <a:rPr lang="en-US" dirty="0"/>
              <a:t>Use of multiple observations</a:t>
            </a:r>
          </a:p>
          <a:p>
            <a:endParaRPr lang="en-US" dirty="0"/>
          </a:p>
        </p:txBody>
      </p:sp>
      <p:pic>
        <p:nvPicPr>
          <p:cNvPr id="5" name="Picture 4">
            <a:extLst>
              <a:ext uri="{FF2B5EF4-FFF2-40B4-BE49-F238E27FC236}">
                <a16:creationId xmlns:a16="http://schemas.microsoft.com/office/drawing/2014/main" id="{7F375CA9-5746-4BCB-AD50-3B7EFFF1863B}"/>
              </a:ext>
            </a:extLst>
          </p:cNvPr>
          <p:cNvPicPr>
            <a:picLocks noChangeAspect="1"/>
          </p:cNvPicPr>
          <p:nvPr/>
        </p:nvPicPr>
        <p:blipFill>
          <a:blip r:embed="rId2"/>
          <a:stretch>
            <a:fillRect/>
          </a:stretch>
        </p:blipFill>
        <p:spPr>
          <a:xfrm>
            <a:off x="1752600" y="6324600"/>
            <a:ext cx="5949950" cy="355600"/>
          </a:xfrm>
          <a:prstGeom prst="rect">
            <a:avLst/>
          </a:prstGeom>
        </p:spPr>
      </p:pic>
    </p:spTree>
    <p:extLst>
      <p:ext uri="{BB962C8B-B14F-4D97-AF65-F5344CB8AC3E}">
        <p14:creationId xmlns:p14="http://schemas.microsoft.com/office/powerpoint/2010/main" val="303996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4876800"/>
          </a:xfrm>
        </p:spPr>
        <p:txBody>
          <a:bodyPr>
            <a:normAutofit/>
          </a:bodyPr>
          <a:lstStyle/>
          <a:p>
            <a:r>
              <a:rPr lang="en-US" dirty="0"/>
              <a:t>Instrumentation</a:t>
            </a:r>
          </a:p>
          <a:p>
            <a:pPr lvl="1"/>
            <a:r>
              <a:rPr lang="en-US" dirty="0"/>
              <a:t>Provide information on validated or ad-hoc instruments created for individual studies (psychometric and biometric properties)</a:t>
            </a:r>
          </a:p>
          <a:p>
            <a:pPr lvl="1"/>
            <a:r>
              <a:rPr lang="en-US" dirty="0"/>
              <a:t>Masking</a:t>
            </a:r>
          </a:p>
          <a:p>
            <a:pPr lvl="2"/>
            <a:r>
              <a:rPr lang="en-US" dirty="0"/>
              <a:t>Report whether participants, those administering the experimental manipulations, and those assessing the outcomes were aware of condition assignments</a:t>
            </a:r>
          </a:p>
          <a:p>
            <a:pPr lvl="1"/>
            <a:endParaRPr lang="en-US" dirty="0"/>
          </a:p>
          <a:p>
            <a:endParaRPr lang="en-US" dirty="0"/>
          </a:p>
        </p:txBody>
      </p:sp>
      <p:pic>
        <p:nvPicPr>
          <p:cNvPr id="5" name="Picture 4">
            <a:extLst>
              <a:ext uri="{FF2B5EF4-FFF2-40B4-BE49-F238E27FC236}">
                <a16:creationId xmlns:a16="http://schemas.microsoft.com/office/drawing/2014/main" id="{D5ECF210-9A0D-437E-A3CC-74E4A51C7F8D}"/>
              </a:ext>
            </a:extLst>
          </p:cNvPr>
          <p:cNvPicPr>
            <a:picLocks noChangeAspect="1"/>
          </p:cNvPicPr>
          <p:nvPr/>
        </p:nvPicPr>
        <p:blipFill>
          <a:blip r:embed="rId2"/>
          <a:stretch>
            <a:fillRect/>
          </a:stretch>
        </p:blipFill>
        <p:spPr>
          <a:xfrm>
            <a:off x="1676400" y="6227762"/>
            <a:ext cx="5949950" cy="355600"/>
          </a:xfrm>
          <a:prstGeom prst="rect">
            <a:avLst/>
          </a:prstGeom>
        </p:spPr>
      </p:pic>
    </p:spTree>
    <p:extLst>
      <p:ext uri="{BB962C8B-B14F-4D97-AF65-F5344CB8AC3E}">
        <p14:creationId xmlns:p14="http://schemas.microsoft.com/office/powerpoint/2010/main" val="155123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5486400"/>
          </a:xfrm>
        </p:spPr>
        <p:txBody>
          <a:bodyPr>
            <a:normAutofit fontScale="85000" lnSpcReduction="20000"/>
          </a:bodyPr>
          <a:lstStyle/>
          <a:p>
            <a:r>
              <a:rPr lang="en-US" dirty="0"/>
              <a:t>Psychometrics</a:t>
            </a:r>
          </a:p>
          <a:p>
            <a:pPr lvl="1"/>
            <a:r>
              <a:rPr lang="en-US" dirty="0"/>
              <a:t>Estimate and report reliability coefficients for the scores analyzed (i.e., the researchers sample), if possible. Provide evidence of convergent and discriminant validity where relevant.</a:t>
            </a:r>
          </a:p>
          <a:p>
            <a:pPr lvl="1"/>
            <a:r>
              <a:rPr lang="en-US" dirty="0"/>
              <a:t>Report estimates related to the reliability of measures including</a:t>
            </a:r>
          </a:p>
          <a:p>
            <a:pPr lvl="2"/>
            <a:r>
              <a:rPr lang="en-US" dirty="0"/>
              <a:t>Interrater reliability for subjectively scored measures and ratings</a:t>
            </a:r>
          </a:p>
          <a:p>
            <a:pPr lvl="2"/>
            <a:r>
              <a:rPr lang="en-US" dirty="0"/>
              <a:t>Test-retest coefficients in longitudinal studies in which the retest interval corresponds to the measurement schedule used in the study</a:t>
            </a:r>
          </a:p>
          <a:p>
            <a:pPr lvl="2"/>
            <a:r>
              <a:rPr lang="en-US" dirty="0"/>
              <a:t>Internal consistency coefficients for composite scales</a:t>
            </a:r>
          </a:p>
          <a:p>
            <a:pPr lvl="1"/>
            <a:r>
              <a:rPr lang="en-US" dirty="0"/>
              <a:t>Report the basic demographic characteristics of other samples if reporting reliability and validity coefficients from those samples such as those described in test manuals or norming</a:t>
            </a:r>
          </a:p>
          <a:p>
            <a:pPr lvl="1"/>
            <a:endParaRPr lang="en-US" dirty="0"/>
          </a:p>
          <a:p>
            <a:endParaRPr lang="en-US" dirty="0"/>
          </a:p>
        </p:txBody>
      </p:sp>
      <p:pic>
        <p:nvPicPr>
          <p:cNvPr id="5" name="Picture 4">
            <a:extLst>
              <a:ext uri="{FF2B5EF4-FFF2-40B4-BE49-F238E27FC236}">
                <a16:creationId xmlns:a16="http://schemas.microsoft.com/office/drawing/2014/main" id="{39460693-575B-420F-BE5B-BA103521A307}"/>
              </a:ext>
            </a:extLst>
          </p:cNvPr>
          <p:cNvPicPr>
            <a:picLocks noChangeAspect="1"/>
          </p:cNvPicPr>
          <p:nvPr/>
        </p:nvPicPr>
        <p:blipFill>
          <a:blip r:embed="rId2"/>
          <a:stretch>
            <a:fillRect/>
          </a:stretch>
        </p:blipFill>
        <p:spPr>
          <a:xfrm>
            <a:off x="1828800" y="6350000"/>
            <a:ext cx="5949950" cy="355600"/>
          </a:xfrm>
          <a:prstGeom prst="rect">
            <a:avLst/>
          </a:prstGeom>
        </p:spPr>
      </p:pic>
    </p:spTree>
    <p:extLst>
      <p:ext uri="{BB962C8B-B14F-4D97-AF65-F5344CB8AC3E}">
        <p14:creationId xmlns:p14="http://schemas.microsoft.com/office/powerpoint/2010/main" val="392423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5486400"/>
          </a:xfrm>
        </p:spPr>
        <p:txBody>
          <a:bodyPr>
            <a:normAutofit fontScale="92500" lnSpcReduction="10000"/>
          </a:bodyPr>
          <a:lstStyle/>
          <a:p>
            <a:r>
              <a:rPr lang="en-US" dirty="0"/>
              <a:t>Conditions and Design</a:t>
            </a:r>
          </a:p>
          <a:p>
            <a:pPr lvl="1"/>
            <a:r>
              <a:rPr lang="en-US" dirty="0"/>
              <a:t>State whether conditions were manipulated or naturally observed. Report the type of design </a:t>
            </a:r>
          </a:p>
          <a:p>
            <a:pPr lvl="2"/>
            <a:r>
              <a:rPr lang="en-US" dirty="0"/>
              <a:t>experimental manipulation with participants randomized</a:t>
            </a:r>
          </a:p>
          <a:p>
            <a:pPr lvl="2"/>
            <a:r>
              <a:rPr lang="en-US" dirty="0"/>
              <a:t>experimental manipulation without randomization</a:t>
            </a:r>
          </a:p>
          <a:p>
            <a:pPr lvl="2"/>
            <a:r>
              <a:rPr lang="en-US" dirty="0"/>
              <a:t>clinical trial with randomization</a:t>
            </a:r>
          </a:p>
          <a:p>
            <a:pPr lvl="2"/>
            <a:r>
              <a:rPr lang="en-US" dirty="0"/>
              <a:t>clinical trial without randomization</a:t>
            </a:r>
          </a:p>
          <a:p>
            <a:pPr lvl="2"/>
            <a:r>
              <a:rPr lang="en-US" dirty="0"/>
              <a:t>nonexperimental design (i.e., no experimental manipulation): observational design,</a:t>
            </a:r>
          </a:p>
          <a:p>
            <a:pPr lvl="2"/>
            <a:r>
              <a:rPr lang="en-US" dirty="0"/>
              <a:t>epidemiological design, natural history, and so forth (single-group designs or multiple group comparisons)</a:t>
            </a:r>
          </a:p>
          <a:p>
            <a:pPr lvl="2"/>
            <a:r>
              <a:rPr lang="en-US" dirty="0"/>
              <a:t>longitudinal design</a:t>
            </a:r>
          </a:p>
          <a:p>
            <a:pPr lvl="2"/>
            <a:r>
              <a:rPr lang="en-US" dirty="0"/>
              <a:t>N-of-1 studies</a:t>
            </a:r>
          </a:p>
          <a:p>
            <a:pPr lvl="2"/>
            <a:r>
              <a:rPr lang="en-US" dirty="0"/>
              <a:t>replications</a:t>
            </a:r>
          </a:p>
          <a:p>
            <a:endParaRPr lang="en-US" dirty="0"/>
          </a:p>
        </p:txBody>
      </p:sp>
      <p:pic>
        <p:nvPicPr>
          <p:cNvPr id="5" name="Picture 4">
            <a:extLst>
              <a:ext uri="{FF2B5EF4-FFF2-40B4-BE49-F238E27FC236}">
                <a16:creationId xmlns:a16="http://schemas.microsoft.com/office/drawing/2014/main" id="{403E4059-072F-41C6-9774-34DFB0A06B18}"/>
              </a:ext>
            </a:extLst>
          </p:cNvPr>
          <p:cNvPicPr>
            <a:picLocks noChangeAspect="1"/>
          </p:cNvPicPr>
          <p:nvPr/>
        </p:nvPicPr>
        <p:blipFill>
          <a:blip r:embed="rId2"/>
          <a:stretch>
            <a:fillRect/>
          </a:stretch>
        </p:blipFill>
        <p:spPr>
          <a:xfrm>
            <a:off x="2971800" y="6350505"/>
            <a:ext cx="5949950" cy="355600"/>
          </a:xfrm>
          <a:prstGeom prst="rect">
            <a:avLst/>
          </a:prstGeom>
        </p:spPr>
      </p:pic>
    </p:spTree>
    <p:extLst>
      <p:ext uri="{BB962C8B-B14F-4D97-AF65-F5344CB8AC3E}">
        <p14:creationId xmlns:p14="http://schemas.microsoft.com/office/powerpoint/2010/main" val="986020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5486400"/>
          </a:xfrm>
        </p:spPr>
        <p:txBody>
          <a:bodyPr>
            <a:normAutofit/>
          </a:bodyPr>
          <a:lstStyle/>
          <a:p>
            <a:r>
              <a:rPr lang="en-US" dirty="0"/>
              <a:t>Data Diagnostics</a:t>
            </a:r>
          </a:p>
          <a:p>
            <a:pPr lvl="1"/>
            <a:r>
              <a:rPr lang="en-US" dirty="0"/>
              <a:t>Describe planned data diagnostics, including</a:t>
            </a:r>
          </a:p>
          <a:p>
            <a:pPr lvl="2"/>
            <a:r>
              <a:rPr lang="en-US" dirty="0"/>
              <a:t>Criteria for post-data-collection exclusion of participants, if any</a:t>
            </a:r>
          </a:p>
          <a:p>
            <a:pPr lvl="2"/>
            <a:r>
              <a:rPr lang="en-US" dirty="0"/>
              <a:t>criteria for deciding when to infer missing data and methods used for imputation of missing data</a:t>
            </a:r>
          </a:p>
          <a:p>
            <a:pPr lvl="2"/>
            <a:r>
              <a:rPr lang="en-US" dirty="0"/>
              <a:t>definition and processing of statistical outliers</a:t>
            </a:r>
          </a:p>
          <a:p>
            <a:pPr lvl="2"/>
            <a:r>
              <a:rPr lang="en-US" dirty="0"/>
              <a:t>analyses of data distributions</a:t>
            </a:r>
          </a:p>
          <a:p>
            <a:pPr lvl="2"/>
            <a:r>
              <a:rPr lang="en-US" dirty="0"/>
              <a:t>data transformations to be used, if any</a:t>
            </a:r>
          </a:p>
          <a:p>
            <a:endParaRPr lang="en-US" dirty="0"/>
          </a:p>
        </p:txBody>
      </p:sp>
      <p:pic>
        <p:nvPicPr>
          <p:cNvPr id="5" name="Picture 4">
            <a:extLst>
              <a:ext uri="{FF2B5EF4-FFF2-40B4-BE49-F238E27FC236}">
                <a16:creationId xmlns:a16="http://schemas.microsoft.com/office/drawing/2014/main" id="{41F13F5A-D026-4E7C-B557-4F4545B22976}"/>
              </a:ext>
            </a:extLst>
          </p:cNvPr>
          <p:cNvPicPr>
            <a:picLocks noChangeAspect="1"/>
          </p:cNvPicPr>
          <p:nvPr/>
        </p:nvPicPr>
        <p:blipFill>
          <a:blip r:embed="rId2"/>
          <a:stretch>
            <a:fillRect/>
          </a:stretch>
        </p:blipFill>
        <p:spPr>
          <a:xfrm>
            <a:off x="1573307" y="6374727"/>
            <a:ext cx="5949950" cy="355600"/>
          </a:xfrm>
          <a:prstGeom prst="rect">
            <a:avLst/>
          </a:prstGeom>
        </p:spPr>
      </p:pic>
    </p:spTree>
    <p:extLst>
      <p:ext uri="{BB962C8B-B14F-4D97-AF65-F5344CB8AC3E}">
        <p14:creationId xmlns:p14="http://schemas.microsoft.com/office/powerpoint/2010/main" val="311025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a:xfrm>
            <a:off x="433482" y="1219200"/>
            <a:ext cx="8229600" cy="5486400"/>
          </a:xfrm>
        </p:spPr>
        <p:txBody>
          <a:bodyPr>
            <a:normAutofit/>
          </a:bodyPr>
          <a:lstStyle/>
          <a:p>
            <a:r>
              <a:rPr lang="en-US" dirty="0"/>
              <a:t>Analytic Strategy</a:t>
            </a:r>
          </a:p>
          <a:p>
            <a:pPr lvl="1"/>
            <a:r>
              <a:rPr lang="en-US" dirty="0"/>
              <a:t>Describe the analytic strategy for inferential statistics and protection against experiment wise error for</a:t>
            </a:r>
          </a:p>
          <a:p>
            <a:pPr lvl="2"/>
            <a:r>
              <a:rPr lang="en-US" dirty="0"/>
              <a:t>primary hypotheses</a:t>
            </a:r>
          </a:p>
          <a:p>
            <a:pPr lvl="2"/>
            <a:r>
              <a:rPr lang="en-US" dirty="0"/>
              <a:t>secondary hypotheses</a:t>
            </a:r>
          </a:p>
          <a:p>
            <a:pPr lvl="2"/>
            <a:r>
              <a:rPr lang="en-US" dirty="0"/>
              <a:t>exploratory hypotheses</a:t>
            </a:r>
          </a:p>
          <a:p>
            <a:endParaRPr lang="en-US" dirty="0"/>
          </a:p>
        </p:txBody>
      </p:sp>
      <p:pic>
        <p:nvPicPr>
          <p:cNvPr id="5" name="Picture 4">
            <a:extLst>
              <a:ext uri="{FF2B5EF4-FFF2-40B4-BE49-F238E27FC236}">
                <a16:creationId xmlns:a16="http://schemas.microsoft.com/office/drawing/2014/main" id="{8A5CBBBF-F0F2-4460-B463-5CEA9ED938B9}"/>
              </a:ext>
            </a:extLst>
          </p:cNvPr>
          <p:cNvPicPr>
            <a:picLocks noChangeAspect="1"/>
          </p:cNvPicPr>
          <p:nvPr/>
        </p:nvPicPr>
        <p:blipFill>
          <a:blip r:embed="rId2"/>
          <a:stretch>
            <a:fillRect/>
          </a:stretch>
        </p:blipFill>
        <p:spPr>
          <a:xfrm>
            <a:off x="1676400" y="6252489"/>
            <a:ext cx="5949950" cy="355600"/>
          </a:xfrm>
          <a:prstGeom prst="rect">
            <a:avLst/>
          </a:prstGeom>
        </p:spPr>
      </p:pic>
    </p:spTree>
    <p:extLst>
      <p:ext uri="{BB962C8B-B14F-4D97-AF65-F5344CB8AC3E}">
        <p14:creationId xmlns:p14="http://schemas.microsoft.com/office/powerpoint/2010/main" val="1558799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433482" y="1219200"/>
            <a:ext cx="8229600" cy="5486400"/>
          </a:xfrm>
        </p:spPr>
        <p:txBody>
          <a:bodyPr>
            <a:normAutofit/>
          </a:bodyPr>
          <a:lstStyle/>
          <a:p>
            <a:r>
              <a:rPr lang="en-US" dirty="0"/>
              <a:t>This is the section in which the actual findings of the study are presented. </a:t>
            </a:r>
          </a:p>
          <a:p>
            <a:r>
              <a:rPr lang="en-US" dirty="0"/>
              <a:t>What statistical tests were run and the results of these analyses are presented.</a:t>
            </a:r>
          </a:p>
          <a:p>
            <a:r>
              <a:rPr lang="en-US" dirty="0"/>
              <a:t>A summary of the statistical results, along with the statistical significance, effect size, and power should be provided.</a:t>
            </a:r>
          </a:p>
          <a:p>
            <a:r>
              <a:rPr lang="en-US" dirty="0"/>
              <a:t>Connect the findings with the stated research questions and illuminate if findings support or refute your hypotheses. </a:t>
            </a:r>
          </a:p>
          <a:p>
            <a:endParaRPr lang="en-US" dirty="0"/>
          </a:p>
        </p:txBody>
      </p:sp>
      <p:pic>
        <p:nvPicPr>
          <p:cNvPr id="5" name="Picture 4">
            <a:extLst>
              <a:ext uri="{FF2B5EF4-FFF2-40B4-BE49-F238E27FC236}">
                <a16:creationId xmlns:a16="http://schemas.microsoft.com/office/drawing/2014/main" id="{8A5CBBBF-F0F2-4460-B463-5CEA9ED938B9}"/>
              </a:ext>
            </a:extLst>
          </p:cNvPr>
          <p:cNvPicPr>
            <a:picLocks noChangeAspect="1"/>
          </p:cNvPicPr>
          <p:nvPr/>
        </p:nvPicPr>
        <p:blipFill>
          <a:blip r:embed="rId2"/>
          <a:stretch>
            <a:fillRect/>
          </a:stretch>
        </p:blipFill>
        <p:spPr>
          <a:xfrm>
            <a:off x="2667000" y="6405562"/>
            <a:ext cx="5949950" cy="355600"/>
          </a:xfrm>
          <a:prstGeom prst="rect">
            <a:avLst/>
          </a:prstGeom>
        </p:spPr>
      </p:pic>
    </p:spTree>
    <p:extLst>
      <p:ext uri="{BB962C8B-B14F-4D97-AF65-F5344CB8AC3E}">
        <p14:creationId xmlns:p14="http://schemas.microsoft.com/office/powerpoint/2010/main" val="1208861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(JARS standards)</a:t>
            </a:r>
          </a:p>
        </p:txBody>
      </p:sp>
      <p:sp>
        <p:nvSpPr>
          <p:cNvPr id="3" name="Content Placeholder 2"/>
          <p:cNvSpPr>
            <a:spLocks noGrp="1"/>
          </p:cNvSpPr>
          <p:nvPr>
            <p:ph idx="1"/>
          </p:nvPr>
        </p:nvSpPr>
        <p:spPr>
          <a:xfrm>
            <a:off x="433482" y="1219200"/>
            <a:ext cx="8229600" cy="5486400"/>
          </a:xfrm>
        </p:spPr>
        <p:txBody>
          <a:bodyPr>
            <a:normAutofit/>
          </a:bodyPr>
          <a:lstStyle/>
          <a:p>
            <a:r>
              <a:rPr lang="en-US" dirty="0"/>
              <a:t>Participant Flow</a:t>
            </a:r>
          </a:p>
          <a:p>
            <a:pPr lvl="1"/>
            <a:r>
              <a:rPr lang="en-US" dirty="0"/>
              <a:t>Report the flow of participants, including</a:t>
            </a:r>
          </a:p>
          <a:p>
            <a:pPr lvl="2"/>
            <a:r>
              <a:rPr lang="en-US" dirty="0"/>
              <a:t>total number of participants in each group at each stage of the study</a:t>
            </a:r>
          </a:p>
          <a:p>
            <a:pPr lvl="2"/>
            <a:r>
              <a:rPr lang="en-US" dirty="0"/>
              <a:t>flow of participants through each stage of the study (include figure depicting flow, when possible; see the JARS–Quant Participant Flowchart)</a:t>
            </a:r>
          </a:p>
          <a:p>
            <a:r>
              <a:rPr lang="en-US" dirty="0"/>
              <a:t>Recruitment</a:t>
            </a:r>
          </a:p>
          <a:p>
            <a:pPr lvl="1"/>
            <a:r>
              <a:rPr lang="en-US" dirty="0"/>
              <a:t>Provide dates defining the periods of recruitment and repeated measures or follow-up.</a:t>
            </a:r>
          </a:p>
        </p:txBody>
      </p:sp>
      <p:pic>
        <p:nvPicPr>
          <p:cNvPr id="5" name="Picture 4">
            <a:extLst>
              <a:ext uri="{FF2B5EF4-FFF2-40B4-BE49-F238E27FC236}">
                <a16:creationId xmlns:a16="http://schemas.microsoft.com/office/drawing/2014/main" id="{F9776860-7252-4425-9E9A-EBCDD1E01331}"/>
              </a:ext>
            </a:extLst>
          </p:cNvPr>
          <p:cNvPicPr>
            <a:picLocks noChangeAspect="1"/>
          </p:cNvPicPr>
          <p:nvPr/>
        </p:nvPicPr>
        <p:blipFill>
          <a:blip r:embed="rId2"/>
          <a:stretch>
            <a:fillRect/>
          </a:stretch>
        </p:blipFill>
        <p:spPr>
          <a:xfrm>
            <a:off x="1447800" y="6350000"/>
            <a:ext cx="5949950" cy="355600"/>
          </a:xfrm>
          <a:prstGeom prst="rect">
            <a:avLst/>
          </a:prstGeom>
        </p:spPr>
      </p:pic>
    </p:spTree>
    <p:extLst>
      <p:ext uri="{BB962C8B-B14F-4D97-AF65-F5344CB8AC3E}">
        <p14:creationId xmlns:p14="http://schemas.microsoft.com/office/powerpoint/2010/main" val="21350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433482" y="1219200"/>
            <a:ext cx="8229600" cy="5486400"/>
          </a:xfrm>
        </p:spPr>
        <p:txBody>
          <a:bodyPr>
            <a:normAutofit fontScale="85000" lnSpcReduction="20000"/>
          </a:bodyPr>
          <a:lstStyle/>
          <a:p>
            <a:r>
              <a:rPr lang="en-US" dirty="0"/>
              <a:t>Statistical and Data Analysis</a:t>
            </a:r>
          </a:p>
          <a:p>
            <a:pPr lvl="1"/>
            <a:r>
              <a:rPr lang="en-US" dirty="0"/>
              <a:t>Provide information detailing the statistical and data-analytic methods used, including</a:t>
            </a:r>
          </a:p>
          <a:p>
            <a:pPr lvl="2"/>
            <a:r>
              <a:rPr lang="en-US" dirty="0"/>
              <a:t>complex data analyses—for example, structural equation modeling analyses (see also Table 7), hierarchical linear models, factor analysis, multivariate analyses, and so forth, including</a:t>
            </a:r>
          </a:p>
          <a:p>
            <a:pPr lvl="3"/>
            <a:r>
              <a:rPr lang="en-US" dirty="0"/>
              <a:t>details of the models estimated</a:t>
            </a:r>
          </a:p>
          <a:p>
            <a:pPr lvl="3"/>
            <a:r>
              <a:rPr lang="en-US" dirty="0"/>
              <a:t>associated variance–covariance (or correlation) matrix or matrices</a:t>
            </a:r>
          </a:p>
          <a:p>
            <a:pPr lvl="3"/>
            <a:r>
              <a:rPr lang="en-US" dirty="0"/>
              <a:t>identification of the statistical software used to run the analyses (e.g., SAS PROC GLM or the particular R package)</a:t>
            </a:r>
          </a:p>
          <a:p>
            <a:pPr lvl="2"/>
            <a:r>
              <a:rPr lang="en-US" dirty="0"/>
              <a:t>estimation problems (e.g., failure to converge, bad solution spaces), regression diagnostics, or analytic anomalies that were detected and solutions to those problems.</a:t>
            </a:r>
          </a:p>
          <a:p>
            <a:pPr lvl="2"/>
            <a:r>
              <a:rPr lang="en-US" dirty="0"/>
              <a:t>other data analyses performed, including adjusted analyses, if performed, indicating those that were planned and those that were not planned (though not necessarily in the level of detail of primary analyses).</a:t>
            </a:r>
          </a:p>
          <a:p>
            <a:pPr lvl="1"/>
            <a:r>
              <a:rPr lang="en-US" dirty="0"/>
              <a:t>Report any problems with statistical assumptions and/or data distributions that could affect the validity of findings.</a:t>
            </a:r>
          </a:p>
        </p:txBody>
      </p:sp>
    </p:spTree>
    <p:extLst>
      <p:ext uri="{BB962C8B-B14F-4D97-AF65-F5344CB8AC3E}">
        <p14:creationId xmlns:p14="http://schemas.microsoft.com/office/powerpoint/2010/main" val="99986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The methods section should be clear and detailed enough to provide information to critique the validity of the study and to replicate it. </a:t>
            </a:r>
          </a:p>
          <a:p>
            <a:r>
              <a:rPr lang="en-US" dirty="0"/>
              <a:t>The methods section walks through each step of the research study. </a:t>
            </a:r>
          </a:p>
          <a:p>
            <a:r>
              <a:rPr lang="en-US" dirty="0"/>
              <a:t>The four main areas in the methods section are </a:t>
            </a:r>
            <a:r>
              <a:rPr lang="en-US" i="1" dirty="0"/>
              <a:t>participants, instruments, research design, and procedures</a:t>
            </a:r>
            <a:r>
              <a:rPr lang="en-US" dirty="0"/>
              <a:t>. </a:t>
            </a:r>
          </a:p>
          <a:p>
            <a:endParaRPr lang="en-US" dirty="0"/>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pic>
        <p:nvPicPr>
          <p:cNvPr id="7" name="Picture 6">
            <a:extLst>
              <a:ext uri="{FF2B5EF4-FFF2-40B4-BE49-F238E27FC236}">
                <a16:creationId xmlns:a16="http://schemas.microsoft.com/office/drawing/2014/main" id="{20412690-2DB6-492B-BE87-D3D1FF489FE5}"/>
              </a:ext>
            </a:extLst>
          </p:cNvPr>
          <p:cNvPicPr>
            <a:picLocks noChangeAspect="1"/>
          </p:cNvPicPr>
          <p:nvPr/>
        </p:nvPicPr>
        <p:blipFill>
          <a:blip r:embed="rId3"/>
          <a:stretch>
            <a:fillRect/>
          </a:stretch>
        </p:blipFill>
        <p:spPr>
          <a:xfrm>
            <a:off x="1597025" y="6019800"/>
            <a:ext cx="5949950" cy="330200"/>
          </a:xfrm>
          <a:prstGeom prst="rect">
            <a:avLst/>
          </a:prstGeom>
        </p:spPr>
      </p:pic>
    </p:spTree>
    <p:extLst>
      <p:ext uri="{BB962C8B-B14F-4D97-AF65-F5344CB8AC3E}">
        <p14:creationId xmlns:p14="http://schemas.microsoft.com/office/powerpoint/2010/main" val="322100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433482" y="1219200"/>
            <a:ext cx="8229600" cy="5486400"/>
          </a:xfrm>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American Psychological Association (2020). </a:t>
            </a:r>
            <a:r>
              <a:rPr lang="en-US" sz="1800" dirty="0">
                <a:effectLst/>
                <a:latin typeface="Times New Roman Italic" panose="02020503050405090304" pitchFamily="18" charset="0"/>
                <a:ea typeface="Calibri" panose="020F0502020204030204" pitchFamily="34" charset="0"/>
                <a:cs typeface="Times New Roman" panose="02020603050405020304" pitchFamily="18" charset="0"/>
              </a:rPr>
              <a:t>Publication manual of the American Psychological Association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(7</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 Washington DC: Author.</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Sheperis, C. J. &amp; Young, J. S. (2017). Counseling Research: Quantitative, Qualitative, and Mixed Methods 2nd edition. Upper Saddle river, NJ: Pearson Prentice-Hall </a:t>
            </a:r>
          </a:p>
        </p:txBody>
      </p:sp>
    </p:spTree>
    <p:extLst>
      <p:ext uri="{BB962C8B-B14F-4D97-AF65-F5344CB8AC3E}">
        <p14:creationId xmlns:p14="http://schemas.microsoft.com/office/powerpoint/2010/main" val="44116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a:t>
            </a: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a:t>This section should answer the following questions: </a:t>
            </a:r>
          </a:p>
          <a:p>
            <a:pPr lvl="1"/>
            <a:r>
              <a:rPr lang="en-US" dirty="0"/>
              <a:t>Who are the participants of this study?  </a:t>
            </a:r>
          </a:p>
          <a:p>
            <a:pPr lvl="1"/>
            <a:r>
              <a:rPr lang="en-US" dirty="0"/>
              <a:t>How were they selected?  </a:t>
            </a:r>
          </a:p>
          <a:p>
            <a:pPr lvl="1"/>
            <a:r>
              <a:rPr lang="en-US" dirty="0"/>
              <a:t>How many participants make up the sample?  </a:t>
            </a:r>
          </a:p>
          <a:p>
            <a:pPr lvl="1"/>
            <a:r>
              <a:rPr lang="en-US" dirty="0"/>
              <a:t>Are there different groups of participants (an experimental and control group, or other types of groups being compared)</a:t>
            </a:r>
          </a:p>
          <a:p>
            <a:pPr lvl="1"/>
            <a:r>
              <a:rPr lang="en-US" dirty="0"/>
              <a:t>How many participants are in each group? </a:t>
            </a:r>
          </a:p>
          <a:p>
            <a:pPr lvl="1"/>
            <a:r>
              <a:rPr lang="en-US" dirty="0"/>
              <a:t>What are the demographics of the sample, such as age, gender, ethnicity, region of residence, or other relevant characteristics? </a:t>
            </a:r>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pic>
        <p:nvPicPr>
          <p:cNvPr id="6" name="Picture 5">
            <a:extLst>
              <a:ext uri="{FF2B5EF4-FFF2-40B4-BE49-F238E27FC236}">
                <a16:creationId xmlns:a16="http://schemas.microsoft.com/office/drawing/2014/main" id="{FE238C01-CFE5-48DD-9E1E-F119FB923695}"/>
              </a:ext>
            </a:extLst>
          </p:cNvPr>
          <p:cNvPicPr>
            <a:picLocks noChangeAspect="1"/>
          </p:cNvPicPr>
          <p:nvPr/>
        </p:nvPicPr>
        <p:blipFill>
          <a:blip r:embed="rId3"/>
          <a:stretch>
            <a:fillRect/>
          </a:stretch>
        </p:blipFill>
        <p:spPr>
          <a:xfrm>
            <a:off x="1752600" y="6019800"/>
            <a:ext cx="5949950" cy="330200"/>
          </a:xfrm>
          <a:prstGeom prst="rect">
            <a:avLst/>
          </a:prstGeom>
        </p:spPr>
      </p:pic>
    </p:spTree>
    <p:extLst>
      <p:ext uri="{BB962C8B-B14F-4D97-AF65-F5344CB8AC3E}">
        <p14:creationId xmlns:p14="http://schemas.microsoft.com/office/powerpoint/2010/main" val="341496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Address each construct or variable and describe the instrument used to measure it. </a:t>
            </a:r>
          </a:p>
          <a:p>
            <a:r>
              <a:rPr lang="en-US" dirty="0"/>
              <a:t>The instrument description should include, the full name of the instrument, authors, appropriate citations, previous evidence of reliability and validity, information about the sample on which it was normed, number and type of items (e.g., Likert scale). </a:t>
            </a:r>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pic>
        <p:nvPicPr>
          <p:cNvPr id="6" name="Picture 5">
            <a:extLst>
              <a:ext uri="{FF2B5EF4-FFF2-40B4-BE49-F238E27FC236}">
                <a16:creationId xmlns:a16="http://schemas.microsoft.com/office/drawing/2014/main" id="{C44D6E0F-F17A-43AE-B3F8-2EB1D7F3EE71}"/>
              </a:ext>
            </a:extLst>
          </p:cNvPr>
          <p:cNvPicPr>
            <a:picLocks noChangeAspect="1"/>
          </p:cNvPicPr>
          <p:nvPr/>
        </p:nvPicPr>
        <p:blipFill>
          <a:blip r:embed="rId3"/>
          <a:stretch>
            <a:fillRect/>
          </a:stretch>
        </p:blipFill>
        <p:spPr>
          <a:xfrm>
            <a:off x="1676400" y="6019800"/>
            <a:ext cx="5949950" cy="330200"/>
          </a:xfrm>
          <a:prstGeom prst="rect">
            <a:avLst/>
          </a:prstGeom>
        </p:spPr>
      </p:pic>
    </p:spTree>
    <p:extLst>
      <p:ext uri="{BB962C8B-B14F-4D97-AF65-F5344CB8AC3E}">
        <p14:creationId xmlns:p14="http://schemas.microsoft.com/office/powerpoint/2010/main" val="21315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a:t>
            </a: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a:t>Identify the research design that is being used.</a:t>
            </a:r>
          </a:p>
          <a:p>
            <a:endParaRPr lang="en-US" dirty="0"/>
          </a:p>
          <a:p>
            <a:r>
              <a:rPr lang="en-US" dirty="0"/>
              <a:t>Indicate how the variables are organized in the study in order to answer the research questions. </a:t>
            </a:r>
          </a:p>
          <a:p>
            <a:endParaRPr lang="en-US" dirty="0"/>
          </a:p>
          <a:p>
            <a:r>
              <a:rPr lang="en-US" dirty="0"/>
              <a:t>Is the design correlational, ex-post facto, causal-comparative, experimental, or quasi-experimental in nature? </a:t>
            </a:r>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pic>
        <p:nvPicPr>
          <p:cNvPr id="6" name="Picture 5">
            <a:extLst>
              <a:ext uri="{FF2B5EF4-FFF2-40B4-BE49-F238E27FC236}">
                <a16:creationId xmlns:a16="http://schemas.microsoft.com/office/drawing/2014/main" id="{8B703E29-9724-4C14-BCF1-ED2AB265B940}"/>
              </a:ext>
            </a:extLst>
          </p:cNvPr>
          <p:cNvPicPr>
            <a:picLocks noChangeAspect="1"/>
          </p:cNvPicPr>
          <p:nvPr/>
        </p:nvPicPr>
        <p:blipFill>
          <a:blip r:embed="rId3"/>
          <a:stretch>
            <a:fillRect/>
          </a:stretch>
        </p:blipFill>
        <p:spPr>
          <a:xfrm>
            <a:off x="1676400" y="6019800"/>
            <a:ext cx="5949950" cy="330200"/>
          </a:xfrm>
          <a:prstGeom prst="rect">
            <a:avLst/>
          </a:prstGeom>
        </p:spPr>
      </p:pic>
    </p:spTree>
    <p:extLst>
      <p:ext uri="{BB962C8B-B14F-4D97-AF65-F5344CB8AC3E}">
        <p14:creationId xmlns:p14="http://schemas.microsoft.com/office/powerpoint/2010/main" val="219207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a:t>Provides the reader with a detailed, step-by-step guide to how the study was conducted. </a:t>
            </a:r>
          </a:p>
          <a:p>
            <a:r>
              <a:rPr lang="en-US" dirty="0"/>
              <a:t>Describes precisely what was done, and when, where, and how each step was completed. </a:t>
            </a:r>
          </a:p>
          <a:p>
            <a:r>
              <a:rPr lang="en-US" dirty="0"/>
              <a:t>Includes how the participants were contacted, how informed consent and parental permission was addressed, how the instruments were administered and in what order, instructions that were given to the participants, how experimental conditions were manipulated. </a:t>
            </a:r>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pic>
        <p:nvPicPr>
          <p:cNvPr id="6" name="Picture 5">
            <a:extLst>
              <a:ext uri="{FF2B5EF4-FFF2-40B4-BE49-F238E27FC236}">
                <a16:creationId xmlns:a16="http://schemas.microsoft.com/office/drawing/2014/main" id="{5DA0FF27-7E65-4E14-B5D3-63E3FC9DB82D}"/>
              </a:ext>
            </a:extLst>
          </p:cNvPr>
          <p:cNvPicPr>
            <a:picLocks noChangeAspect="1"/>
          </p:cNvPicPr>
          <p:nvPr/>
        </p:nvPicPr>
        <p:blipFill>
          <a:blip r:embed="rId3"/>
          <a:stretch>
            <a:fillRect/>
          </a:stretch>
        </p:blipFill>
        <p:spPr>
          <a:xfrm>
            <a:off x="1676400" y="6019800"/>
            <a:ext cx="5949950" cy="330200"/>
          </a:xfrm>
          <a:prstGeom prst="rect">
            <a:avLst/>
          </a:prstGeom>
        </p:spPr>
      </p:pic>
    </p:spTree>
    <p:extLst>
      <p:ext uri="{BB962C8B-B14F-4D97-AF65-F5344CB8AC3E}">
        <p14:creationId xmlns:p14="http://schemas.microsoft.com/office/powerpoint/2010/main" val="260017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(JARS standards)</a:t>
            </a:r>
          </a:p>
        </p:txBody>
      </p:sp>
      <p:sp>
        <p:nvSpPr>
          <p:cNvPr id="3" name="Content Placeholder 2"/>
          <p:cNvSpPr>
            <a:spLocks noGrp="1"/>
          </p:cNvSpPr>
          <p:nvPr>
            <p:ph idx="1"/>
          </p:nvPr>
        </p:nvSpPr>
        <p:spPr/>
        <p:txBody>
          <a:bodyPr>
            <a:normAutofit/>
          </a:bodyPr>
          <a:lstStyle/>
          <a:p>
            <a:r>
              <a:rPr lang="en-US" dirty="0"/>
              <a:t>Inclusion and Exclusion </a:t>
            </a:r>
          </a:p>
          <a:p>
            <a:pPr lvl="1"/>
            <a:r>
              <a:rPr lang="en-US" dirty="0"/>
              <a:t>Report inclusion and exclusion criteria including and restrictions based on demographic characteristics.</a:t>
            </a:r>
          </a:p>
          <a:p>
            <a:r>
              <a:rPr lang="en-US" dirty="0"/>
              <a:t>Participant Characteristics</a:t>
            </a:r>
          </a:p>
          <a:p>
            <a:pPr lvl="1"/>
            <a:r>
              <a:rPr lang="en-US" dirty="0"/>
              <a:t>Report major demographic characteristics (e.g., age, sex, ethnicity, socioeconomic status) and important topic specific characteristics (e.g. achievement level)</a:t>
            </a:r>
          </a:p>
          <a:p>
            <a:endParaRPr lang="en-US" dirty="0"/>
          </a:p>
        </p:txBody>
      </p:sp>
      <p:pic>
        <p:nvPicPr>
          <p:cNvPr id="5" name="Picture 4">
            <a:extLst>
              <a:ext uri="{FF2B5EF4-FFF2-40B4-BE49-F238E27FC236}">
                <a16:creationId xmlns:a16="http://schemas.microsoft.com/office/drawing/2014/main" id="{61018AE4-843B-4DF5-9AAD-E727C0F226D5}"/>
              </a:ext>
            </a:extLst>
          </p:cNvPr>
          <p:cNvPicPr>
            <a:picLocks noChangeAspect="1"/>
          </p:cNvPicPr>
          <p:nvPr/>
        </p:nvPicPr>
        <p:blipFill>
          <a:blip r:embed="rId2"/>
          <a:stretch>
            <a:fillRect/>
          </a:stretch>
        </p:blipFill>
        <p:spPr>
          <a:xfrm>
            <a:off x="1676400" y="6405562"/>
            <a:ext cx="5949950" cy="355600"/>
          </a:xfrm>
          <a:prstGeom prst="rect">
            <a:avLst/>
          </a:prstGeom>
        </p:spPr>
      </p:pic>
    </p:spTree>
    <p:extLst>
      <p:ext uri="{BB962C8B-B14F-4D97-AF65-F5344CB8AC3E}">
        <p14:creationId xmlns:p14="http://schemas.microsoft.com/office/powerpoint/2010/main" val="218298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sp>
        <p:nvSpPr>
          <p:cNvPr id="3" name="Content Placeholder 2"/>
          <p:cNvSpPr>
            <a:spLocks noGrp="1"/>
          </p:cNvSpPr>
          <p:nvPr>
            <p:ph idx="1"/>
          </p:nvPr>
        </p:nvSpPr>
        <p:spPr/>
        <p:txBody>
          <a:bodyPr>
            <a:normAutofit/>
          </a:bodyPr>
          <a:lstStyle/>
          <a:p>
            <a:r>
              <a:rPr lang="en-US" dirty="0"/>
              <a:t>Participant Characteristics continued</a:t>
            </a:r>
          </a:p>
          <a:p>
            <a:pPr lvl="1"/>
            <a:r>
              <a:rPr lang="en-US" dirty="0"/>
              <a:t>In the case of animal research, report the genus, species, and strain number or other specific identification, such as the name and location of the stock designation. Give the number of animals, and the animal’s sex, age, weight, physiological condition, genetic modification status, genotype, health immune status, and previous procedures to which the animal may have been subjected. </a:t>
            </a:r>
          </a:p>
          <a:p>
            <a:endParaRPr lang="en-US" dirty="0"/>
          </a:p>
        </p:txBody>
      </p:sp>
      <p:pic>
        <p:nvPicPr>
          <p:cNvPr id="5" name="Picture 4">
            <a:extLst>
              <a:ext uri="{FF2B5EF4-FFF2-40B4-BE49-F238E27FC236}">
                <a16:creationId xmlns:a16="http://schemas.microsoft.com/office/drawing/2014/main" id="{CF4FD9E0-672B-4EE2-B459-9D6C0C95AD2E}"/>
              </a:ext>
            </a:extLst>
          </p:cNvPr>
          <p:cNvPicPr>
            <a:picLocks noChangeAspect="1"/>
          </p:cNvPicPr>
          <p:nvPr/>
        </p:nvPicPr>
        <p:blipFill>
          <a:blip r:embed="rId2"/>
          <a:stretch>
            <a:fillRect/>
          </a:stretch>
        </p:blipFill>
        <p:spPr>
          <a:xfrm>
            <a:off x="1676400" y="6340517"/>
            <a:ext cx="5949950" cy="355600"/>
          </a:xfrm>
          <a:prstGeom prst="rect">
            <a:avLst/>
          </a:prstGeom>
        </p:spPr>
      </p:pic>
    </p:spTree>
    <p:extLst>
      <p:ext uri="{BB962C8B-B14F-4D97-AF65-F5344CB8AC3E}">
        <p14:creationId xmlns:p14="http://schemas.microsoft.com/office/powerpoint/2010/main" val="66898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continued</a:t>
            </a:r>
          </a:p>
        </p:txBody>
      </p:sp>
      <p:sp>
        <p:nvSpPr>
          <p:cNvPr id="3" name="Content Placeholder 2"/>
          <p:cNvSpPr>
            <a:spLocks noGrp="1"/>
          </p:cNvSpPr>
          <p:nvPr>
            <p:ph idx="1"/>
          </p:nvPr>
        </p:nvSpPr>
        <p:spPr/>
        <p:txBody>
          <a:bodyPr>
            <a:normAutofit lnSpcReduction="10000"/>
          </a:bodyPr>
          <a:lstStyle/>
          <a:p>
            <a:r>
              <a:rPr lang="en-US" dirty="0"/>
              <a:t>Sampling Procedures</a:t>
            </a:r>
          </a:p>
          <a:p>
            <a:pPr lvl="1"/>
            <a:r>
              <a:rPr lang="en-US" dirty="0"/>
              <a:t>Describe procedures for selecting participants including</a:t>
            </a:r>
          </a:p>
          <a:p>
            <a:pPr lvl="2"/>
            <a:r>
              <a:rPr lang="en-US" dirty="0"/>
              <a:t>Sampling method if a systematic sampling plan was implemented</a:t>
            </a:r>
          </a:p>
          <a:p>
            <a:pPr lvl="2"/>
            <a:r>
              <a:rPr lang="en-US" dirty="0"/>
              <a:t>Percentage of the sample approached that actually participated</a:t>
            </a:r>
          </a:p>
          <a:p>
            <a:pPr lvl="2"/>
            <a:r>
              <a:rPr lang="en-US" dirty="0"/>
              <a:t>Whether self selection into the study occurred (either by individual or by units, such as schools or clinics) </a:t>
            </a:r>
          </a:p>
          <a:p>
            <a:pPr lvl="1"/>
            <a:r>
              <a:rPr lang="en-US" dirty="0"/>
              <a:t>Describe settings and locations where data were collected as well as dates of data collection.</a:t>
            </a:r>
          </a:p>
        </p:txBody>
      </p:sp>
      <p:pic>
        <p:nvPicPr>
          <p:cNvPr id="5" name="Picture 4">
            <a:extLst>
              <a:ext uri="{FF2B5EF4-FFF2-40B4-BE49-F238E27FC236}">
                <a16:creationId xmlns:a16="http://schemas.microsoft.com/office/drawing/2014/main" id="{E593572A-4D4E-4636-B89C-B915382CE957}"/>
              </a:ext>
            </a:extLst>
          </p:cNvPr>
          <p:cNvPicPr>
            <a:picLocks noChangeAspect="1"/>
          </p:cNvPicPr>
          <p:nvPr/>
        </p:nvPicPr>
        <p:blipFill>
          <a:blip r:embed="rId2"/>
          <a:stretch>
            <a:fillRect/>
          </a:stretch>
        </p:blipFill>
        <p:spPr>
          <a:xfrm>
            <a:off x="1597025" y="6312762"/>
            <a:ext cx="5949950" cy="355600"/>
          </a:xfrm>
          <a:prstGeom prst="rect">
            <a:avLst/>
          </a:prstGeom>
        </p:spPr>
      </p:pic>
    </p:spTree>
    <p:extLst>
      <p:ext uri="{BB962C8B-B14F-4D97-AF65-F5344CB8AC3E}">
        <p14:creationId xmlns:p14="http://schemas.microsoft.com/office/powerpoint/2010/main" val="3807445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1322</Words>
  <Application>Microsoft Office PowerPoint</Application>
  <PresentationFormat>On-screen Show (4:3)</PresentationFormat>
  <Paragraphs>123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Times New Roman Italic</vt:lpstr>
      <vt:lpstr>Office Theme</vt:lpstr>
      <vt:lpstr>Writing Quantitative Methodology and Results Sections</vt:lpstr>
      <vt:lpstr>Method</vt:lpstr>
      <vt:lpstr>Participants</vt:lpstr>
      <vt:lpstr>Measures</vt:lpstr>
      <vt:lpstr>Research Design</vt:lpstr>
      <vt:lpstr>Procedures</vt:lpstr>
      <vt:lpstr>Method (JARS standards)</vt:lpstr>
      <vt:lpstr>Method</vt:lpstr>
      <vt:lpstr>Method continued</vt:lpstr>
      <vt:lpstr>Method continued</vt:lpstr>
      <vt:lpstr>Method continued</vt:lpstr>
      <vt:lpstr>Method continued</vt:lpstr>
      <vt:lpstr>Method continued</vt:lpstr>
      <vt:lpstr>Method continued</vt:lpstr>
      <vt:lpstr>Method continued</vt:lpstr>
      <vt:lpstr>Method continued</vt:lpstr>
      <vt:lpstr>Results</vt:lpstr>
      <vt:lpstr>Results (JARS standards)</vt:lpstr>
      <vt:lpstr>Results</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APA to Make Your Way!</dc:title>
  <dc:creator>James Ikonomopoulos</dc:creator>
  <cp:lastModifiedBy>JI</cp:lastModifiedBy>
  <cp:revision>21</cp:revision>
  <dcterms:created xsi:type="dcterms:W3CDTF">2015-04-07T19:12:20Z</dcterms:created>
  <dcterms:modified xsi:type="dcterms:W3CDTF">2022-03-07T22:59:46Z</dcterms:modified>
</cp:coreProperties>
</file>