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4EBD-B553-4496-BC73-85D7C1CD98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3D020-25C3-40C6-8834-6366DC10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3D020-25C3-40C6-8834-6366DC102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14042"/>
            <a:ext cx="12191999" cy="574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4527" y="310895"/>
            <a:ext cx="4538980" cy="5943600"/>
          </a:xfrm>
          <a:custGeom>
            <a:avLst/>
            <a:gdLst/>
            <a:ahLst/>
            <a:cxnLst/>
            <a:rect l="l" t="t" r="r" b="b"/>
            <a:pathLst>
              <a:path w="4538980" h="5943600">
                <a:moveTo>
                  <a:pt x="4538472" y="0"/>
                </a:moveTo>
                <a:lnTo>
                  <a:pt x="0" y="0"/>
                </a:lnTo>
                <a:lnTo>
                  <a:pt x="0" y="5943600"/>
                </a:lnTo>
                <a:lnTo>
                  <a:pt x="4538472" y="5943600"/>
                </a:lnTo>
                <a:lnTo>
                  <a:pt x="45384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358" y="636219"/>
            <a:ext cx="9749282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502" y="1400403"/>
            <a:ext cx="5521325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191" y="720598"/>
            <a:ext cx="3742054" cy="296989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4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Graduate  </a:t>
            </a:r>
            <a:r>
              <a:rPr sz="4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Academic  </a:t>
            </a:r>
            <a:r>
              <a:rPr sz="4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Writing </a:t>
            </a:r>
            <a:r>
              <a:rPr sz="4600" b="0" spc="-5" dirty="0">
                <a:solidFill>
                  <a:srgbClr val="FFFFFF"/>
                </a:solidFill>
                <a:latin typeface="Calibri Light"/>
                <a:cs typeface="Calibri Light"/>
              </a:rPr>
              <a:t>&amp;  </a:t>
            </a:r>
            <a:r>
              <a:rPr sz="4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Professional  </a:t>
            </a:r>
            <a:r>
              <a:rPr sz="4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Communi</a:t>
            </a:r>
            <a:r>
              <a:rPr sz="4600" b="0" spc="-5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4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600" b="0" spc="-5" dirty="0">
                <a:solidFill>
                  <a:srgbClr val="FFFFFF"/>
                </a:solidFill>
                <a:latin typeface="Calibri Light"/>
                <a:cs typeface="Calibri Light"/>
              </a:rPr>
              <a:t>tion</a:t>
            </a:r>
            <a:endParaRPr sz="4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20996" y="1467611"/>
            <a:ext cx="3573779" cy="4404360"/>
            <a:chOff x="4920996" y="1467611"/>
            <a:chExt cx="3573779" cy="4404360"/>
          </a:xfrm>
        </p:grpSpPr>
        <p:sp>
          <p:nvSpPr>
            <p:cNvPr id="4" name="object 4"/>
            <p:cNvSpPr/>
            <p:nvPr/>
          </p:nvSpPr>
          <p:spPr>
            <a:xfrm>
              <a:off x="4920996" y="1467611"/>
              <a:ext cx="3573779" cy="573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7612" y="3729227"/>
              <a:ext cx="3217164" cy="2142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27364" y="821436"/>
            <a:ext cx="3217164" cy="188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7364" y="3764279"/>
            <a:ext cx="3217164" cy="2072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4784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8128" y="409194"/>
            <a:ext cx="1494790" cy="2507615"/>
          </a:xfrm>
          <a:custGeom>
            <a:avLst/>
            <a:gdLst/>
            <a:ahLst/>
            <a:cxnLst/>
            <a:rect l="l" t="t" r="r" b="b"/>
            <a:pathLst>
              <a:path w="1494790" h="2507615">
                <a:moveTo>
                  <a:pt x="0" y="0"/>
                </a:moveTo>
                <a:lnTo>
                  <a:pt x="48359" y="767"/>
                </a:lnTo>
                <a:lnTo>
                  <a:pt x="96336" y="3054"/>
                </a:lnTo>
                <a:lnTo>
                  <a:pt x="143905" y="6836"/>
                </a:lnTo>
                <a:lnTo>
                  <a:pt x="191045" y="12092"/>
                </a:lnTo>
                <a:lnTo>
                  <a:pt x="237731" y="18797"/>
                </a:lnTo>
                <a:lnTo>
                  <a:pt x="283942" y="26929"/>
                </a:lnTo>
                <a:lnTo>
                  <a:pt x="329652" y="36465"/>
                </a:lnTo>
                <a:lnTo>
                  <a:pt x="374840" y="47380"/>
                </a:lnTo>
                <a:lnTo>
                  <a:pt x="419482" y="59653"/>
                </a:lnTo>
                <a:lnTo>
                  <a:pt x="463555" y="73259"/>
                </a:lnTo>
                <a:lnTo>
                  <a:pt x="507036" y="88176"/>
                </a:lnTo>
                <a:lnTo>
                  <a:pt x="549901" y="104381"/>
                </a:lnTo>
                <a:lnTo>
                  <a:pt x="592127" y="121850"/>
                </a:lnTo>
                <a:lnTo>
                  <a:pt x="633692" y="140560"/>
                </a:lnTo>
                <a:lnTo>
                  <a:pt x="674571" y="160488"/>
                </a:lnTo>
                <a:lnTo>
                  <a:pt x="714742" y="181611"/>
                </a:lnTo>
                <a:lnTo>
                  <a:pt x="754182" y="203905"/>
                </a:lnTo>
                <a:lnTo>
                  <a:pt x="792867" y="227348"/>
                </a:lnTo>
                <a:lnTo>
                  <a:pt x="830774" y="251916"/>
                </a:lnTo>
                <a:lnTo>
                  <a:pt x="867880" y="277586"/>
                </a:lnTo>
                <a:lnTo>
                  <a:pt x="904162" y="304335"/>
                </a:lnTo>
                <a:lnTo>
                  <a:pt x="939596" y="332140"/>
                </a:lnTo>
                <a:lnTo>
                  <a:pt x="974160" y="360977"/>
                </a:lnTo>
                <a:lnTo>
                  <a:pt x="1007830" y="390823"/>
                </a:lnTo>
                <a:lnTo>
                  <a:pt x="1040583" y="421656"/>
                </a:lnTo>
                <a:lnTo>
                  <a:pt x="1072395" y="453452"/>
                </a:lnTo>
                <a:lnTo>
                  <a:pt x="1103244" y="486187"/>
                </a:lnTo>
                <a:lnTo>
                  <a:pt x="1133107" y="519840"/>
                </a:lnTo>
                <a:lnTo>
                  <a:pt x="1161959" y="554385"/>
                </a:lnTo>
                <a:lnTo>
                  <a:pt x="1189779" y="589801"/>
                </a:lnTo>
                <a:lnTo>
                  <a:pt x="1216542" y="626064"/>
                </a:lnTo>
                <a:lnTo>
                  <a:pt x="1242226" y="663151"/>
                </a:lnTo>
                <a:lnTo>
                  <a:pt x="1266808" y="701039"/>
                </a:lnTo>
                <a:lnTo>
                  <a:pt x="1290263" y="739704"/>
                </a:lnTo>
                <a:lnTo>
                  <a:pt x="1312570" y="779124"/>
                </a:lnTo>
                <a:lnTo>
                  <a:pt x="1333704" y="819274"/>
                </a:lnTo>
                <a:lnTo>
                  <a:pt x="1353643" y="860133"/>
                </a:lnTo>
                <a:lnTo>
                  <a:pt x="1372363" y="901677"/>
                </a:lnTo>
                <a:lnTo>
                  <a:pt x="1389842" y="943882"/>
                </a:lnTo>
                <a:lnTo>
                  <a:pt x="1406055" y="986726"/>
                </a:lnTo>
                <a:lnTo>
                  <a:pt x="1420981" y="1030185"/>
                </a:lnTo>
                <a:lnTo>
                  <a:pt x="1434595" y="1074236"/>
                </a:lnTo>
                <a:lnTo>
                  <a:pt x="1446874" y="1118857"/>
                </a:lnTo>
                <a:lnTo>
                  <a:pt x="1457796" y="1164023"/>
                </a:lnTo>
                <a:lnTo>
                  <a:pt x="1467337" y="1209711"/>
                </a:lnTo>
                <a:lnTo>
                  <a:pt x="1475473" y="1255899"/>
                </a:lnTo>
                <a:lnTo>
                  <a:pt x="1482182" y="1302564"/>
                </a:lnTo>
                <a:lnTo>
                  <a:pt x="1487441" y="1349681"/>
                </a:lnTo>
                <a:lnTo>
                  <a:pt x="1491226" y="1397228"/>
                </a:lnTo>
                <a:lnTo>
                  <a:pt x="1493514" y="1445182"/>
                </a:lnTo>
                <a:lnTo>
                  <a:pt x="1494281" y="1493519"/>
                </a:lnTo>
                <a:lnTo>
                  <a:pt x="1493406" y="1544671"/>
                </a:lnTo>
                <a:lnTo>
                  <a:pt x="1490789" y="1595611"/>
                </a:lnTo>
                <a:lnTo>
                  <a:pt x="1486447" y="1646298"/>
                </a:lnTo>
                <a:lnTo>
                  <a:pt x="1480396" y="1696691"/>
                </a:lnTo>
                <a:lnTo>
                  <a:pt x="1472651" y="1746750"/>
                </a:lnTo>
                <a:lnTo>
                  <a:pt x="1463230" y="1796434"/>
                </a:lnTo>
                <a:lnTo>
                  <a:pt x="1452147" y="1845703"/>
                </a:lnTo>
                <a:lnTo>
                  <a:pt x="1439419" y="1894515"/>
                </a:lnTo>
                <a:lnTo>
                  <a:pt x="1425062" y="1942831"/>
                </a:lnTo>
                <a:lnTo>
                  <a:pt x="1409091" y="1990610"/>
                </a:lnTo>
                <a:lnTo>
                  <a:pt x="1391523" y="2037810"/>
                </a:lnTo>
                <a:lnTo>
                  <a:pt x="1372373" y="2084391"/>
                </a:lnTo>
                <a:lnTo>
                  <a:pt x="1351658" y="2130313"/>
                </a:lnTo>
                <a:lnTo>
                  <a:pt x="1329393" y="2175535"/>
                </a:lnTo>
                <a:lnTo>
                  <a:pt x="1305595" y="2220017"/>
                </a:lnTo>
                <a:lnTo>
                  <a:pt x="1280279" y="2263717"/>
                </a:lnTo>
                <a:lnTo>
                  <a:pt x="1253461" y="2306595"/>
                </a:lnTo>
                <a:lnTo>
                  <a:pt x="1225158" y="2348611"/>
                </a:lnTo>
                <a:lnTo>
                  <a:pt x="1195385" y="2389723"/>
                </a:lnTo>
                <a:lnTo>
                  <a:pt x="1164158" y="2429891"/>
                </a:lnTo>
                <a:lnTo>
                  <a:pt x="1131493" y="2469075"/>
                </a:lnTo>
                <a:lnTo>
                  <a:pt x="1097406" y="2507233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06515" y="653033"/>
            <a:ext cx="14579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Clarity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738876" y="1504351"/>
            <a:ext cx="5532120" cy="45990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>
                <a:latin typeface="Calibri"/>
                <a:cs typeface="Calibri"/>
              </a:rPr>
              <a:t>Know </a:t>
            </a:r>
            <a:r>
              <a:rPr sz="1900" spc="-5" dirty="0">
                <a:latin typeface="Calibri"/>
                <a:cs typeface="Calibri"/>
              </a:rPr>
              <a:t>that writing clearly </a:t>
            </a:r>
            <a:r>
              <a:rPr sz="1900" spc="-20" dirty="0">
                <a:latin typeface="Calibri"/>
                <a:cs typeface="Calibri"/>
              </a:rPr>
              <a:t>takes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effort.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5" dirty="0">
                <a:latin typeface="Calibri"/>
                <a:cs typeface="Calibri"/>
              </a:rPr>
              <a:t>State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goal </a:t>
            </a:r>
            <a:r>
              <a:rPr sz="1900" spc="-5" dirty="0">
                <a:latin typeface="Calibri"/>
                <a:cs typeface="Calibri"/>
              </a:rPr>
              <a:t>and do so early in the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paper.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Calibri"/>
                <a:cs typeface="Calibri"/>
              </a:rPr>
              <a:t>Use </a:t>
            </a:r>
            <a:r>
              <a:rPr sz="1900" spc="-15" dirty="0">
                <a:latin typeface="Calibri"/>
                <a:cs typeface="Calibri"/>
              </a:rPr>
              <a:t>concrete examples </a:t>
            </a:r>
            <a:r>
              <a:rPr sz="1900" spc="-5" dirty="0">
                <a:latin typeface="Calibri"/>
                <a:cs typeface="Calibri"/>
              </a:rPr>
              <a:t>if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appropriate.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>
                <a:latin typeface="Calibri"/>
                <a:cs typeface="Calibri"/>
              </a:rPr>
              <a:t>Avoid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wordiness.</a:t>
            </a:r>
            <a:endParaRPr sz="1900" dirty="0">
              <a:latin typeface="Calibri"/>
              <a:cs typeface="Calibri"/>
            </a:endParaRPr>
          </a:p>
          <a:p>
            <a:pPr marL="241300" marR="12890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Add structure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10" dirty="0">
                <a:latin typeface="Calibri"/>
                <a:cs typeface="Calibri"/>
              </a:rPr>
              <a:t>headings </a:t>
            </a:r>
            <a:r>
              <a:rPr sz="1900" spc="-5" dirty="0">
                <a:latin typeface="Calibri"/>
                <a:cs typeface="Calibri"/>
              </a:rPr>
              <a:t>and subheadings and  </a:t>
            </a:r>
            <a:r>
              <a:rPr sz="1900" spc="-15" dirty="0">
                <a:latin typeface="Calibri"/>
                <a:cs typeface="Calibri"/>
              </a:rPr>
              <a:t>consistent </a:t>
            </a:r>
            <a:r>
              <a:rPr sz="1900" spc="-10" dirty="0">
                <a:latin typeface="Calibri"/>
                <a:cs typeface="Calibri"/>
              </a:rPr>
              <a:t>constructions </a:t>
            </a:r>
            <a:r>
              <a:rPr sz="1900" spc="-5" dirty="0">
                <a:latin typeface="Calibri"/>
                <a:cs typeface="Calibri"/>
              </a:rPr>
              <a:t>(e.g., </a:t>
            </a:r>
            <a:r>
              <a:rPr sz="1900" spc="-10" dirty="0">
                <a:latin typeface="Calibri"/>
                <a:cs typeface="Calibri"/>
              </a:rPr>
              <a:t>if </a:t>
            </a:r>
            <a:r>
              <a:rPr sz="1900" spc="-15" dirty="0">
                <a:latin typeface="Calibri"/>
                <a:cs typeface="Calibri"/>
              </a:rPr>
              <a:t>you </a:t>
            </a:r>
            <a:r>
              <a:rPr sz="1900" spc="-10" dirty="0">
                <a:latin typeface="Calibri"/>
                <a:cs typeface="Calibri"/>
              </a:rPr>
              <a:t>indicate you </a:t>
            </a:r>
            <a:r>
              <a:rPr sz="1900" spc="-5" dirty="0">
                <a:latin typeface="Calibri"/>
                <a:cs typeface="Calibri"/>
              </a:rPr>
              <a:t>will  </a:t>
            </a:r>
            <a:r>
              <a:rPr sz="1900" spc="-10" dirty="0">
                <a:latin typeface="Calibri"/>
                <a:cs typeface="Calibri"/>
              </a:rPr>
              <a:t>discuss </a:t>
            </a:r>
            <a:r>
              <a:rPr sz="1900" spc="-5" dirty="0">
                <a:latin typeface="Calibri"/>
                <a:cs typeface="Calibri"/>
              </a:rPr>
              <a:t>Blue, </a:t>
            </a:r>
            <a:r>
              <a:rPr sz="1900" spc="-15" dirty="0">
                <a:latin typeface="Calibri"/>
                <a:cs typeface="Calibri"/>
              </a:rPr>
              <a:t>Red,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50" dirty="0">
                <a:latin typeface="Calibri"/>
                <a:cs typeface="Calibri"/>
              </a:rPr>
              <a:t>Yellow, </a:t>
            </a:r>
            <a:r>
              <a:rPr sz="1900" spc="-5" dirty="0">
                <a:latin typeface="Calibri"/>
                <a:cs typeface="Calibri"/>
              </a:rPr>
              <a:t>then do </a:t>
            </a:r>
            <a:r>
              <a:rPr sz="1900" dirty="0">
                <a:latin typeface="Calibri"/>
                <a:cs typeface="Calibri"/>
              </a:rPr>
              <a:t>so </a:t>
            </a:r>
            <a:r>
              <a:rPr sz="1900" spc="-5" dirty="0">
                <a:latin typeface="Calibri"/>
                <a:cs typeface="Calibri"/>
              </a:rPr>
              <a:t>in that  </a:t>
            </a:r>
            <a:r>
              <a:rPr sz="1900" spc="-40" dirty="0">
                <a:latin typeface="Calibri"/>
                <a:cs typeface="Calibri"/>
              </a:rPr>
              <a:t>order.)</a:t>
            </a:r>
            <a:endParaRPr sz="1900" dirty="0">
              <a:latin typeface="Calibri"/>
              <a:cs typeface="Calibri"/>
            </a:endParaRPr>
          </a:p>
          <a:p>
            <a:pPr marL="241300" marR="441325" indent="-228600">
              <a:lnSpc>
                <a:spcPts val="182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5" dirty="0">
                <a:latin typeface="Calibri"/>
                <a:cs typeface="Calibri"/>
              </a:rPr>
              <a:t>U</a:t>
            </a:r>
            <a:r>
              <a:rPr sz="1900" spc="-5" dirty="0">
                <a:latin typeface="Calibri"/>
                <a:cs typeface="Calibri"/>
              </a:rPr>
              <a:t>se </a:t>
            </a:r>
            <a:r>
              <a:rPr sz="1900" spc="-10" dirty="0">
                <a:latin typeface="Calibri"/>
                <a:cs typeface="Calibri"/>
              </a:rPr>
              <a:t>transitional phrases </a:t>
            </a:r>
            <a:r>
              <a:rPr sz="1900" dirty="0">
                <a:latin typeface="Calibri"/>
                <a:cs typeface="Calibri"/>
              </a:rPr>
              <a:t>(e.g., </a:t>
            </a:r>
            <a:r>
              <a:rPr sz="1900" spc="-35" dirty="0">
                <a:latin typeface="Calibri"/>
                <a:cs typeface="Calibri"/>
              </a:rPr>
              <a:t>however,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sum, </a:t>
            </a:r>
            <a:r>
              <a:rPr sz="1900" spc="-5" dirty="0">
                <a:latin typeface="Calibri"/>
                <a:cs typeface="Calibri"/>
              </a:rPr>
              <a:t>in  </a:t>
            </a:r>
            <a:r>
              <a:rPr sz="1900" spc="-15" dirty="0">
                <a:latin typeface="Calibri"/>
                <a:cs typeface="Calibri"/>
              </a:rPr>
              <a:t>contrast to)</a:t>
            </a:r>
            <a:r>
              <a:rPr lang="en-US" sz="1900" spc="-15" dirty="0">
                <a:latin typeface="Calibri"/>
                <a:cs typeface="Calibri"/>
              </a:rPr>
              <a:t>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 use them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correctly.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5" dirty="0">
                <a:latin typeface="Calibri"/>
                <a:cs typeface="Calibri"/>
              </a:rPr>
              <a:t>Keep </a:t>
            </a:r>
            <a:r>
              <a:rPr sz="1900" spc="-10" dirty="0">
                <a:latin typeface="Calibri"/>
                <a:cs typeface="Calibri"/>
              </a:rPr>
              <a:t>sentence construction simple </a:t>
            </a:r>
            <a:r>
              <a:rPr sz="1900" spc="-5" dirty="0">
                <a:latin typeface="Calibri"/>
                <a:cs typeface="Calibri"/>
              </a:rPr>
              <a:t>– </a:t>
            </a:r>
            <a:r>
              <a:rPr sz="1900" spc="-10" dirty="0">
                <a:latin typeface="Calibri"/>
                <a:cs typeface="Calibri"/>
              </a:rPr>
              <a:t>one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spc="-10" dirty="0">
                <a:latin typeface="Calibri"/>
                <a:cs typeface="Calibri"/>
              </a:rPr>
              <a:t>two</a:t>
            </a:r>
            <a:r>
              <a:rPr sz="1900" spc="1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ideas</a:t>
            </a:r>
            <a:r>
              <a:rPr lang="en-US" sz="1900" spc="-5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241300" marR="502920" indent="-228600">
              <a:lnSpc>
                <a:spcPts val="182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5" dirty="0">
                <a:latin typeface="Calibri"/>
                <a:cs typeface="Calibri"/>
              </a:rPr>
              <a:t>Have </a:t>
            </a:r>
            <a:r>
              <a:rPr sz="1900" spc="-10" dirty="0">
                <a:latin typeface="Calibri"/>
                <a:cs typeface="Calibri"/>
              </a:rPr>
              <a:t>someone </a:t>
            </a:r>
            <a:r>
              <a:rPr sz="1900" spc="-5" dirty="0">
                <a:latin typeface="Calibri"/>
                <a:cs typeface="Calibri"/>
              </a:rPr>
              <a:t>else </a:t>
            </a:r>
            <a:r>
              <a:rPr sz="1900" spc="-10" dirty="0">
                <a:latin typeface="Calibri"/>
                <a:cs typeface="Calibri"/>
              </a:rPr>
              <a:t>read your </a:t>
            </a:r>
            <a:r>
              <a:rPr sz="1900" spc="-5" dirty="0">
                <a:latin typeface="Calibri"/>
                <a:cs typeface="Calibri"/>
              </a:rPr>
              <a:t>paper who </a:t>
            </a:r>
            <a:r>
              <a:rPr sz="1900" spc="-10" dirty="0">
                <a:latin typeface="Calibri"/>
                <a:cs typeface="Calibri"/>
              </a:rPr>
              <a:t>has not  </a:t>
            </a:r>
            <a:r>
              <a:rPr sz="1900" spc="-5" dirty="0">
                <a:latin typeface="Calibri"/>
                <a:cs typeface="Calibri"/>
              </a:rPr>
              <a:t>been </a:t>
            </a:r>
            <a:r>
              <a:rPr sz="1900" spc="-15" dirty="0">
                <a:latin typeface="Calibri"/>
                <a:cs typeface="Calibri"/>
              </a:rPr>
              <a:t>involved </a:t>
            </a:r>
            <a:r>
              <a:rPr sz="1900" spc="-5" dirty="0">
                <a:latin typeface="Calibri"/>
                <a:cs typeface="Calibri"/>
              </a:rPr>
              <a:t>in that </a:t>
            </a:r>
            <a:r>
              <a:rPr sz="1900" spc="-10" dirty="0">
                <a:latin typeface="Calibri"/>
                <a:cs typeface="Calibri"/>
              </a:rPr>
              <a:t>work. </a:t>
            </a:r>
            <a:r>
              <a:rPr lang="en-US" sz="1900" spc="-10" dirty="0">
                <a:latin typeface="Calibri"/>
                <a:cs typeface="Calibri"/>
              </a:rPr>
              <a:t>Then ask them </a:t>
            </a:r>
            <a:r>
              <a:rPr sz="1900" spc="-5" dirty="0">
                <a:latin typeface="Calibri"/>
                <a:cs typeface="Calibri"/>
              </a:rPr>
              <a:t>what they  </a:t>
            </a:r>
            <a:r>
              <a:rPr sz="1900" spc="-15" dirty="0">
                <a:latin typeface="Calibri"/>
                <a:cs typeface="Calibri"/>
              </a:rPr>
              <a:t>underst</a:t>
            </a:r>
            <a:r>
              <a:rPr lang="en-US" sz="1900" spc="-15" dirty="0">
                <a:latin typeface="Calibri"/>
                <a:cs typeface="Calibri"/>
              </a:rPr>
              <a:t>oo</a:t>
            </a:r>
            <a:r>
              <a:rPr sz="1900" spc="-15" dirty="0">
                <a:latin typeface="Calibri"/>
                <a:cs typeface="Calibri"/>
              </a:rPr>
              <a:t>d </a:t>
            </a:r>
            <a:r>
              <a:rPr sz="1900" spc="-20" dirty="0">
                <a:latin typeface="Calibri"/>
                <a:cs typeface="Calibri"/>
              </a:rPr>
              <a:t>from </a:t>
            </a:r>
            <a:r>
              <a:rPr sz="1900" spc="-10" dirty="0">
                <a:latin typeface="Calibri"/>
                <a:cs typeface="Calibri"/>
              </a:rPr>
              <a:t>reading </a:t>
            </a:r>
            <a:r>
              <a:rPr lang="en-US" sz="1900" spc="-10" dirty="0">
                <a:latin typeface="Calibri"/>
                <a:cs typeface="Calibri"/>
              </a:rPr>
              <a:t>it</a:t>
            </a:r>
            <a:r>
              <a:rPr sz="1900" spc="-4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59" y="352424"/>
            <a:ext cx="4523105" cy="16046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40"/>
              </a:spcBef>
            </a:pPr>
            <a:r>
              <a:rPr sz="3700" spc="-25" dirty="0"/>
              <a:t>Professional  </a:t>
            </a:r>
            <a:r>
              <a:rPr sz="3700" spc="-10" dirty="0"/>
              <a:t>Communication </a:t>
            </a:r>
            <a:r>
              <a:rPr sz="3700" spc="-5" dirty="0"/>
              <a:t>in  </a:t>
            </a:r>
            <a:r>
              <a:rPr sz="3700" spc="-25" dirty="0"/>
              <a:t>Graduate </a:t>
            </a:r>
            <a:r>
              <a:rPr sz="3700" spc="-5" dirty="0"/>
              <a:t>School -</a:t>
            </a:r>
            <a:r>
              <a:rPr sz="3700" dirty="0"/>
              <a:t> </a:t>
            </a:r>
            <a:r>
              <a:rPr sz="3700" spc="-5" dirty="0"/>
              <a:t>Email</a:t>
            </a:r>
            <a:endParaRPr sz="3700"/>
          </a:p>
        </p:txBody>
      </p:sp>
      <p:sp>
        <p:nvSpPr>
          <p:cNvPr id="3" name="object 3"/>
          <p:cNvSpPr/>
          <p:nvPr/>
        </p:nvSpPr>
        <p:spPr>
          <a:xfrm>
            <a:off x="656081" y="2317242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6081" y="2275597"/>
            <a:ext cx="5062220" cy="41669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73025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It is </a:t>
            </a:r>
            <a:r>
              <a:rPr sz="2000" spc="-5" dirty="0">
                <a:latin typeface="Calibri"/>
                <a:cs typeface="Calibri"/>
              </a:rPr>
              <a:t>common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students,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10" dirty="0">
                <a:latin typeface="Calibri"/>
                <a:cs typeface="Calibri"/>
              </a:rPr>
              <a:t>grad  </a:t>
            </a:r>
            <a:r>
              <a:rPr sz="2000" spc="-5" dirty="0">
                <a:latin typeface="Calibri"/>
                <a:cs typeface="Calibri"/>
              </a:rPr>
              <a:t>students,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email </a:t>
            </a:r>
            <a:r>
              <a:rPr sz="2000" dirty="0">
                <a:latin typeface="Calibri"/>
                <a:cs typeface="Calibri"/>
              </a:rPr>
              <a:t>in much the </a:t>
            </a:r>
            <a:r>
              <a:rPr sz="2000" spc="-5" dirty="0">
                <a:latin typeface="Calibri"/>
                <a:cs typeface="Calibri"/>
              </a:rPr>
              <a:t>same </a:t>
            </a:r>
            <a:r>
              <a:rPr sz="2000" spc="-25" dirty="0">
                <a:latin typeface="Calibri"/>
                <a:cs typeface="Calibri"/>
              </a:rPr>
              <a:t>way </a:t>
            </a:r>
            <a:r>
              <a:rPr sz="2000" spc="-5" dirty="0">
                <a:latin typeface="Calibri"/>
                <a:cs typeface="Calibri"/>
              </a:rPr>
              <a:t>they  </a:t>
            </a:r>
            <a:r>
              <a:rPr sz="2000" spc="-15" dirty="0">
                <a:latin typeface="Calibri"/>
                <a:cs typeface="Calibri"/>
              </a:rPr>
              <a:t>text</a:t>
            </a:r>
            <a:r>
              <a:rPr lang="en-US" sz="2000" spc="-15" dirty="0">
                <a:latin typeface="Calibri"/>
                <a:cs typeface="Calibri"/>
              </a:rPr>
              <a:t> – brief, informal, casual style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15811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Calibri"/>
                <a:cs typeface="Calibri"/>
              </a:rPr>
              <a:t>Many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professors </a:t>
            </a:r>
            <a:r>
              <a:rPr sz="2000" spc="-5" dirty="0">
                <a:latin typeface="Calibri"/>
                <a:cs typeface="Calibri"/>
              </a:rPr>
              <a:t>approach  emails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closer </a:t>
            </a:r>
            <a:r>
              <a:rPr sz="2000" spc="-15" dirty="0">
                <a:latin typeface="Calibri"/>
                <a:cs typeface="Calibri"/>
              </a:rPr>
              <a:t>to letters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20" dirty="0">
                <a:latin typeface="Calibri"/>
                <a:cs typeface="Calibri"/>
              </a:rPr>
              <a:t>text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messages</a:t>
            </a:r>
            <a:r>
              <a:rPr lang="en-US" sz="2000" spc="-5" dirty="0">
                <a:latin typeface="Calibri"/>
                <a:cs typeface="Calibri"/>
              </a:rPr>
              <a:t> – more formal,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thorough</a:t>
            </a:r>
            <a:r>
              <a:rPr lang="en-US" sz="2000" spc="-5" dirty="0">
                <a:latin typeface="Calibri"/>
                <a:cs typeface="Calibri"/>
              </a:rPr>
              <a:t>, more clarity,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more  </a:t>
            </a:r>
            <a:r>
              <a:rPr sz="2000" spc="-5" dirty="0">
                <a:latin typeface="Calibri"/>
                <a:cs typeface="Calibri"/>
              </a:rPr>
              <a:t>adherence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grammar </a:t>
            </a:r>
            <a:r>
              <a:rPr sz="2000" dirty="0">
                <a:latin typeface="Calibri"/>
                <a:cs typeface="Calibri"/>
              </a:rPr>
              <a:t>and mechanics </a:t>
            </a:r>
            <a:r>
              <a:rPr sz="2000" spc="-5" dirty="0">
                <a:latin typeface="Calibri"/>
                <a:cs typeface="Calibri"/>
              </a:rPr>
              <a:t>of  writing.</a:t>
            </a:r>
            <a:endParaRPr sz="2000" dirty="0">
              <a:latin typeface="Calibri"/>
              <a:cs typeface="Calibri"/>
            </a:endParaRPr>
          </a:p>
          <a:p>
            <a:pPr marL="241300" marR="29083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Both </a:t>
            </a:r>
            <a:r>
              <a:rPr sz="2000" spc="-10" dirty="0">
                <a:latin typeface="Calibri"/>
                <a:cs typeface="Calibri"/>
              </a:rPr>
              <a:t>are valid </a:t>
            </a:r>
            <a:r>
              <a:rPr sz="2000" spc="-20" dirty="0">
                <a:latin typeface="Calibri"/>
                <a:cs typeface="Calibri"/>
              </a:rPr>
              <a:t>ways </a:t>
            </a:r>
            <a:r>
              <a:rPr sz="2000" dirty="0">
                <a:latin typeface="Calibri"/>
                <a:cs typeface="Calibri"/>
              </a:rPr>
              <a:t>of writing</a:t>
            </a:r>
            <a:r>
              <a:rPr lang="en-US" sz="2000" dirty="0">
                <a:latin typeface="Calibri"/>
                <a:cs typeface="Calibri"/>
              </a:rPr>
              <a:t>. But consider </a:t>
            </a:r>
            <a:r>
              <a:rPr sz="2000" spc="-5" dirty="0">
                <a:latin typeface="Calibri"/>
                <a:cs typeface="Calibri"/>
              </a:rPr>
              <a:t>what approach fits </a:t>
            </a:r>
            <a:r>
              <a:rPr lang="en-US" sz="2000" spc="-5" dirty="0">
                <a:latin typeface="Calibri"/>
                <a:cs typeface="Calibri"/>
              </a:rPr>
              <a:t>the person to whom you</a:t>
            </a:r>
            <a:r>
              <a:rPr sz="2000" spc="-10" dirty="0">
                <a:latin typeface="Calibri"/>
                <a:cs typeface="Calibri"/>
              </a:rPr>
              <a:t> are </a:t>
            </a:r>
            <a:r>
              <a:rPr sz="2000" spc="-5" dirty="0">
                <a:latin typeface="Calibri"/>
                <a:cs typeface="Calibri"/>
              </a:rPr>
              <a:t>writing </a:t>
            </a:r>
            <a:r>
              <a:rPr lang="en-US" sz="2000" spc="-5" dirty="0">
                <a:latin typeface="Calibri"/>
                <a:cs typeface="Calibri"/>
              </a:rPr>
              <a:t>and the purpose of your writing.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25" dirty="0">
                <a:latin typeface="Calibri"/>
                <a:cs typeface="Calibri"/>
              </a:rPr>
              <a:t>At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spc="-20" dirty="0">
                <a:latin typeface="Calibri"/>
                <a:cs typeface="Calibri"/>
              </a:rPr>
              <a:t>University, </a:t>
            </a:r>
            <a:r>
              <a:rPr lang="en-US" sz="2000" dirty="0">
                <a:latin typeface="Calibri"/>
                <a:cs typeface="Calibri"/>
              </a:rPr>
              <a:t>an </a:t>
            </a:r>
            <a:r>
              <a:rPr lang="en-US" sz="2000" spc="-5" dirty="0">
                <a:latin typeface="Calibri"/>
                <a:cs typeface="Calibri"/>
              </a:rPr>
              <a:t>approach </a:t>
            </a:r>
            <a:r>
              <a:rPr lang="en-US" sz="2000" spc="-10" dirty="0">
                <a:latin typeface="Calibri"/>
                <a:cs typeface="Calibri"/>
              </a:rPr>
              <a:t>more </a:t>
            </a:r>
            <a:r>
              <a:rPr lang="en-US" sz="2000" spc="-20" dirty="0">
                <a:latin typeface="Calibri"/>
                <a:cs typeface="Calibri"/>
              </a:rPr>
              <a:t>like </a:t>
            </a:r>
            <a:r>
              <a:rPr lang="en-US" sz="2000" dirty="0">
                <a:latin typeface="Calibri"/>
                <a:cs typeface="Calibri"/>
              </a:rPr>
              <a:t>a (</a:t>
            </a:r>
            <a:r>
              <a:rPr lang="en-US" sz="2000" i="1" dirty="0">
                <a:latin typeface="Calibri"/>
                <a:cs typeface="Calibri"/>
              </a:rPr>
              <a:t>short!</a:t>
            </a:r>
            <a:r>
              <a:rPr lang="en-US" sz="2000" dirty="0">
                <a:latin typeface="Calibri"/>
                <a:cs typeface="Calibri"/>
              </a:rPr>
              <a:t>) </a:t>
            </a:r>
            <a:r>
              <a:rPr lang="en-US" sz="2000" spc="-15" dirty="0">
                <a:latin typeface="Calibri"/>
                <a:cs typeface="Calibri"/>
              </a:rPr>
              <a:t>letter </a:t>
            </a:r>
            <a:r>
              <a:rPr lang="en-US" sz="2000" dirty="0">
                <a:latin typeface="Calibri"/>
                <a:cs typeface="Calibri"/>
              </a:rPr>
              <a:t>is the </a:t>
            </a:r>
            <a:r>
              <a:rPr lang="en-US" sz="2000" spc="-5" dirty="0">
                <a:latin typeface="Calibri"/>
                <a:cs typeface="Calibri"/>
              </a:rPr>
              <a:t>wiser</a:t>
            </a:r>
            <a:r>
              <a:rPr lang="en-US" sz="2000" spc="35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approach unless you </a:t>
            </a:r>
            <a:r>
              <a:rPr lang="en-US" sz="2000" i="1" spc="-5" dirty="0">
                <a:latin typeface="Calibri"/>
                <a:cs typeface="Calibri"/>
              </a:rPr>
              <a:t>know </a:t>
            </a:r>
            <a:r>
              <a:rPr lang="en-US" sz="2000" spc="-5" dirty="0">
                <a:latin typeface="Calibri"/>
                <a:cs typeface="Calibri"/>
              </a:rPr>
              <a:t>otherwise.</a:t>
            </a:r>
            <a:endParaRPr lang="en-US" sz="2000" dirty="0">
              <a:latin typeface="Calibri"/>
              <a:cs typeface="Calibri"/>
            </a:endParaRPr>
          </a:p>
          <a:p>
            <a:pPr marL="241300" marR="8445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relational </a:t>
            </a:r>
            <a:r>
              <a:rPr sz="2000" spc="-5" dirty="0">
                <a:latin typeface="Calibri"/>
                <a:cs typeface="Calibri"/>
              </a:rPr>
              <a:t>touch is </a:t>
            </a:r>
            <a:r>
              <a:rPr sz="2000" spc="-10" dirty="0">
                <a:latin typeface="Calibri"/>
                <a:cs typeface="Calibri"/>
              </a:rPr>
              <a:t>appropriate. </a:t>
            </a:r>
            <a:r>
              <a:rPr sz="2000" spc="-35" dirty="0">
                <a:latin typeface="Calibri"/>
                <a:cs typeface="Calibri"/>
              </a:rPr>
              <a:t>We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all  human –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do not need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communicate </a:t>
            </a:r>
            <a:r>
              <a:rPr sz="2000" spc="-20" dirty="0">
                <a:latin typeface="Calibri"/>
                <a:cs typeface="Calibri"/>
              </a:rPr>
              <a:t>like  </a:t>
            </a:r>
            <a:r>
              <a:rPr sz="2000" spc="-10" dirty="0">
                <a:latin typeface="Calibri"/>
                <a:cs typeface="Calibri"/>
              </a:rPr>
              <a:t>automatons.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9591" y="0"/>
            <a:ext cx="6312408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821" y="793750"/>
            <a:ext cx="37801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Email,</a:t>
            </a:r>
            <a:r>
              <a:rPr sz="4400" spc="-55" dirty="0"/>
              <a:t> </a:t>
            </a:r>
            <a:r>
              <a:rPr sz="4400" spc="-15" dirty="0"/>
              <a:t>continued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4821" y="2068042"/>
            <a:ext cx="6314440" cy="3954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Email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28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your university </a:t>
            </a:r>
            <a:r>
              <a:rPr sz="2000" spc="-5" dirty="0">
                <a:latin typeface="Calibri"/>
                <a:cs typeface="Calibri"/>
              </a:rPr>
              <a:t>account </a:t>
            </a:r>
            <a:r>
              <a:rPr sz="2000" spc="-15" dirty="0">
                <a:latin typeface="Calibri"/>
                <a:cs typeface="Calibri"/>
              </a:rPr>
              <a:t>to professor’s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account</a:t>
            </a:r>
            <a:endParaRPr sz="2000">
              <a:latin typeface="Calibri"/>
              <a:cs typeface="Calibri"/>
            </a:endParaRPr>
          </a:p>
          <a:p>
            <a:pPr marL="698500" marR="664845" lvl="1" indent="-228600">
              <a:lnSpc>
                <a:spcPts val="2160"/>
              </a:lnSpc>
              <a:spcBef>
                <a:spcPts val="5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clarification, </a:t>
            </a:r>
            <a:r>
              <a:rPr sz="2000" spc="-10" dirty="0">
                <a:latin typeface="Calibri"/>
                <a:cs typeface="Calibri"/>
              </a:rPr>
              <a:t>request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meeting or </a:t>
            </a:r>
            <a:r>
              <a:rPr sz="2000" spc="-15" dirty="0">
                <a:latin typeface="Calibri"/>
                <a:cs typeface="Calibri"/>
              </a:rPr>
              <a:t>letter </a:t>
            </a:r>
            <a:r>
              <a:rPr sz="2000" spc="-5" dirty="0">
                <a:latin typeface="Calibri"/>
                <a:cs typeface="Calibri"/>
              </a:rPr>
              <a:t>of  recommendation, agreed-upon </a:t>
            </a:r>
            <a:r>
              <a:rPr sz="2000" spc="-10" dirty="0">
                <a:latin typeface="Calibri"/>
                <a:cs typeface="Calibri"/>
              </a:rPr>
              <a:t>topics,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Clear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accurate </a:t>
            </a:r>
            <a:r>
              <a:rPr sz="2000" spc="-5" dirty="0">
                <a:latin typeface="Calibri"/>
                <a:cs typeface="Calibri"/>
              </a:rPr>
              <a:t>subject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Name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class if about a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40" dirty="0">
                <a:latin typeface="Calibri"/>
                <a:cs typeface="Calibri"/>
              </a:rPr>
              <a:t>Your </a:t>
            </a:r>
            <a:r>
              <a:rPr sz="2000" spc="-5" dirty="0">
                <a:latin typeface="Calibri"/>
                <a:cs typeface="Calibri"/>
              </a:rPr>
              <a:t>full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name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Reason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email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spc="-10" dirty="0">
                <a:latin typeface="Calibri"/>
                <a:cs typeface="Calibri"/>
              </a:rPr>
              <a:t>salutation (example: </a:t>
            </a:r>
            <a:r>
              <a:rPr sz="2000" spc="-5" dirty="0">
                <a:latin typeface="Calibri"/>
                <a:cs typeface="Calibri"/>
              </a:rPr>
              <a:t>Dear </a:t>
            </a:r>
            <a:r>
              <a:rPr sz="2000" spc="-70" dirty="0">
                <a:latin typeface="Calibri"/>
                <a:cs typeface="Calibri"/>
              </a:rPr>
              <a:t>Dr.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Smith,)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Formal style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“text </a:t>
            </a:r>
            <a:r>
              <a:rPr sz="2000" spc="-5" dirty="0">
                <a:latin typeface="Calibri"/>
                <a:cs typeface="Calibri"/>
              </a:rPr>
              <a:t>speak” 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slang)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Follow-up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no response, </a:t>
            </a:r>
            <a:r>
              <a:rPr sz="2000" dirty="0">
                <a:latin typeface="Calibri"/>
                <a:cs typeface="Calibri"/>
              </a:rPr>
              <a:t>but </a:t>
            </a:r>
            <a:r>
              <a:rPr sz="2000" spc="-5" dirty="0">
                <a:latin typeface="Calibri"/>
                <a:cs typeface="Calibri"/>
              </a:rPr>
              <a:t>only </a:t>
            </a:r>
            <a:r>
              <a:rPr sz="2000" spc="-10" dirty="0">
                <a:latin typeface="Calibri"/>
                <a:cs typeface="Calibri"/>
              </a:rPr>
              <a:t>after sufficient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3600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1778" y="2116073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60" y="0"/>
                </a:lnTo>
              </a:path>
            </a:pathLst>
          </a:custGeom>
          <a:ln w="19050">
            <a:solidFill>
              <a:srgbClr val="DF5D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797296" y="57"/>
              <a:ext cx="6394704" cy="6857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716" y="765809"/>
            <a:ext cx="3780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Email,</a:t>
            </a:r>
            <a:r>
              <a:rPr sz="4400" spc="-80" dirty="0"/>
              <a:t> </a:t>
            </a:r>
            <a:r>
              <a:rPr sz="4400" spc="-10" dirty="0"/>
              <a:t>continued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pc="-5" dirty="0"/>
              <a:t>Do</a:t>
            </a:r>
            <a:r>
              <a:rPr spc="-105" dirty="0"/>
              <a:t> </a:t>
            </a:r>
            <a:r>
              <a:rPr spc="-5" dirty="0"/>
              <a:t>not</a:t>
            </a: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Ask </a:t>
            </a:r>
            <a:r>
              <a:rPr spc="-10" dirty="0"/>
              <a:t>your </a:t>
            </a:r>
            <a:r>
              <a:rPr spc="-15" dirty="0"/>
              <a:t>professor </a:t>
            </a:r>
            <a:r>
              <a:rPr spc="-10" dirty="0"/>
              <a:t>what course you are </a:t>
            </a:r>
            <a:r>
              <a:rPr spc="-5" dirty="0"/>
              <a:t>taking</a:t>
            </a:r>
            <a:r>
              <a:rPr spc="50" dirty="0"/>
              <a:t> </a:t>
            </a:r>
            <a:r>
              <a:rPr spc="-5" dirty="0"/>
              <a:t>with</a:t>
            </a:r>
          </a:p>
          <a:p>
            <a:pPr marL="241300">
              <a:lnSpc>
                <a:spcPts val="2280"/>
              </a:lnSpc>
            </a:pPr>
            <a:r>
              <a:rPr dirty="0"/>
              <a:t>them</a:t>
            </a:r>
          </a:p>
          <a:p>
            <a:pPr marL="241300" marR="205740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Ask </a:t>
            </a:r>
            <a:r>
              <a:rPr spc="-15" dirty="0"/>
              <a:t>for </a:t>
            </a:r>
            <a:r>
              <a:rPr spc="-10" dirty="0"/>
              <a:t>information </a:t>
            </a:r>
            <a:r>
              <a:rPr spc="-5" dirty="0"/>
              <a:t>that </a:t>
            </a:r>
            <a:r>
              <a:rPr dirty="0"/>
              <a:t>is </a:t>
            </a:r>
            <a:r>
              <a:rPr spc="-5" dirty="0"/>
              <a:t>readily </a:t>
            </a:r>
            <a:r>
              <a:rPr spc="-10" dirty="0"/>
              <a:t>available </a:t>
            </a:r>
            <a:r>
              <a:rPr dirty="0"/>
              <a:t>in the  </a:t>
            </a:r>
            <a:r>
              <a:rPr spc="-5" dirty="0"/>
              <a:t>syllabus </a:t>
            </a:r>
            <a:r>
              <a:rPr dirty="0"/>
              <a:t>– look </a:t>
            </a:r>
            <a:r>
              <a:rPr spc="-15" dirty="0"/>
              <a:t>first, </a:t>
            </a:r>
            <a:r>
              <a:rPr dirty="0"/>
              <a:t>then ask </a:t>
            </a:r>
            <a:r>
              <a:rPr spc="-15" dirty="0"/>
              <a:t>for</a:t>
            </a:r>
            <a:r>
              <a:rPr spc="-10" dirty="0"/>
              <a:t> </a:t>
            </a:r>
            <a:r>
              <a:rPr spc="-5" dirty="0"/>
              <a:t>clarification</a:t>
            </a: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20" dirty="0"/>
              <a:t>Write </a:t>
            </a:r>
            <a:r>
              <a:rPr dirty="0"/>
              <a:t>an </a:t>
            </a:r>
            <a:r>
              <a:rPr spc="-5" dirty="0"/>
              <a:t>email </a:t>
            </a:r>
            <a:r>
              <a:rPr dirty="0"/>
              <a:t>when </a:t>
            </a:r>
            <a:r>
              <a:rPr spc="-10" dirty="0"/>
              <a:t>you are really</a:t>
            </a:r>
            <a:r>
              <a:rPr spc="20" dirty="0"/>
              <a:t> </a:t>
            </a:r>
            <a:r>
              <a:rPr dirty="0"/>
              <a:t>angry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Threaten your</a:t>
            </a:r>
            <a:r>
              <a:rPr spc="-5" dirty="0"/>
              <a:t> </a:t>
            </a:r>
            <a:r>
              <a:rPr spc="-15" dirty="0"/>
              <a:t>professor</a:t>
            </a:r>
          </a:p>
          <a:p>
            <a:pPr marL="241300" marR="546735" indent="-228600" algn="just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pc="-20" dirty="0"/>
              <a:t>Write </a:t>
            </a:r>
            <a:r>
              <a:rPr spc="-15" dirty="0"/>
              <a:t>excessively </a:t>
            </a:r>
            <a:r>
              <a:rPr dirty="0"/>
              <a:t>long </a:t>
            </a:r>
            <a:r>
              <a:rPr spc="-5" dirty="0"/>
              <a:t>or </a:t>
            </a:r>
            <a:r>
              <a:rPr spc="-10" dirty="0"/>
              <a:t>complicated </a:t>
            </a:r>
            <a:r>
              <a:rPr spc="-5" dirty="0"/>
              <a:t>emails;  consider </a:t>
            </a:r>
            <a:r>
              <a:rPr dirty="0"/>
              <a:t>a phone </a:t>
            </a:r>
            <a:r>
              <a:rPr spc="-5" dirty="0"/>
              <a:t>or </a:t>
            </a:r>
            <a:r>
              <a:rPr spc="-10" dirty="0"/>
              <a:t>face-to-face </a:t>
            </a:r>
            <a:r>
              <a:rPr spc="-15" dirty="0"/>
              <a:t>conversation  </a:t>
            </a:r>
            <a:r>
              <a:rPr spc="-10" dirty="0"/>
              <a:t>instead</a:t>
            </a:r>
          </a:p>
          <a:p>
            <a:pPr marL="241300" marR="117475" indent="-228600" algn="just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Assume a </a:t>
            </a:r>
            <a:r>
              <a:rPr spc="-10" dirty="0"/>
              <a:t>more </a:t>
            </a:r>
            <a:r>
              <a:rPr dirty="0"/>
              <a:t>casual </a:t>
            </a:r>
            <a:r>
              <a:rPr spc="-5" dirty="0"/>
              <a:t>or social </a:t>
            </a:r>
            <a:r>
              <a:rPr spc="-10" dirty="0"/>
              <a:t>tone </a:t>
            </a:r>
            <a:r>
              <a:rPr spc="-5" dirty="0"/>
              <a:t>unless that </a:t>
            </a:r>
            <a:r>
              <a:rPr dirty="0"/>
              <a:t>is  </a:t>
            </a:r>
            <a:r>
              <a:rPr spc="-5" dirty="0"/>
              <a:t>already</a:t>
            </a:r>
            <a:r>
              <a:rPr spc="-10" dirty="0"/>
              <a:t> negotiated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36035" marR="5080">
              <a:lnSpc>
                <a:spcPts val="3560"/>
              </a:lnSpc>
              <a:spcBef>
                <a:spcPts val="550"/>
              </a:spcBef>
            </a:pPr>
            <a:r>
              <a:rPr spc="-25" dirty="0"/>
              <a:t>Professional </a:t>
            </a:r>
            <a:r>
              <a:rPr spc="-10" dirty="0"/>
              <a:t>Communication </a:t>
            </a:r>
            <a:r>
              <a:rPr dirty="0"/>
              <a:t>in  </a:t>
            </a:r>
            <a:r>
              <a:rPr spc="-20" dirty="0"/>
              <a:t>Graduate </a:t>
            </a:r>
            <a:r>
              <a:rPr spc="-5" dirty="0"/>
              <a:t>School </a:t>
            </a:r>
            <a:r>
              <a:rPr dirty="0"/>
              <a:t>– </a:t>
            </a:r>
            <a:r>
              <a:rPr spc="-5" dirty="0"/>
              <a:t>Other</a:t>
            </a:r>
            <a:r>
              <a:rPr spc="-20" dirty="0"/>
              <a:t> Formats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4821" y="2099817"/>
            <a:ext cx="6809105" cy="427706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dirty="0">
                <a:latin typeface="Calibri"/>
                <a:cs typeface="Calibri"/>
              </a:rPr>
              <a:t>While email </a:t>
            </a:r>
            <a:r>
              <a:rPr sz="2100" spc="-10" dirty="0">
                <a:latin typeface="Calibri"/>
                <a:cs typeface="Calibri"/>
              </a:rPr>
              <a:t>may </a:t>
            </a:r>
            <a:r>
              <a:rPr sz="2100" spc="-5" dirty="0">
                <a:latin typeface="Calibri"/>
                <a:cs typeface="Calibri"/>
              </a:rPr>
              <a:t>be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most common written communication  between students </a:t>
            </a:r>
            <a:r>
              <a:rPr sz="2100" spc="-5" dirty="0">
                <a:latin typeface="Calibri"/>
                <a:cs typeface="Calibri"/>
              </a:rPr>
              <a:t>and </a:t>
            </a:r>
            <a:r>
              <a:rPr sz="2100" spc="-25" dirty="0">
                <a:latin typeface="Calibri"/>
                <a:cs typeface="Calibri"/>
              </a:rPr>
              <a:t>faculty, </a:t>
            </a:r>
            <a:r>
              <a:rPr sz="2100" spc="-5" dirty="0">
                <a:latin typeface="Calibri"/>
                <a:cs typeface="Calibri"/>
              </a:rPr>
              <a:t>other </a:t>
            </a:r>
            <a:r>
              <a:rPr sz="2100" spc="-15" dirty="0">
                <a:latin typeface="Calibri"/>
                <a:cs typeface="Calibri"/>
              </a:rPr>
              <a:t>formats </a:t>
            </a:r>
            <a:r>
              <a:rPr sz="2100" dirty="0">
                <a:latin typeface="Calibri"/>
                <a:cs typeface="Calibri"/>
              </a:rPr>
              <a:t>also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exist.</a:t>
            </a:r>
            <a:endParaRPr sz="2100" dirty="0">
              <a:latin typeface="Calibri"/>
              <a:cs typeface="Calibri"/>
            </a:endParaRPr>
          </a:p>
          <a:p>
            <a:pPr marL="241300" marR="214629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Communication avenues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online </a:t>
            </a:r>
            <a:r>
              <a:rPr sz="2100" spc="-15" dirty="0">
                <a:latin typeface="Calibri"/>
                <a:cs typeface="Calibri"/>
              </a:rPr>
              <a:t>course platforms: </a:t>
            </a:r>
            <a:r>
              <a:rPr sz="2100" spc="-55" dirty="0">
                <a:latin typeface="Calibri"/>
                <a:cs typeface="Calibri"/>
              </a:rPr>
              <a:t>Tone 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5" dirty="0">
                <a:latin typeface="Calibri"/>
                <a:cs typeface="Calibri"/>
              </a:rPr>
              <a:t>content </a:t>
            </a:r>
            <a:r>
              <a:rPr sz="2100" spc="-5" dirty="0">
                <a:latin typeface="Calibri"/>
                <a:cs typeface="Calibri"/>
              </a:rPr>
              <a:t>depends on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avenue </a:t>
            </a:r>
            <a:r>
              <a:rPr sz="2100" spc="-5" dirty="0">
                <a:latin typeface="Calibri"/>
                <a:cs typeface="Calibri"/>
              </a:rPr>
              <a:t>and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purpose </a:t>
            </a:r>
            <a:r>
              <a:rPr sz="2100" spc="-5" dirty="0">
                <a:latin typeface="Calibri"/>
                <a:cs typeface="Calibri"/>
              </a:rPr>
              <a:t>(e.g.,  </a:t>
            </a:r>
            <a:r>
              <a:rPr sz="2100" spc="-10" dirty="0">
                <a:latin typeface="Calibri"/>
                <a:cs typeface="Calibri"/>
              </a:rPr>
              <a:t>group communication </a:t>
            </a:r>
            <a:r>
              <a:rPr sz="2100" spc="-20" dirty="0">
                <a:latin typeface="Calibri"/>
                <a:cs typeface="Calibri"/>
              </a:rPr>
              <a:t>for </a:t>
            </a:r>
            <a:r>
              <a:rPr sz="2100" spc="-5" dirty="0">
                <a:latin typeface="Calibri"/>
                <a:cs typeface="Calibri"/>
              </a:rPr>
              <a:t>class </a:t>
            </a:r>
            <a:r>
              <a:rPr sz="2100" spc="-10" dirty="0">
                <a:latin typeface="Calibri"/>
                <a:cs typeface="Calibri"/>
              </a:rPr>
              <a:t>projects </a:t>
            </a:r>
            <a:r>
              <a:rPr sz="2100" spc="-15" dirty="0">
                <a:latin typeface="Calibri"/>
                <a:cs typeface="Calibri"/>
              </a:rPr>
              <a:t>may </a:t>
            </a:r>
            <a:r>
              <a:rPr sz="2100" spc="-5" dirty="0">
                <a:latin typeface="Calibri"/>
                <a:cs typeface="Calibri"/>
              </a:rPr>
              <a:t>be less  </a:t>
            </a:r>
            <a:r>
              <a:rPr sz="2100" spc="-15" dirty="0">
                <a:latin typeface="Calibri"/>
                <a:cs typeface="Calibri"/>
              </a:rPr>
              <a:t>formal </a:t>
            </a:r>
            <a:r>
              <a:rPr sz="2100" dirty="0">
                <a:latin typeface="Calibri"/>
                <a:cs typeface="Calibri"/>
              </a:rPr>
              <a:t>than </a:t>
            </a:r>
            <a:r>
              <a:rPr sz="2100" spc="-10" dirty="0">
                <a:latin typeface="Calibri"/>
                <a:cs typeface="Calibri"/>
              </a:rPr>
              <a:t>communication </a:t>
            </a:r>
            <a:r>
              <a:rPr sz="2100" spc="-5" dirty="0">
                <a:latin typeface="Calibri"/>
                <a:cs typeface="Calibri"/>
              </a:rPr>
              <a:t>with </a:t>
            </a:r>
            <a:r>
              <a:rPr sz="2100" spc="-15" dirty="0">
                <a:latin typeface="Calibri"/>
                <a:cs typeface="Calibri"/>
              </a:rPr>
              <a:t>professor)</a:t>
            </a:r>
            <a:r>
              <a:rPr lang="en-US" sz="2100" spc="-1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241300" marR="1310640" indent="-228600">
              <a:lnSpc>
                <a:spcPts val="227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ibri"/>
                <a:cs typeface="Calibri"/>
              </a:rPr>
              <a:t>Memos: Memo </a:t>
            </a:r>
            <a:r>
              <a:rPr sz="2100" spc="-15" dirty="0">
                <a:latin typeface="Calibri"/>
                <a:cs typeface="Calibri"/>
              </a:rPr>
              <a:t>formatting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10" dirty="0">
                <a:latin typeface="Calibri"/>
                <a:cs typeface="Calibri"/>
              </a:rPr>
              <a:t>fairly standard. </a:t>
            </a:r>
            <a:r>
              <a:rPr sz="2100" spc="-5" dirty="0">
                <a:latin typeface="Calibri"/>
                <a:cs typeface="Calibri"/>
              </a:rPr>
              <a:t>Use  </a:t>
            </a:r>
            <a:r>
              <a:rPr sz="2100" spc="-15" dirty="0">
                <a:latin typeface="Calibri"/>
                <a:cs typeface="Calibri"/>
              </a:rPr>
              <a:t>professional, </a:t>
            </a:r>
            <a:r>
              <a:rPr sz="2100" spc="-10" dirty="0">
                <a:latin typeface="Calibri"/>
                <a:cs typeface="Calibri"/>
              </a:rPr>
              <a:t>more </a:t>
            </a:r>
            <a:r>
              <a:rPr sz="2100" spc="-15" dirty="0">
                <a:latin typeface="Calibri"/>
                <a:cs typeface="Calibri"/>
              </a:rPr>
              <a:t>formal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tone.</a:t>
            </a:r>
            <a:endParaRPr sz="2100" dirty="0">
              <a:latin typeface="Calibri"/>
              <a:cs typeface="Calibri"/>
            </a:endParaRPr>
          </a:p>
          <a:p>
            <a:pPr marL="241300" indent="-228600">
              <a:lnSpc>
                <a:spcPts val="2395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5" dirty="0">
                <a:latin typeface="Calibri"/>
                <a:cs typeface="Calibri"/>
              </a:rPr>
              <a:t>Letters: </a:t>
            </a:r>
            <a:r>
              <a:rPr sz="2100" spc="-5" dirty="0">
                <a:latin typeface="Calibri"/>
                <a:cs typeface="Calibri"/>
              </a:rPr>
              <a:t>Business </a:t>
            </a:r>
            <a:r>
              <a:rPr sz="2100" spc="-15" dirty="0">
                <a:latin typeface="Calibri"/>
                <a:cs typeface="Calibri"/>
              </a:rPr>
              <a:t>letter </a:t>
            </a:r>
            <a:r>
              <a:rPr sz="2100" spc="-20" dirty="0">
                <a:latin typeface="Calibri"/>
                <a:cs typeface="Calibri"/>
              </a:rPr>
              <a:t>format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10" dirty="0">
                <a:latin typeface="Calibri"/>
                <a:cs typeface="Calibri"/>
              </a:rPr>
              <a:t>appropriate,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</a:t>
            </a:r>
          </a:p>
          <a:p>
            <a:pPr marL="241300">
              <a:lnSpc>
                <a:spcPts val="2395"/>
              </a:lnSpc>
            </a:pPr>
            <a:r>
              <a:rPr sz="2100" spc="-15" dirty="0">
                <a:latin typeface="Calibri"/>
                <a:cs typeface="Calibri"/>
              </a:rPr>
              <a:t>professional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5" dirty="0">
                <a:latin typeface="Calibri"/>
                <a:cs typeface="Calibri"/>
              </a:rPr>
              <a:t>formal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tone.</a:t>
            </a:r>
            <a:r>
              <a:rPr lang="en-US" sz="2100" spc="-10" dirty="0">
                <a:latin typeface="Calibri"/>
                <a:cs typeface="Calibri"/>
              </a:rPr>
              <a:t> Letters are sometimes sent as an attachment to an email. </a:t>
            </a:r>
          </a:p>
          <a:p>
            <a:pPr marL="241300">
              <a:lnSpc>
                <a:spcPts val="2395"/>
              </a:lnSpc>
            </a:pPr>
            <a:endParaRPr lang="en-US" sz="2100" spc="-10" dirty="0">
              <a:latin typeface="Calibri"/>
              <a:cs typeface="Calibri"/>
            </a:endParaRPr>
          </a:p>
          <a:p>
            <a:pPr marL="241300">
              <a:lnSpc>
                <a:spcPts val="2395"/>
              </a:lnSpc>
            </a:pPr>
            <a:endParaRPr lang="en-US" sz="2100" spc="-1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7"/>
            <a:ext cx="4636007" cy="6857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1778" y="2116073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60" y="0"/>
                </a:lnTo>
              </a:path>
            </a:pathLst>
          </a:custGeom>
          <a:ln w="19050">
            <a:solidFill>
              <a:srgbClr val="F8B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45720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566" y="386079"/>
              <a:ext cx="7134859" cy="5769610"/>
            </a:xfrm>
            <a:custGeom>
              <a:avLst/>
              <a:gdLst/>
              <a:ahLst/>
              <a:cxnLst/>
              <a:rect l="l" t="t" r="r" b="b"/>
              <a:pathLst>
                <a:path w="7134859" h="5769610">
                  <a:moveTo>
                    <a:pt x="0" y="5769610"/>
                  </a:moveTo>
                  <a:lnTo>
                    <a:pt x="7134352" y="5769610"/>
                  </a:lnTo>
                  <a:lnTo>
                    <a:pt x="7134352" y="0"/>
                  </a:lnTo>
                  <a:lnTo>
                    <a:pt x="0" y="0"/>
                  </a:lnTo>
                  <a:lnTo>
                    <a:pt x="0" y="576961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066" y="259079"/>
              <a:ext cx="7325359" cy="6023610"/>
            </a:xfrm>
            <a:custGeom>
              <a:avLst/>
              <a:gdLst/>
              <a:ahLst/>
              <a:cxnLst/>
              <a:rect l="l" t="t" r="r" b="b"/>
              <a:pathLst>
                <a:path w="7325359" h="6023610">
                  <a:moveTo>
                    <a:pt x="7274052" y="50800"/>
                  </a:moveTo>
                  <a:lnTo>
                    <a:pt x="50800" y="50800"/>
                  </a:lnTo>
                  <a:lnTo>
                    <a:pt x="50800" y="127000"/>
                  </a:lnTo>
                  <a:lnTo>
                    <a:pt x="50800" y="5896610"/>
                  </a:lnTo>
                  <a:lnTo>
                    <a:pt x="50800" y="5972810"/>
                  </a:lnTo>
                  <a:lnTo>
                    <a:pt x="7274052" y="5972810"/>
                  </a:lnTo>
                  <a:lnTo>
                    <a:pt x="7274052" y="5896610"/>
                  </a:lnTo>
                  <a:lnTo>
                    <a:pt x="127000" y="5896610"/>
                  </a:lnTo>
                  <a:lnTo>
                    <a:pt x="127000" y="127000"/>
                  </a:lnTo>
                  <a:lnTo>
                    <a:pt x="7197852" y="127000"/>
                  </a:lnTo>
                  <a:lnTo>
                    <a:pt x="7197852" y="5896102"/>
                  </a:lnTo>
                  <a:lnTo>
                    <a:pt x="7274052" y="5896102"/>
                  </a:lnTo>
                  <a:lnTo>
                    <a:pt x="7274052" y="127000"/>
                  </a:lnTo>
                  <a:lnTo>
                    <a:pt x="7274052" y="126746"/>
                  </a:lnTo>
                  <a:lnTo>
                    <a:pt x="7274052" y="50800"/>
                  </a:lnTo>
                  <a:close/>
                </a:path>
                <a:path w="7325359" h="6023610">
                  <a:moveTo>
                    <a:pt x="732485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998210"/>
                  </a:lnTo>
                  <a:lnTo>
                    <a:pt x="0" y="6023610"/>
                  </a:lnTo>
                  <a:lnTo>
                    <a:pt x="7324852" y="6023610"/>
                  </a:lnTo>
                  <a:lnTo>
                    <a:pt x="7324852" y="5998210"/>
                  </a:lnTo>
                  <a:lnTo>
                    <a:pt x="25400" y="5998210"/>
                  </a:lnTo>
                  <a:lnTo>
                    <a:pt x="25400" y="25400"/>
                  </a:lnTo>
                  <a:lnTo>
                    <a:pt x="7299452" y="25400"/>
                  </a:lnTo>
                  <a:lnTo>
                    <a:pt x="7299452" y="5997702"/>
                  </a:lnTo>
                  <a:lnTo>
                    <a:pt x="7324852" y="5997702"/>
                  </a:lnTo>
                  <a:lnTo>
                    <a:pt x="7324852" y="25400"/>
                  </a:lnTo>
                  <a:lnTo>
                    <a:pt x="7324852" y="25146"/>
                  </a:lnTo>
                  <a:lnTo>
                    <a:pt x="7324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3709" y="932764"/>
            <a:ext cx="6240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What </a:t>
            </a:r>
            <a:r>
              <a:rPr sz="4000" spc="-20" dirty="0"/>
              <a:t>Faculty </a:t>
            </a:r>
            <a:r>
              <a:rPr sz="4000" spc="-15" dirty="0"/>
              <a:t>Members</a:t>
            </a:r>
            <a:r>
              <a:rPr sz="4000" spc="-10" dirty="0"/>
              <a:t> </a:t>
            </a:r>
            <a:r>
              <a:rPr sz="4000" spc="-5" dirty="0"/>
              <a:t>Expect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533401" y="1891021"/>
            <a:ext cx="6577304" cy="388311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12700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Professor/student </a:t>
            </a:r>
            <a:r>
              <a:rPr lang="en-US" sz="2200" i="1" spc="-15" dirty="0">
                <a:latin typeface="Calibri"/>
                <a:cs typeface="Calibri"/>
              </a:rPr>
              <a:t>relationships</a:t>
            </a:r>
            <a:r>
              <a:rPr lang="en-US" sz="2200" spc="-10" dirty="0">
                <a:latin typeface="Calibri"/>
                <a:cs typeface="Calibri"/>
              </a:rPr>
              <a:t> may be different than your undergraduate program </a:t>
            </a:r>
            <a:r>
              <a:rPr sz="2200" spc="-10" dirty="0">
                <a:latin typeface="Calibri"/>
                <a:cs typeface="Calibri"/>
              </a:rPr>
              <a:t>(smaller number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students, mentoring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10" dirty="0">
                <a:latin typeface="Calibri"/>
                <a:cs typeface="Calibri"/>
              </a:rPr>
              <a:t>discipline); </a:t>
            </a:r>
            <a:r>
              <a:rPr sz="2200" spc="-20" dirty="0">
                <a:latin typeface="Calibri"/>
                <a:cs typeface="Calibri"/>
              </a:rPr>
              <a:t>may have </a:t>
            </a:r>
            <a:r>
              <a:rPr sz="2200" spc="-10" dirty="0">
                <a:latin typeface="Calibri"/>
                <a:cs typeface="Calibri"/>
              </a:rPr>
              <a:t>more one-to-one </a:t>
            </a:r>
            <a:r>
              <a:rPr sz="2200" spc="-5" dirty="0">
                <a:latin typeface="Calibri"/>
                <a:cs typeface="Calibri"/>
              </a:rPr>
              <a:t>or small </a:t>
            </a:r>
            <a:r>
              <a:rPr sz="2200" spc="-15" dirty="0">
                <a:latin typeface="Calibri"/>
                <a:cs typeface="Calibri"/>
              </a:rPr>
              <a:t>group  </a:t>
            </a:r>
            <a:r>
              <a:rPr sz="2200" spc="-10" dirty="0">
                <a:latin typeface="Calibri"/>
                <a:cs typeface="Calibri"/>
              </a:rPr>
              <a:t>interactions.</a:t>
            </a:r>
            <a:endParaRPr sz="2200" dirty="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200" i="1" spc="-10" dirty="0">
                <a:latin typeface="Calibri"/>
                <a:cs typeface="Calibri"/>
              </a:rPr>
              <a:t>W</a:t>
            </a:r>
            <a:r>
              <a:rPr sz="2200" i="1" spc="-10" dirty="0">
                <a:latin typeface="Calibri"/>
                <a:cs typeface="Calibri"/>
              </a:rPr>
              <a:t>hat you </a:t>
            </a:r>
            <a:r>
              <a:rPr sz="2200" i="1" spc="-15" dirty="0">
                <a:latin typeface="Calibri"/>
                <a:cs typeface="Calibri"/>
              </a:rPr>
              <a:t>can expect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your </a:t>
            </a:r>
            <a:r>
              <a:rPr sz="2200" spc="-15" dirty="0">
                <a:latin typeface="Calibri"/>
                <a:cs typeface="Calibri"/>
              </a:rPr>
              <a:t>graduate </a:t>
            </a:r>
            <a:r>
              <a:rPr sz="2200" spc="-10" dirty="0">
                <a:latin typeface="Calibri"/>
                <a:cs typeface="Calibri"/>
              </a:rPr>
              <a:t>instructors 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20" dirty="0">
                <a:latin typeface="Calibri"/>
                <a:cs typeface="Calibri"/>
              </a:rPr>
              <a:t>different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your </a:t>
            </a:r>
            <a:r>
              <a:rPr sz="2200" spc="-15" dirty="0">
                <a:latin typeface="Calibri"/>
                <a:cs typeface="Calibri"/>
              </a:rPr>
              <a:t>undergraduate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experience.</a:t>
            </a:r>
            <a:endParaRPr sz="2200" dirty="0">
              <a:latin typeface="Calibri"/>
              <a:cs typeface="Calibri"/>
            </a:endParaRPr>
          </a:p>
          <a:p>
            <a:pPr marL="698500" lvl="1" indent="-229235">
              <a:lnSpc>
                <a:spcPts val="220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Amount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detail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step-by-step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instructions</a:t>
            </a:r>
            <a:endParaRPr sz="2200" dirty="0">
              <a:latin typeface="Calibri"/>
              <a:cs typeface="Calibri"/>
            </a:endParaRPr>
          </a:p>
          <a:p>
            <a:pPr marL="698500" lvl="1" indent="-229235">
              <a:lnSpc>
                <a:spcPts val="234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Amount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feedback</a:t>
            </a:r>
            <a:endParaRPr sz="2200" dirty="0">
              <a:latin typeface="Calibri"/>
              <a:cs typeface="Calibri"/>
            </a:endParaRPr>
          </a:p>
          <a:p>
            <a:pPr marL="698500" marR="238760" lvl="1" indent="-228600">
              <a:lnSpc>
                <a:spcPct val="70000"/>
              </a:lnSpc>
              <a:spcBef>
                <a:spcPts val="6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Expectations that students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correct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own  work</a:t>
            </a:r>
            <a:endParaRPr sz="2200" dirty="0">
              <a:latin typeface="Calibri"/>
              <a:cs typeface="Calibri"/>
            </a:endParaRPr>
          </a:p>
          <a:p>
            <a:pPr marL="241300" marR="59245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i="1" spc="-15" dirty="0">
                <a:latin typeface="Calibri"/>
                <a:cs typeface="Calibri"/>
              </a:rPr>
              <a:t>Faculty </a:t>
            </a:r>
            <a:r>
              <a:rPr sz="2200" i="1" spc="-5" dirty="0">
                <a:latin typeface="Calibri"/>
                <a:cs typeface="Calibri"/>
              </a:rPr>
              <a:t>members </a:t>
            </a:r>
            <a:r>
              <a:rPr sz="2200" i="1" spc="-10" dirty="0">
                <a:latin typeface="Calibri"/>
                <a:cs typeface="Calibri"/>
              </a:rPr>
              <a:t>are </a:t>
            </a:r>
            <a:r>
              <a:rPr sz="2200" i="1" spc="-5" dirty="0">
                <a:latin typeface="Calibri"/>
                <a:cs typeface="Calibri"/>
              </a:rPr>
              <a:t>all </a:t>
            </a:r>
            <a:r>
              <a:rPr sz="2200" i="1" spc="-10" dirty="0">
                <a:latin typeface="Calibri"/>
                <a:cs typeface="Calibri"/>
              </a:rPr>
              <a:t>different, even </a:t>
            </a:r>
            <a:r>
              <a:rPr sz="2200" i="1" spc="-5" dirty="0">
                <a:latin typeface="Calibri"/>
                <a:cs typeface="Calibri"/>
              </a:rPr>
              <a:t>within the  </a:t>
            </a:r>
            <a:r>
              <a:rPr sz="2200" i="1" spc="-10" dirty="0">
                <a:latin typeface="Calibri"/>
                <a:cs typeface="Calibri"/>
              </a:rPr>
              <a:t>same programs.</a:t>
            </a:r>
            <a:r>
              <a:rPr lang="en-US" sz="2200" i="1" spc="-1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We don’t all run our classrooms alike, emphasize the same things as our colleagues, or communicate in the same ways. 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70FC-6592-4302-A9AE-E3185DC3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58" y="636219"/>
            <a:ext cx="9749282" cy="507831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236CD-416E-4C03-832B-81BBCEE86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5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36035" marR="5080">
              <a:lnSpc>
                <a:spcPts val="4430"/>
              </a:lnSpc>
              <a:spcBef>
                <a:spcPts val="660"/>
              </a:spcBef>
            </a:pPr>
            <a:r>
              <a:rPr sz="4100" spc="-10" dirty="0"/>
              <a:t>Objectives/Learning  </a:t>
            </a:r>
            <a:r>
              <a:rPr sz="4100" spc="-15" dirty="0"/>
              <a:t>Outcomes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5044821" y="2424811"/>
            <a:ext cx="6210935" cy="2632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Participants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enhance their </a:t>
            </a:r>
            <a:r>
              <a:rPr sz="2000" spc="-10" dirty="0">
                <a:latin typeface="Calibri"/>
                <a:cs typeface="Calibri"/>
              </a:rPr>
              <a:t>understanding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writing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expectations at graduate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level.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Participants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dirty="0">
                <a:latin typeface="Calibri"/>
                <a:cs typeface="Calibri"/>
              </a:rPr>
              <a:t>able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identify their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writing  </a:t>
            </a:r>
            <a:r>
              <a:rPr sz="2000" spc="-15" dirty="0">
                <a:latin typeface="Calibri"/>
                <a:cs typeface="Calibri"/>
              </a:rPr>
              <a:t>strategies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aware </a:t>
            </a:r>
            <a:r>
              <a:rPr sz="2000" spc="-5" dirty="0">
                <a:latin typeface="Calibri"/>
                <a:cs typeface="Calibri"/>
              </a:rPr>
              <a:t>of resources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expanding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those.</a:t>
            </a:r>
          </a:p>
          <a:p>
            <a:pPr marL="241300" marR="398145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Participants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gain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understanding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professional  written </a:t>
            </a:r>
            <a:r>
              <a:rPr sz="2000" spc="-5" dirty="0">
                <a:latin typeface="Calibri"/>
                <a:cs typeface="Calibri"/>
              </a:rPr>
              <a:t>communication </a:t>
            </a:r>
            <a:r>
              <a:rPr sz="2000" dirty="0">
                <a:latin typeface="Calibri"/>
                <a:cs typeface="Calibri"/>
              </a:rPr>
              <a:t>in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academy.</a:t>
            </a:r>
            <a:endParaRPr sz="2000" dirty="0">
              <a:latin typeface="Calibri"/>
              <a:cs typeface="Calibri"/>
            </a:endParaRPr>
          </a:p>
          <a:p>
            <a:pPr marL="241300" marR="241300" indent="-22860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Participants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dirty="0">
                <a:latin typeface="Calibri"/>
                <a:cs typeface="Calibri"/>
              </a:rPr>
              <a:t>able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identify </a:t>
            </a:r>
            <a:r>
              <a:rPr sz="2000" spc="-10" dirty="0">
                <a:latin typeface="Calibri"/>
                <a:cs typeface="Calibri"/>
              </a:rPr>
              <a:t>University </a:t>
            </a:r>
            <a:r>
              <a:rPr sz="2000" spc="-5" dirty="0">
                <a:latin typeface="Calibri"/>
                <a:cs typeface="Calibri"/>
              </a:rPr>
              <a:t>resources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strategies to </a:t>
            </a:r>
            <a:r>
              <a:rPr sz="2000" spc="-10" dirty="0">
                <a:latin typeface="Calibri"/>
                <a:cs typeface="Calibri"/>
              </a:rPr>
              <a:t>assist </a:t>
            </a:r>
            <a:r>
              <a:rPr sz="2000" dirty="0">
                <a:latin typeface="Calibri"/>
                <a:cs typeface="Calibri"/>
              </a:rPr>
              <a:t>them in their </a:t>
            </a:r>
            <a:r>
              <a:rPr sz="2000" spc="-5" dirty="0">
                <a:latin typeface="Calibri"/>
                <a:cs typeface="Calibri"/>
              </a:rPr>
              <a:t>writing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efforts.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"/>
            <a:ext cx="4636007" cy="6857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1778" y="2116073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60" y="0"/>
                </a:lnTo>
              </a:path>
            </a:pathLst>
          </a:custGeom>
          <a:ln w="19050">
            <a:solidFill>
              <a:srgbClr val="749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797296" y="0"/>
              <a:ext cx="6394704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716" y="1036701"/>
            <a:ext cx="3369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Why </a:t>
            </a:r>
            <a:r>
              <a:rPr sz="4400" dirty="0"/>
              <a:t>it</a:t>
            </a:r>
            <a:r>
              <a:rPr sz="4400" spc="-65" dirty="0"/>
              <a:t> </a:t>
            </a:r>
            <a:r>
              <a:rPr sz="4400" spc="-30" dirty="0"/>
              <a:t>Matters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12140" y="1826768"/>
            <a:ext cx="5186045" cy="396057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One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biggest </a:t>
            </a:r>
            <a:r>
              <a:rPr sz="2400" dirty="0">
                <a:latin typeface="Calibri"/>
                <a:cs typeface="Calibri"/>
              </a:rPr>
              <a:t>concerns </a:t>
            </a:r>
            <a:r>
              <a:rPr sz="2400" spc="-10" dirty="0">
                <a:latin typeface="Calibri"/>
                <a:cs typeface="Calibri"/>
              </a:rPr>
              <a:t>expressed </a:t>
            </a:r>
            <a:r>
              <a:rPr sz="2400" spc="-5" dirty="0">
                <a:latin typeface="Calibri"/>
                <a:cs typeface="Calibri"/>
              </a:rPr>
              <a:t>by  </a:t>
            </a:r>
            <a:r>
              <a:rPr sz="2400" spc="-10" dirty="0">
                <a:latin typeface="Calibri"/>
                <a:cs typeface="Calibri"/>
              </a:rPr>
              <a:t>graduate </a:t>
            </a:r>
            <a:r>
              <a:rPr sz="2400" spc="-5" dirty="0">
                <a:latin typeface="Calibri"/>
                <a:cs typeface="Calibri"/>
              </a:rPr>
              <a:t>students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Lack 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confidence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Lack 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Lack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skill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utilizing </a:t>
            </a:r>
            <a:r>
              <a:rPr sz="2000" dirty="0">
                <a:latin typeface="Calibri"/>
                <a:cs typeface="Calibri"/>
              </a:rPr>
              <a:t>scholarly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endParaRPr sz="2000" dirty="0">
              <a:latin typeface="Calibri"/>
              <a:cs typeface="Calibri"/>
            </a:endParaRPr>
          </a:p>
          <a:p>
            <a:pPr marL="241300" marR="85090" indent="-228600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critical skill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business/industry</a:t>
            </a:r>
            <a:endParaRPr sz="2400" dirty="0">
              <a:latin typeface="Calibri"/>
              <a:cs typeface="Calibri"/>
            </a:endParaRPr>
          </a:p>
          <a:p>
            <a:pPr marL="241300" marR="471805" indent="-228600" algn="just">
              <a:lnSpc>
                <a:spcPts val="21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Often thought of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15" dirty="0">
                <a:latin typeface="Calibri"/>
                <a:cs typeface="Calibri"/>
              </a:rPr>
              <a:t>box to </a:t>
            </a:r>
            <a:r>
              <a:rPr sz="2400" dirty="0">
                <a:latin typeface="Calibri"/>
                <a:cs typeface="Calibri"/>
              </a:rPr>
              <a:t>check </a:t>
            </a:r>
            <a:r>
              <a:rPr sz="2400" spc="-10" dirty="0">
                <a:latin typeface="Calibri"/>
                <a:cs typeface="Calibri"/>
              </a:rPr>
              <a:t>off </a:t>
            </a:r>
            <a:r>
              <a:rPr sz="2400" dirty="0">
                <a:latin typeface="Calibri"/>
                <a:cs typeface="Calibri"/>
              </a:rPr>
              <a:t>(e.g.,  </a:t>
            </a:r>
            <a:r>
              <a:rPr sz="2400" spc="-5" dirty="0">
                <a:latin typeface="Calibri"/>
                <a:cs typeface="Calibri"/>
              </a:rPr>
              <a:t>assignment submission, thesis/dissertation  completion)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Higher </a:t>
            </a:r>
            <a:r>
              <a:rPr sz="2400" spc="-10" dirty="0">
                <a:latin typeface="Calibri"/>
                <a:cs typeface="Calibri"/>
              </a:rPr>
              <a:t>expectations</a:t>
            </a:r>
            <a:r>
              <a:rPr lang="en-US" sz="2400" spc="-10" dirty="0">
                <a:latin typeface="Calibri"/>
                <a:cs typeface="Calibri"/>
              </a:rPr>
              <a:t> of student writing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professors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36035" marR="5080">
              <a:lnSpc>
                <a:spcPts val="4430"/>
              </a:lnSpc>
              <a:spcBef>
                <a:spcPts val="660"/>
              </a:spcBef>
            </a:pPr>
            <a:r>
              <a:rPr sz="4100" spc="-20" dirty="0"/>
              <a:t>Graduate </a:t>
            </a:r>
            <a:r>
              <a:rPr sz="4100" spc="-10" dirty="0"/>
              <a:t>vs.</a:t>
            </a:r>
            <a:r>
              <a:rPr sz="4100" spc="-75" dirty="0"/>
              <a:t> </a:t>
            </a:r>
            <a:r>
              <a:rPr sz="4100" spc="-20" dirty="0"/>
              <a:t>Undergraduate  Writing</a:t>
            </a:r>
            <a:endParaRPr sz="4100" dirty="0"/>
          </a:p>
        </p:txBody>
      </p:sp>
      <p:sp>
        <p:nvSpPr>
          <p:cNvPr id="3" name="object 3"/>
          <p:cNvSpPr txBox="1"/>
          <p:nvPr/>
        </p:nvSpPr>
        <p:spPr>
          <a:xfrm>
            <a:off x="5044821" y="2327935"/>
            <a:ext cx="6407150" cy="376872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spc="-10" dirty="0">
                <a:latin typeface="Calibri"/>
                <a:cs typeface="Calibri"/>
              </a:rPr>
              <a:t>official </a:t>
            </a:r>
            <a:r>
              <a:rPr sz="1900" spc="-5" dirty="0">
                <a:latin typeface="Calibri"/>
                <a:cs typeface="Calibri"/>
              </a:rPr>
              <a:t>rules 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Calibri"/>
                <a:cs typeface="Calibri"/>
              </a:rPr>
              <a:t>Purpose of writing</a:t>
            </a:r>
            <a:endParaRPr sz="1900" dirty="0">
              <a:latin typeface="Calibri"/>
              <a:cs typeface="Calibri"/>
            </a:endParaRPr>
          </a:p>
          <a:p>
            <a:pPr marL="698500" marR="536575" lvl="1" indent="-228600">
              <a:lnSpc>
                <a:spcPts val="2050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More </a:t>
            </a:r>
            <a:r>
              <a:rPr sz="1900" spc="-5" dirty="0">
                <a:latin typeface="Calibri"/>
                <a:cs typeface="Calibri"/>
              </a:rPr>
              <a:t>than writing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fulfill </a:t>
            </a:r>
            <a:r>
              <a:rPr sz="1900" spc="-5" dirty="0">
                <a:latin typeface="Calibri"/>
                <a:cs typeface="Calibri"/>
              </a:rPr>
              <a:t>an </a:t>
            </a:r>
            <a:r>
              <a:rPr sz="1900" spc="-10" dirty="0">
                <a:latin typeface="Calibri"/>
                <a:cs typeface="Calibri"/>
              </a:rPr>
              <a:t>assignment </a:t>
            </a:r>
            <a:r>
              <a:rPr sz="1900" spc="-5" dirty="0">
                <a:latin typeface="Calibri"/>
                <a:cs typeface="Calibri"/>
              </a:rPr>
              <a:t>– </a:t>
            </a:r>
            <a:r>
              <a:rPr sz="1900" spc="-15" dirty="0">
                <a:latin typeface="Calibri"/>
                <a:cs typeface="Calibri"/>
              </a:rPr>
              <a:t>striv</a:t>
            </a:r>
            <a:r>
              <a:rPr lang="en-US" sz="1900" spc="-15" dirty="0">
                <a:latin typeface="Calibri"/>
                <a:cs typeface="Calibri"/>
              </a:rPr>
              <a:t>ing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  </a:t>
            </a:r>
            <a:r>
              <a:rPr sz="1900" spc="-15" dirty="0">
                <a:latin typeface="Calibri"/>
                <a:cs typeface="Calibri"/>
              </a:rPr>
              <a:t>broader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relevance</a:t>
            </a:r>
            <a:endParaRPr sz="19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Often requires summarizing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synthesizing </a:t>
            </a:r>
            <a:r>
              <a:rPr sz="1900" spc="-15" dirty="0">
                <a:latin typeface="Calibri"/>
                <a:cs typeface="Calibri"/>
              </a:rPr>
              <a:t>information </a:t>
            </a:r>
            <a:r>
              <a:rPr sz="1900" dirty="0">
                <a:latin typeface="Calibri"/>
                <a:cs typeface="Calibri"/>
              </a:rPr>
              <a:t>(e.g.,  </a:t>
            </a:r>
            <a:r>
              <a:rPr sz="1900" spc="-5" dirty="0">
                <a:latin typeface="Calibri"/>
                <a:cs typeface="Calibri"/>
              </a:rPr>
              <a:t>less </a:t>
            </a:r>
            <a:r>
              <a:rPr sz="1900" spc="-10" dirty="0">
                <a:latin typeface="Calibri"/>
                <a:cs typeface="Calibri"/>
              </a:rPr>
              <a:t>reliance </a:t>
            </a:r>
            <a:r>
              <a:rPr sz="1900" spc="-5" dirty="0">
                <a:latin typeface="Calibri"/>
                <a:cs typeface="Calibri"/>
              </a:rPr>
              <a:t>on </a:t>
            </a:r>
            <a:r>
              <a:rPr sz="1900" spc="-10" dirty="0">
                <a:latin typeface="Calibri"/>
                <a:cs typeface="Calibri"/>
              </a:rPr>
              <a:t>direct quotes, </a:t>
            </a:r>
            <a:r>
              <a:rPr sz="1900" spc="-5" dirty="0">
                <a:latin typeface="Calibri"/>
                <a:cs typeface="Calibri"/>
              </a:rPr>
              <a:t>emphasis on showing  similarities and </a:t>
            </a:r>
            <a:r>
              <a:rPr sz="1900" spc="-15" dirty="0">
                <a:latin typeface="Calibri"/>
                <a:cs typeface="Calibri"/>
              </a:rPr>
              <a:t>differences </a:t>
            </a:r>
            <a:r>
              <a:rPr sz="1900" spc="-5" dirty="0">
                <a:latin typeface="Calibri"/>
                <a:cs typeface="Calibri"/>
              </a:rPr>
              <a:t>in the </a:t>
            </a:r>
            <a:r>
              <a:rPr sz="1900" spc="-10" dirty="0">
                <a:latin typeface="Calibri"/>
                <a:cs typeface="Calibri"/>
              </a:rPr>
              <a:t>scholarly </a:t>
            </a:r>
            <a:r>
              <a:rPr sz="1900" spc="-15" dirty="0">
                <a:latin typeface="Calibri"/>
                <a:cs typeface="Calibri"/>
              </a:rPr>
              <a:t>conversation </a:t>
            </a:r>
            <a:r>
              <a:rPr sz="1900" spc="-5" dirty="0">
                <a:latin typeface="Calibri"/>
                <a:cs typeface="Calibri"/>
              </a:rPr>
              <a:t>about  a</a:t>
            </a:r>
            <a:r>
              <a:rPr sz="1900" spc="-10" dirty="0">
                <a:latin typeface="Calibri"/>
                <a:cs typeface="Calibri"/>
              </a:rPr>
              <a:t> topic)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5" dirty="0">
                <a:latin typeface="Calibri"/>
                <a:cs typeface="Calibri"/>
              </a:rPr>
              <a:t>Vocabulary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formatting </a:t>
            </a:r>
            <a:r>
              <a:rPr sz="1900" spc="-5" dirty="0">
                <a:latin typeface="Calibri"/>
                <a:cs typeface="Calibri"/>
              </a:rPr>
              <a:t>specific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field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Should </a:t>
            </a:r>
            <a:r>
              <a:rPr sz="1900" spc="-15" dirty="0">
                <a:latin typeface="Calibri"/>
                <a:cs typeface="Calibri"/>
              </a:rPr>
              <a:t>follow conventions </a:t>
            </a:r>
            <a:r>
              <a:rPr sz="1900" spc="-5" dirty="0">
                <a:latin typeface="Calibri"/>
                <a:cs typeface="Calibri"/>
              </a:rPr>
              <a:t>of the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discipline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900" i="1" spc="-15" dirty="0">
                <a:latin typeface="Calibri"/>
                <a:cs typeface="Calibri"/>
              </a:rPr>
              <a:t>Writing tasks </a:t>
            </a:r>
            <a:r>
              <a:rPr sz="1900" i="1" spc="-10" dirty="0">
                <a:latin typeface="Calibri"/>
                <a:cs typeface="Calibri"/>
              </a:rPr>
              <a:t>become </a:t>
            </a:r>
            <a:r>
              <a:rPr sz="1900" i="1" spc="-5" dirty="0">
                <a:latin typeface="Calibri"/>
                <a:cs typeface="Calibri"/>
              </a:rPr>
              <a:t>more </a:t>
            </a:r>
            <a:r>
              <a:rPr sz="1900" i="1" spc="-15" dirty="0">
                <a:latin typeface="Calibri"/>
                <a:cs typeface="Calibri"/>
              </a:rPr>
              <a:t>complex </a:t>
            </a:r>
            <a:r>
              <a:rPr sz="1900" i="1" spc="-5" dirty="0">
                <a:latin typeface="Calibri"/>
                <a:cs typeface="Calibri"/>
              </a:rPr>
              <a:t>the </a:t>
            </a:r>
            <a:r>
              <a:rPr sz="1900" i="1" spc="-15" dirty="0">
                <a:latin typeface="Calibri"/>
                <a:cs typeface="Calibri"/>
              </a:rPr>
              <a:t>farther </a:t>
            </a:r>
            <a:r>
              <a:rPr sz="1900" i="1" spc="-10" dirty="0">
                <a:latin typeface="Calibri"/>
                <a:cs typeface="Calibri"/>
              </a:rPr>
              <a:t>you</a:t>
            </a:r>
            <a:r>
              <a:rPr sz="1900" i="1" spc="10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go.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3600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1778" y="2116073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60" y="0"/>
                </a:lnTo>
              </a:path>
            </a:pathLst>
          </a:custGeom>
          <a:ln w="19050">
            <a:solidFill>
              <a:srgbClr val="87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797296" y="0"/>
              <a:ext cx="6393942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61289"/>
            <a:ext cx="5943600" cy="70532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lang="en-US" sz="4400" dirty="0">
                <a:latin typeface="Calibri Light"/>
                <a:cs typeface="Calibri Light"/>
              </a:rPr>
              <a:t>Grammar and Mechanics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86" y="1143000"/>
            <a:ext cx="5570855" cy="479009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065" marR="814069">
              <a:lnSpc>
                <a:spcPct val="70000"/>
              </a:lnSpc>
              <a:spcBef>
                <a:spcPts val="855"/>
              </a:spcBef>
              <a:tabLst>
                <a:tab pos="241300" algn="l"/>
                <a:tab pos="241935" algn="l"/>
              </a:tabLst>
            </a:pPr>
            <a:r>
              <a:rPr lang="en-US" sz="2100" spc="-10" dirty="0">
                <a:latin typeface="Calibri"/>
                <a:cs typeface="Calibri"/>
              </a:rPr>
              <a:t>Reasonable </a:t>
            </a:r>
            <a:r>
              <a:rPr lang="en-US" sz="2100" spc="-5" dirty="0">
                <a:latin typeface="Calibri"/>
                <a:cs typeface="Calibri"/>
              </a:rPr>
              <a:t>command of  both </a:t>
            </a:r>
            <a:r>
              <a:rPr lang="en-US" sz="2100" dirty="0">
                <a:latin typeface="Calibri"/>
                <a:cs typeface="Calibri"/>
              </a:rPr>
              <a:t>is </a:t>
            </a:r>
            <a:r>
              <a:rPr lang="en-US" sz="2100" i="1" spc="-10" dirty="0">
                <a:latin typeface="Calibri"/>
                <a:cs typeface="Calibri"/>
              </a:rPr>
              <a:t>expected </a:t>
            </a:r>
            <a:r>
              <a:rPr lang="en-US" sz="2100" dirty="0">
                <a:latin typeface="Calibri"/>
                <a:cs typeface="Calibri"/>
              </a:rPr>
              <a:t>in </a:t>
            </a:r>
            <a:r>
              <a:rPr lang="en-US" sz="2100" spc="-15" dirty="0">
                <a:latin typeface="Calibri"/>
                <a:cs typeface="Calibri"/>
              </a:rPr>
              <a:t>graduate</a:t>
            </a:r>
            <a:r>
              <a:rPr lang="en-US" sz="2100" spc="-70" dirty="0">
                <a:latin typeface="Calibri"/>
                <a:cs typeface="Calibri"/>
              </a:rPr>
              <a:t> </a:t>
            </a:r>
            <a:r>
              <a:rPr lang="en-US" sz="2100" spc="-10" dirty="0">
                <a:latin typeface="Calibri"/>
                <a:cs typeface="Calibri"/>
              </a:rPr>
              <a:t>school.</a:t>
            </a:r>
            <a:endParaRPr lang="en-US" sz="2100" dirty="0">
              <a:latin typeface="Calibri"/>
              <a:cs typeface="Calibri"/>
            </a:endParaRPr>
          </a:p>
          <a:p>
            <a:pPr marL="698500" lvl="1" indent="-229235">
              <a:lnSpc>
                <a:spcPts val="1889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100" spc="-10" dirty="0">
                <a:latin typeface="Calibri"/>
                <a:cs typeface="Calibri"/>
              </a:rPr>
              <a:t>Fundamental </a:t>
            </a:r>
            <a:r>
              <a:rPr lang="en-US" sz="2100" spc="-5" dirty="0">
                <a:latin typeface="Calibri"/>
                <a:cs typeface="Calibri"/>
              </a:rPr>
              <a:t>baseline </a:t>
            </a:r>
            <a:r>
              <a:rPr lang="en-US" sz="2100" spc="-20" dirty="0">
                <a:latin typeface="Calibri"/>
                <a:cs typeface="Calibri"/>
              </a:rPr>
              <a:t>for </a:t>
            </a:r>
            <a:r>
              <a:rPr lang="en-US" sz="2100" spc="-10" dirty="0">
                <a:latin typeface="Calibri"/>
                <a:cs typeface="Calibri"/>
              </a:rPr>
              <a:t>most</a:t>
            </a:r>
            <a:r>
              <a:rPr lang="en-US" sz="2100" spc="20" dirty="0">
                <a:latin typeface="Calibri"/>
                <a:cs typeface="Calibri"/>
              </a:rPr>
              <a:t> </a:t>
            </a:r>
            <a:r>
              <a:rPr lang="en-US" sz="2100" spc="-5" dirty="0">
                <a:latin typeface="Calibri"/>
                <a:cs typeface="Calibri"/>
              </a:rPr>
              <a:t>disciplines;</a:t>
            </a:r>
            <a:endParaRPr lang="en-US" sz="2100" dirty="0">
              <a:latin typeface="Calibri"/>
              <a:cs typeface="Calibri"/>
            </a:endParaRPr>
          </a:p>
          <a:p>
            <a:pPr marL="698500">
              <a:lnSpc>
                <a:spcPts val="1764"/>
              </a:lnSpc>
            </a:pPr>
            <a:r>
              <a:rPr lang="en-US" sz="2100" spc="-5" dirty="0">
                <a:latin typeface="Calibri"/>
                <a:cs typeface="Calibri"/>
              </a:rPr>
              <a:t>not </a:t>
            </a:r>
            <a:r>
              <a:rPr lang="en-US" sz="2100" dirty="0">
                <a:latin typeface="Calibri"/>
                <a:cs typeface="Calibri"/>
              </a:rPr>
              <a:t>the </a:t>
            </a:r>
            <a:r>
              <a:rPr lang="en-US" sz="2100" spc="-5" dirty="0">
                <a:latin typeface="Calibri"/>
                <a:cs typeface="Calibri"/>
              </a:rPr>
              <a:t>essence of academic writing but</a:t>
            </a:r>
            <a:r>
              <a:rPr lang="en-US" sz="2100" spc="5" dirty="0">
                <a:latin typeface="Calibri"/>
                <a:cs typeface="Calibri"/>
              </a:rPr>
              <a:t> </a:t>
            </a:r>
            <a:r>
              <a:rPr lang="en-US" sz="2100" spc="-5" dirty="0">
                <a:latin typeface="Calibri"/>
                <a:cs typeface="Calibri"/>
              </a:rPr>
              <a:t>can</a:t>
            </a:r>
            <a:endParaRPr lang="en-US" sz="2100" dirty="0">
              <a:latin typeface="Calibri"/>
              <a:cs typeface="Calibri"/>
            </a:endParaRPr>
          </a:p>
          <a:p>
            <a:pPr marL="698500">
              <a:lnSpc>
                <a:spcPts val="2145"/>
              </a:lnSpc>
            </a:pPr>
            <a:r>
              <a:rPr lang="en-US" sz="2100" spc="-20" dirty="0">
                <a:latin typeface="Calibri"/>
                <a:cs typeface="Calibri"/>
              </a:rPr>
              <a:t>have </a:t>
            </a:r>
            <a:r>
              <a:rPr lang="en-US" sz="2100" dirty="0">
                <a:latin typeface="Calibri"/>
                <a:cs typeface="Calibri"/>
              </a:rPr>
              <a:t>impact </a:t>
            </a:r>
            <a:r>
              <a:rPr lang="en-US" sz="2100" spc="-5" dirty="0">
                <a:latin typeface="Calibri"/>
                <a:cs typeface="Calibri"/>
              </a:rPr>
              <a:t>on how </a:t>
            </a:r>
            <a:r>
              <a:rPr lang="en-US" sz="2100" spc="-10" dirty="0">
                <a:latin typeface="Calibri"/>
                <a:cs typeface="Calibri"/>
              </a:rPr>
              <a:t>your work </a:t>
            </a:r>
            <a:r>
              <a:rPr lang="en-US" sz="2100" dirty="0">
                <a:latin typeface="Calibri"/>
                <a:cs typeface="Calibri"/>
              </a:rPr>
              <a:t>is</a:t>
            </a:r>
            <a:r>
              <a:rPr lang="en-US" sz="2100" spc="20" dirty="0">
                <a:latin typeface="Calibri"/>
                <a:cs typeface="Calibri"/>
              </a:rPr>
              <a:t> </a:t>
            </a:r>
            <a:r>
              <a:rPr lang="en-US" sz="2100" spc="-10" dirty="0">
                <a:latin typeface="Calibri"/>
                <a:cs typeface="Calibri"/>
              </a:rPr>
              <a:t>viewed</a:t>
            </a:r>
          </a:p>
          <a:p>
            <a:pPr marL="698500">
              <a:lnSpc>
                <a:spcPts val="2145"/>
              </a:lnSpc>
            </a:pPr>
            <a:endParaRPr lang="en-US" sz="2100" dirty="0">
              <a:latin typeface="Calibri"/>
              <a:cs typeface="Calibri"/>
            </a:endParaRPr>
          </a:p>
          <a:p>
            <a:pPr marL="12065">
              <a:lnSpc>
                <a:spcPts val="2140"/>
              </a:lnSpc>
              <a:spcBef>
                <a:spcPts val="240"/>
              </a:spcBef>
              <a:tabLst>
                <a:tab pos="241300" algn="l"/>
                <a:tab pos="241935" algn="l"/>
              </a:tabLst>
            </a:pPr>
            <a:r>
              <a:rPr lang="en-US" sz="2100" spc="-10" dirty="0">
                <a:latin typeface="Calibri"/>
                <a:cs typeface="Calibri"/>
              </a:rPr>
              <a:t>Both matter in academic professional writing. </a:t>
            </a:r>
          </a:p>
          <a:p>
            <a:pPr marL="12065">
              <a:lnSpc>
                <a:spcPts val="2140"/>
              </a:lnSpc>
              <a:spcBef>
                <a:spcPts val="240"/>
              </a:spcBef>
              <a:tabLst>
                <a:tab pos="241300" algn="l"/>
                <a:tab pos="241935" algn="l"/>
              </a:tabLst>
            </a:pPr>
            <a:endParaRPr lang="en-US" sz="2100" spc="-10" dirty="0">
              <a:latin typeface="Calibri"/>
              <a:cs typeface="Calibri"/>
            </a:endParaRPr>
          </a:p>
          <a:p>
            <a:pPr marL="12065">
              <a:lnSpc>
                <a:spcPts val="2140"/>
              </a:lnSpc>
              <a:spcBef>
                <a:spcPts val="240"/>
              </a:spcBef>
              <a:tabLst>
                <a:tab pos="241300" algn="l"/>
                <a:tab pos="241935" algn="l"/>
              </a:tabLst>
            </a:pPr>
            <a:r>
              <a:rPr lang="en-US" sz="2100" spc="-10" dirty="0">
                <a:latin typeface="Calibri"/>
                <a:cs typeface="Calibri"/>
              </a:rPr>
              <a:t>What’s the difference? </a:t>
            </a:r>
            <a:endParaRPr lang="en-US" sz="2100" dirty="0">
              <a:latin typeface="Calibri"/>
              <a:cs typeface="Calibri"/>
            </a:endParaRPr>
          </a:p>
          <a:p>
            <a:pPr marL="698500" lvl="1" indent="-229235">
              <a:lnSpc>
                <a:spcPts val="2014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100" spc="-10" dirty="0">
                <a:latin typeface="Calibri"/>
                <a:cs typeface="Calibri"/>
              </a:rPr>
              <a:t>Grammar: how </a:t>
            </a:r>
            <a:r>
              <a:rPr sz="2100" spc="-15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put </a:t>
            </a:r>
            <a:r>
              <a:rPr sz="2100" spc="-15" dirty="0">
                <a:latin typeface="Calibri"/>
                <a:cs typeface="Calibri"/>
              </a:rPr>
              <a:t>words </a:t>
            </a:r>
            <a:r>
              <a:rPr sz="2100" spc="-10" dirty="0">
                <a:latin typeface="Calibri"/>
                <a:cs typeface="Calibri"/>
              </a:rPr>
              <a:t>together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</a:t>
            </a:r>
            <a:endParaRPr sz="2100" dirty="0">
              <a:latin typeface="Calibri"/>
              <a:cs typeface="Calibri"/>
            </a:endParaRPr>
          </a:p>
          <a:p>
            <a:pPr marL="698500">
              <a:lnSpc>
                <a:spcPts val="1764"/>
              </a:lnSpc>
            </a:pPr>
            <a:r>
              <a:rPr sz="2100" spc="-20" dirty="0">
                <a:latin typeface="Calibri"/>
                <a:cs typeface="Calibri"/>
              </a:rPr>
              <a:t>form </a:t>
            </a:r>
            <a:r>
              <a:rPr sz="2100" spc="-10" dirty="0">
                <a:latin typeface="Calibri"/>
                <a:cs typeface="Calibri"/>
              </a:rPr>
              <a:t>sentences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5" dirty="0">
                <a:latin typeface="Calibri"/>
                <a:cs typeface="Calibri"/>
              </a:rPr>
              <a:t>paragraphs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–</a:t>
            </a:r>
          </a:p>
          <a:p>
            <a:pPr marL="698500">
              <a:lnSpc>
                <a:spcPts val="1764"/>
              </a:lnSpc>
            </a:pPr>
            <a:r>
              <a:rPr sz="2100" spc="-10" dirty="0">
                <a:latin typeface="Calibri"/>
                <a:cs typeface="Calibri"/>
              </a:rPr>
              <a:t>fundamental structure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language</a:t>
            </a:r>
            <a:endParaRPr sz="2100" dirty="0">
              <a:latin typeface="Calibri"/>
              <a:cs typeface="Calibri"/>
            </a:endParaRPr>
          </a:p>
          <a:p>
            <a:pPr marL="698500" marR="988060">
              <a:lnSpc>
                <a:spcPct val="70000"/>
              </a:lnSpc>
              <a:spcBef>
                <a:spcPts val="380"/>
              </a:spcBef>
            </a:pPr>
            <a:r>
              <a:rPr sz="2100" spc="-10" dirty="0">
                <a:latin typeface="Calibri"/>
                <a:cs typeface="Calibri"/>
              </a:rPr>
              <a:t>(thewritepractice.com/grammar-vs-  </a:t>
            </a:r>
            <a:r>
              <a:rPr sz="2100" spc="-5" dirty="0">
                <a:latin typeface="Calibri"/>
                <a:cs typeface="Calibri"/>
              </a:rPr>
              <a:t>punctuation)</a:t>
            </a:r>
            <a:endParaRPr sz="2100" dirty="0">
              <a:latin typeface="Calibri"/>
              <a:cs typeface="Calibri"/>
            </a:endParaRPr>
          </a:p>
          <a:p>
            <a:pPr marL="698500" lvl="1" indent="-229235">
              <a:lnSpc>
                <a:spcPts val="1889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100" spc="-5" dirty="0">
                <a:latin typeface="Calibri"/>
                <a:cs typeface="Calibri"/>
              </a:rPr>
              <a:t>Mechanics: punctuation,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capitalization,</a:t>
            </a:r>
            <a:endParaRPr sz="2100" dirty="0">
              <a:latin typeface="Calibri"/>
              <a:cs typeface="Calibri"/>
            </a:endParaRPr>
          </a:p>
          <a:p>
            <a:pPr marL="698500">
              <a:lnSpc>
                <a:spcPts val="2140"/>
              </a:lnSpc>
            </a:pPr>
            <a:r>
              <a:rPr sz="2100" spc="-5" dirty="0">
                <a:latin typeface="Calibri"/>
                <a:cs typeface="Calibri"/>
              </a:rPr>
              <a:t>spelling,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format</a:t>
            </a:r>
            <a:endParaRPr sz="2100" dirty="0">
              <a:latin typeface="Calibri"/>
              <a:cs typeface="Calibri"/>
            </a:endParaRPr>
          </a:p>
          <a:p>
            <a:pPr marL="241300" marR="54800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10" dirty="0">
                <a:latin typeface="Calibri"/>
                <a:cs typeface="Calibri"/>
              </a:rPr>
              <a:t>Adequate grammar </a:t>
            </a:r>
            <a:r>
              <a:rPr sz="2100" dirty="0">
                <a:latin typeface="Calibri"/>
                <a:cs typeface="Calibri"/>
              </a:rPr>
              <a:t>and mechanics </a:t>
            </a:r>
            <a:r>
              <a:rPr sz="2100" spc="-15" dirty="0">
                <a:latin typeface="Calibri"/>
                <a:cs typeface="Calibri"/>
              </a:rPr>
              <a:t>promote  </a:t>
            </a:r>
            <a:r>
              <a:rPr sz="2100" dirty="0">
                <a:latin typeface="Calibri"/>
                <a:cs typeface="Calibri"/>
              </a:rPr>
              <a:t>clarity in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writing.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797296" y="0"/>
              <a:ext cx="6394704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8631" y="702690"/>
            <a:ext cx="40151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Writing</a:t>
            </a:r>
            <a:r>
              <a:rPr sz="4400" spc="-70" dirty="0"/>
              <a:t> </a:t>
            </a:r>
            <a:r>
              <a:rPr sz="4400" spc="-20" dirty="0"/>
              <a:t>Strategies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404571" y="1552194"/>
            <a:ext cx="5135245" cy="440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5" dirty="0">
                <a:latin typeface="Calibri"/>
                <a:cs typeface="Calibri"/>
              </a:rPr>
              <a:t>“how” </a:t>
            </a:r>
            <a:r>
              <a:rPr sz="2000" spc="-10" dirty="0">
                <a:latin typeface="Calibri"/>
                <a:cs typeface="Calibri"/>
              </a:rPr>
              <a:t>you write;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reflection </a:t>
            </a:r>
            <a:r>
              <a:rPr sz="2000" spc="-15" dirty="0">
                <a:latin typeface="Calibri"/>
                <a:cs typeface="Calibri"/>
              </a:rPr>
              <a:t>to improve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expand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ts val="228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your main </a:t>
            </a:r>
            <a:r>
              <a:rPr sz="2000" spc="-15" dirty="0">
                <a:latin typeface="Calibri"/>
                <a:cs typeface="Calibri"/>
              </a:rPr>
              <a:t>strategy 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writing?</a:t>
            </a:r>
            <a:endParaRPr sz="2000">
              <a:latin typeface="Calibri"/>
              <a:cs typeface="Calibri"/>
            </a:endParaRPr>
          </a:p>
          <a:p>
            <a:pPr marL="697865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Why?</a:t>
            </a:r>
            <a:endParaRPr sz="2000">
              <a:latin typeface="Calibri"/>
              <a:cs typeface="Calibri"/>
            </a:endParaRPr>
          </a:p>
          <a:p>
            <a:pPr marL="697865" marR="484505" lvl="1" indent="-228600">
              <a:lnSpc>
                <a:spcPts val="2160"/>
              </a:lnSpc>
              <a:spcBef>
                <a:spcPts val="5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vary according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  </a:t>
            </a:r>
            <a:r>
              <a:rPr sz="2000" spc="-5" dirty="0">
                <a:latin typeface="Calibri"/>
                <a:cs typeface="Calibri"/>
              </a:rPr>
              <a:t>writing?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What other </a:t>
            </a:r>
            <a:r>
              <a:rPr sz="2000" spc="-10" dirty="0">
                <a:latin typeface="Calibri"/>
                <a:cs typeface="Calibri"/>
              </a:rPr>
              <a:t>strategy(ies)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5" dirty="0">
                <a:latin typeface="Calibri"/>
                <a:cs typeface="Calibri"/>
              </a:rPr>
              <a:t> used?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What has </a:t>
            </a:r>
            <a:r>
              <a:rPr sz="2000" spc="-20" dirty="0">
                <a:latin typeface="Calibri"/>
                <a:cs typeface="Calibri"/>
              </a:rPr>
              <a:t>worked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you?</a:t>
            </a:r>
            <a:endParaRPr sz="2000">
              <a:latin typeface="Calibri"/>
              <a:cs typeface="Calibri"/>
            </a:endParaRPr>
          </a:p>
          <a:p>
            <a:pPr marL="697865" marR="130810" lvl="1" indent="-228600">
              <a:lnSpc>
                <a:spcPts val="2160"/>
              </a:lnSpc>
              <a:spcBef>
                <a:spcPts val="5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tried that </a:t>
            </a:r>
            <a:r>
              <a:rPr sz="2000" dirty="0">
                <a:latin typeface="Calibri"/>
                <a:cs typeface="Calibri"/>
              </a:rPr>
              <a:t>did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work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10" dirty="0">
                <a:latin typeface="Calibri"/>
                <a:cs typeface="Calibri"/>
              </a:rPr>
              <a:t>you?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One </a:t>
            </a:r>
            <a:r>
              <a:rPr sz="2000" spc="-15" dirty="0">
                <a:latin typeface="Calibri"/>
                <a:cs typeface="Calibri"/>
              </a:rPr>
              <a:t>strategy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15" dirty="0">
                <a:latin typeface="Calibri"/>
                <a:cs typeface="Calibri"/>
              </a:rPr>
              <a:t>likely </a:t>
            </a:r>
            <a:r>
              <a:rPr sz="2000" spc="-10" dirty="0">
                <a:latin typeface="Calibri"/>
                <a:cs typeface="Calibri"/>
              </a:rPr>
              <a:t>to work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everything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all 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697865" marR="224154" lvl="1" indent="-228600">
              <a:lnSpc>
                <a:spcPts val="2160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Tip: Identify additional </a:t>
            </a:r>
            <a:r>
              <a:rPr sz="2000" spc="-15" dirty="0">
                <a:latin typeface="Calibri"/>
                <a:cs typeface="Calibri"/>
              </a:rPr>
              <a:t>strategies </a:t>
            </a:r>
            <a:r>
              <a:rPr sz="2000" spc="-5" dirty="0">
                <a:latin typeface="Calibri"/>
                <a:cs typeface="Calibri"/>
              </a:rPr>
              <a:t>early in 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59" y="1076706"/>
            <a:ext cx="2810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General</a:t>
            </a:r>
            <a:r>
              <a:rPr sz="4400" spc="-80" dirty="0"/>
              <a:t> </a:t>
            </a:r>
            <a:r>
              <a:rPr sz="4400" spc="-10" dirty="0"/>
              <a:t>Tips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56081" y="2317242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4059" y="2514345"/>
            <a:ext cx="4803775" cy="32727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3302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Read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syllabus instructions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writing  assignments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dirty="0">
                <a:latin typeface="Calibri"/>
                <a:cs typeface="Calibri"/>
              </a:rPr>
              <a:t>rubrics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included.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After </a:t>
            </a:r>
            <a:r>
              <a:rPr sz="2000" spc="-5" dirty="0">
                <a:latin typeface="Calibri"/>
                <a:cs typeface="Calibri"/>
              </a:rPr>
              <a:t>reading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instructions, </a:t>
            </a:r>
            <a:r>
              <a:rPr sz="2000" dirty="0">
                <a:latin typeface="Calibri"/>
                <a:cs typeface="Calibri"/>
              </a:rPr>
              <a:t>ask </a:t>
            </a:r>
            <a:r>
              <a:rPr sz="2000" spc="-5" dirty="0">
                <a:latin typeface="Calibri"/>
                <a:cs typeface="Calibri"/>
              </a:rPr>
              <a:t>questions 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need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clarification.</a:t>
            </a:r>
            <a:endParaRPr sz="2000">
              <a:latin typeface="Calibri"/>
              <a:cs typeface="Calibri"/>
            </a:endParaRPr>
          </a:p>
          <a:p>
            <a:pPr marL="241300" marR="10160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spc="-10" dirty="0">
                <a:latin typeface="Calibri"/>
                <a:cs typeface="Calibri"/>
              </a:rPr>
              <a:t>required </a:t>
            </a:r>
            <a:r>
              <a:rPr sz="2000" spc="-5" dirty="0">
                <a:latin typeface="Calibri"/>
                <a:cs typeface="Calibri"/>
              </a:rPr>
              <a:t>style </a:t>
            </a:r>
            <a:r>
              <a:rPr sz="2000" dirty="0">
                <a:latin typeface="Calibri"/>
                <a:cs typeface="Calibri"/>
              </a:rPr>
              <a:t>guide or </a:t>
            </a:r>
            <a:r>
              <a:rPr sz="2000" spc="-5" dirty="0">
                <a:latin typeface="Calibri"/>
                <a:cs typeface="Calibri"/>
              </a:rPr>
              <a:t>specific  </a:t>
            </a:r>
            <a:r>
              <a:rPr sz="2000" spc="-10" dirty="0">
                <a:latin typeface="Calibri"/>
                <a:cs typeface="Calibri"/>
              </a:rPr>
              <a:t>conventions </a:t>
            </a:r>
            <a:r>
              <a:rPr sz="2000" dirty="0">
                <a:latin typeface="Calibri"/>
                <a:cs typeface="Calibri"/>
              </a:rPr>
              <a:t>within it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your </a:t>
            </a:r>
            <a:r>
              <a:rPr sz="2000" spc="-5" dirty="0">
                <a:latin typeface="Calibri"/>
                <a:cs typeface="Calibri"/>
              </a:rPr>
              <a:t>discipline  </a:t>
            </a:r>
            <a:r>
              <a:rPr sz="2000" dirty="0">
                <a:latin typeface="Calibri"/>
                <a:cs typeface="Calibri"/>
              </a:rPr>
              <a:t>unless </a:t>
            </a:r>
            <a:r>
              <a:rPr sz="2000" spc="-10" dirty="0">
                <a:latin typeface="Calibri"/>
                <a:cs typeface="Calibri"/>
              </a:rPr>
              <a:t>directed to </a:t>
            </a:r>
            <a:r>
              <a:rPr sz="2000" spc="-5" dirty="0">
                <a:latin typeface="Calibri"/>
                <a:cs typeface="Calibri"/>
              </a:rPr>
              <a:t>do otherwise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cover  </a:t>
            </a:r>
            <a:r>
              <a:rPr sz="2000" spc="-5" dirty="0">
                <a:latin typeface="Calibri"/>
                <a:cs typeface="Calibri"/>
              </a:rPr>
              <a:t>page, heading style, citation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style).</a:t>
            </a:r>
            <a:endParaRPr sz="2000">
              <a:latin typeface="Calibri"/>
              <a:cs typeface="Calibri"/>
            </a:endParaRPr>
          </a:p>
          <a:p>
            <a:pPr marL="241300" marR="1352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Be clear about the kind </a:t>
            </a:r>
            <a:r>
              <a:rPr sz="2000" spc="-5" dirty="0">
                <a:latin typeface="Calibri"/>
                <a:cs typeface="Calibri"/>
              </a:rPr>
              <a:t>of writing </a:t>
            </a:r>
            <a:r>
              <a:rPr sz="2000" dirty="0">
                <a:latin typeface="Calibri"/>
                <a:cs typeface="Calibri"/>
              </a:rPr>
              <a:t>assigned  (e.g., </a:t>
            </a:r>
            <a:r>
              <a:rPr sz="2000" spc="-15" dirty="0">
                <a:latin typeface="Calibri"/>
                <a:cs typeface="Calibri"/>
              </a:rPr>
              <a:t>literature review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research </a:t>
            </a:r>
            <a:r>
              <a:rPr sz="2000" spc="-30" dirty="0">
                <a:latin typeface="Calibri"/>
                <a:cs typeface="Calibri"/>
              </a:rPr>
              <a:t>paper,  </a:t>
            </a:r>
            <a:r>
              <a:rPr sz="2000" spc="-10" dirty="0">
                <a:latin typeface="Calibri"/>
                <a:cs typeface="Calibri"/>
              </a:rPr>
              <a:t>reflective </a:t>
            </a:r>
            <a:r>
              <a:rPr sz="2000" spc="-30" dirty="0">
                <a:latin typeface="Calibri"/>
                <a:cs typeface="Calibri"/>
              </a:rPr>
              <a:t>paper, </a:t>
            </a:r>
            <a:r>
              <a:rPr sz="2000" spc="-10" dirty="0">
                <a:latin typeface="Calibri"/>
                <a:cs typeface="Calibri"/>
              </a:rPr>
              <a:t>demonstration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learning  </a:t>
            </a:r>
            <a:r>
              <a:rPr sz="2000" spc="-5" dirty="0">
                <a:latin typeface="Calibri"/>
                <a:cs typeface="Calibri"/>
              </a:rPr>
              <a:t>such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exam-style </a:t>
            </a:r>
            <a:r>
              <a:rPr sz="2000" spc="-5" dirty="0">
                <a:latin typeface="Calibri"/>
                <a:cs typeface="Calibri"/>
              </a:rPr>
              <a:t>essay).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other </a:t>
            </a:r>
            <a:r>
              <a:rPr sz="2000" spc="-15" dirty="0">
                <a:latin typeface="Calibri"/>
                <a:cs typeface="Calibri"/>
              </a:rPr>
              <a:t>words,  </a:t>
            </a:r>
            <a:r>
              <a:rPr sz="2000" spc="-5" dirty="0">
                <a:latin typeface="Calibri"/>
                <a:cs typeface="Calibri"/>
              </a:rPr>
              <a:t>know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purpose.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9591" y="0"/>
            <a:ext cx="631240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566" y="386079"/>
              <a:ext cx="4269740" cy="5769610"/>
            </a:xfrm>
            <a:custGeom>
              <a:avLst/>
              <a:gdLst/>
              <a:ahLst/>
              <a:cxnLst/>
              <a:rect l="l" t="t" r="r" b="b"/>
              <a:pathLst>
                <a:path w="4269740" h="5769610">
                  <a:moveTo>
                    <a:pt x="0" y="5769610"/>
                  </a:moveTo>
                  <a:lnTo>
                    <a:pt x="4269232" y="5769610"/>
                  </a:lnTo>
                  <a:lnTo>
                    <a:pt x="4269232" y="0"/>
                  </a:lnTo>
                  <a:lnTo>
                    <a:pt x="0" y="0"/>
                  </a:lnTo>
                  <a:lnTo>
                    <a:pt x="0" y="576961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066" y="259079"/>
              <a:ext cx="4460240" cy="6023610"/>
            </a:xfrm>
            <a:custGeom>
              <a:avLst/>
              <a:gdLst/>
              <a:ahLst/>
              <a:cxnLst/>
              <a:rect l="l" t="t" r="r" b="b"/>
              <a:pathLst>
                <a:path w="4460240" h="6023610">
                  <a:moveTo>
                    <a:pt x="4408932" y="50800"/>
                  </a:moveTo>
                  <a:lnTo>
                    <a:pt x="50800" y="50800"/>
                  </a:lnTo>
                  <a:lnTo>
                    <a:pt x="50800" y="127000"/>
                  </a:lnTo>
                  <a:lnTo>
                    <a:pt x="50800" y="5896610"/>
                  </a:lnTo>
                  <a:lnTo>
                    <a:pt x="50800" y="5972810"/>
                  </a:lnTo>
                  <a:lnTo>
                    <a:pt x="4408932" y="5972810"/>
                  </a:lnTo>
                  <a:lnTo>
                    <a:pt x="4408932" y="5896610"/>
                  </a:lnTo>
                  <a:lnTo>
                    <a:pt x="127000" y="5896610"/>
                  </a:lnTo>
                  <a:lnTo>
                    <a:pt x="127000" y="127000"/>
                  </a:lnTo>
                  <a:lnTo>
                    <a:pt x="4332732" y="127000"/>
                  </a:lnTo>
                  <a:lnTo>
                    <a:pt x="4332732" y="5896102"/>
                  </a:lnTo>
                  <a:lnTo>
                    <a:pt x="4408932" y="5896102"/>
                  </a:lnTo>
                  <a:lnTo>
                    <a:pt x="4408932" y="127000"/>
                  </a:lnTo>
                  <a:lnTo>
                    <a:pt x="4408932" y="126746"/>
                  </a:lnTo>
                  <a:lnTo>
                    <a:pt x="4408932" y="50800"/>
                  </a:lnTo>
                  <a:close/>
                </a:path>
                <a:path w="4460240" h="6023610">
                  <a:moveTo>
                    <a:pt x="445973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998210"/>
                  </a:lnTo>
                  <a:lnTo>
                    <a:pt x="0" y="6023610"/>
                  </a:lnTo>
                  <a:lnTo>
                    <a:pt x="4459732" y="6023610"/>
                  </a:lnTo>
                  <a:lnTo>
                    <a:pt x="4459732" y="5998210"/>
                  </a:lnTo>
                  <a:lnTo>
                    <a:pt x="25400" y="5998210"/>
                  </a:lnTo>
                  <a:lnTo>
                    <a:pt x="25400" y="25400"/>
                  </a:lnTo>
                  <a:lnTo>
                    <a:pt x="4434332" y="25400"/>
                  </a:lnTo>
                  <a:lnTo>
                    <a:pt x="4434332" y="5997702"/>
                  </a:lnTo>
                  <a:lnTo>
                    <a:pt x="4459732" y="5997702"/>
                  </a:lnTo>
                  <a:lnTo>
                    <a:pt x="4459732" y="25400"/>
                  </a:lnTo>
                  <a:lnTo>
                    <a:pt x="4459732" y="25146"/>
                  </a:lnTo>
                  <a:lnTo>
                    <a:pt x="4459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3709" y="932764"/>
            <a:ext cx="313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Tips,</a:t>
            </a:r>
            <a:r>
              <a:rPr sz="4000" spc="-75" dirty="0"/>
              <a:t> </a:t>
            </a:r>
            <a:r>
              <a:rPr sz="4000" spc="-10" dirty="0"/>
              <a:t>continued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17042" y="1840230"/>
            <a:ext cx="4069079" cy="3902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Make </a:t>
            </a:r>
            <a:r>
              <a:rPr sz="2000" spc="-5" dirty="0">
                <a:latin typeface="Calibri"/>
                <a:cs typeface="Calibri"/>
              </a:rPr>
              <a:t>writing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routine </a:t>
            </a:r>
            <a:r>
              <a:rPr sz="2000" spc="-5" dirty="0">
                <a:latin typeface="Calibri"/>
                <a:cs typeface="Calibri"/>
              </a:rPr>
              <a:t>practice.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Calendar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Actively seek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feedback.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Peers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Readers </a:t>
            </a:r>
            <a:r>
              <a:rPr sz="2000" spc="-5" dirty="0">
                <a:latin typeface="Calibri"/>
                <a:cs typeface="Calibri"/>
              </a:rPr>
              <a:t>outside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field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Writing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Center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Faculty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advisor/instructor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Finish early </a:t>
            </a:r>
            <a:r>
              <a:rPr sz="2000" dirty="0">
                <a:latin typeface="Calibri"/>
                <a:cs typeface="Calibri"/>
              </a:rPr>
              <a:t>enough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proofread </a:t>
            </a:r>
            <a:r>
              <a:rPr sz="2000" dirty="0">
                <a:latin typeface="Calibri"/>
                <a:cs typeface="Calibri"/>
              </a:rPr>
              <a:t>and  edit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dirty="0">
                <a:latin typeface="Calibri"/>
                <a:cs typeface="Calibri"/>
              </a:rPr>
              <a:t>than once.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Software?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Know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revision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good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thing.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Read </a:t>
            </a:r>
            <a:r>
              <a:rPr sz="2000" dirty="0">
                <a:latin typeface="Calibri"/>
                <a:cs typeface="Calibri"/>
              </a:rPr>
              <a:t>– 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lot!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559552" y="0"/>
              <a:ext cx="6632448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75664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851" y="1607058"/>
            <a:ext cx="4319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Tips </a:t>
            </a:r>
            <a:r>
              <a:rPr sz="3600" spc="-30" dirty="0"/>
              <a:t>for </a:t>
            </a:r>
            <a:r>
              <a:rPr sz="3600" spc="-20" dirty="0"/>
              <a:t>Writing </a:t>
            </a:r>
            <a:r>
              <a:rPr sz="3600" dirty="0"/>
              <a:t>a </a:t>
            </a:r>
            <a:r>
              <a:rPr sz="3600" spc="-20" dirty="0"/>
              <a:t>Paper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425195" y="844296"/>
            <a:ext cx="3305810" cy="1609725"/>
            <a:chOff x="425195" y="844296"/>
            <a:chExt cx="3305810" cy="1609725"/>
          </a:xfrm>
        </p:grpSpPr>
        <p:sp>
          <p:nvSpPr>
            <p:cNvPr id="7" name="object 7"/>
            <p:cNvSpPr/>
            <p:nvPr/>
          </p:nvSpPr>
          <p:spPr>
            <a:xfrm>
              <a:off x="425195" y="844296"/>
              <a:ext cx="548640" cy="73660"/>
            </a:xfrm>
            <a:custGeom>
              <a:avLst/>
              <a:gdLst/>
              <a:ahLst/>
              <a:cxnLst/>
              <a:rect l="l" t="t" r="r" b="b"/>
              <a:pathLst>
                <a:path w="548640" h="73659">
                  <a:moveTo>
                    <a:pt x="54864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48640" y="7315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43" y="2442972"/>
              <a:ext cx="3301365" cy="9525"/>
            </a:xfrm>
            <a:custGeom>
              <a:avLst/>
              <a:gdLst/>
              <a:ahLst/>
              <a:cxnLst/>
              <a:rect l="l" t="t" r="r" b="b"/>
              <a:pathLst>
                <a:path w="3301365" h="9525">
                  <a:moveTo>
                    <a:pt x="3300983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300983" y="9144"/>
                  </a:lnTo>
                  <a:lnTo>
                    <a:pt x="3300983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43" y="2442972"/>
              <a:ext cx="3301365" cy="9525"/>
            </a:xfrm>
            <a:custGeom>
              <a:avLst/>
              <a:gdLst/>
              <a:ahLst/>
              <a:cxnLst/>
              <a:rect l="l" t="t" r="r" b="b"/>
              <a:pathLst>
                <a:path w="3301365" h="9525">
                  <a:moveTo>
                    <a:pt x="0" y="9144"/>
                  </a:moveTo>
                  <a:lnTo>
                    <a:pt x="3300983" y="9144"/>
                  </a:lnTo>
                  <a:lnTo>
                    <a:pt x="3300983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9986" y="2709164"/>
            <a:ext cx="4852035" cy="37788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Structure your </a:t>
            </a:r>
            <a:r>
              <a:rPr sz="1800" spc="-5" dirty="0">
                <a:latin typeface="Calibri"/>
                <a:cs typeface="Calibri"/>
              </a:rPr>
              <a:t>paper so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flow is </a:t>
            </a:r>
            <a:r>
              <a:rPr sz="1800" spc="-15" dirty="0">
                <a:latin typeface="Calibri"/>
                <a:cs typeface="Calibri"/>
              </a:rPr>
              <a:t>organized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clear.</a:t>
            </a:r>
            <a:endParaRPr sz="1800" dirty="0">
              <a:latin typeface="Calibri"/>
              <a:cs typeface="Calibri"/>
            </a:endParaRPr>
          </a:p>
          <a:p>
            <a:pPr marL="241300" marR="96520" indent="-228600">
              <a:lnSpc>
                <a:spcPct val="9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Generally, </a:t>
            </a:r>
            <a:r>
              <a:rPr sz="1800" spc="-10" dirty="0">
                <a:latin typeface="Calibri"/>
                <a:cs typeface="Calibri"/>
              </a:rPr>
              <a:t>move from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broad 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specific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detailed </a:t>
            </a:r>
            <a:r>
              <a:rPr sz="1800" spc="-5" dirty="0">
                <a:latin typeface="Calibri"/>
                <a:cs typeface="Calibri"/>
              </a:rPr>
              <a:t>ideas </a:t>
            </a:r>
            <a:r>
              <a:rPr sz="1800" i="1" spc="-5" dirty="0">
                <a:latin typeface="Calibri"/>
                <a:cs typeface="Calibri"/>
              </a:rPr>
              <a:t>or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opposite. </a:t>
            </a:r>
            <a:r>
              <a:rPr sz="1800" spc="-15" dirty="0">
                <a:latin typeface="Calibri"/>
                <a:cs typeface="Calibri"/>
              </a:rPr>
              <a:t>Avoid  </a:t>
            </a:r>
            <a:r>
              <a:rPr sz="1800" spc="-10" dirty="0">
                <a:latin typeface="Calibri"/>
                <a:cs typeface="Calibri"/>
              </a:rPr>
              <a:t>going </a:t>
            </a:r>
            <a:r>
              <a:rPr sz="1800" spc="-5" dirty="0">
                <a:latin typeface="Calibri"/>
                <a:cs typeface="Calibri"/>
              </a:rPr>
              <a:t>back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forth </a:t>
            </a:r>
            <a:r>
              <a:rPr sz="1800" spc="-5" dirty="0">
                <a:latin typeface="Calibri"/>
                <a:cs typeface="Calibri"/>
              </a:rPr>
              <a:t>between </a:t>
            </a:r>
            <a:r>
              <a:rPr sz="1800" dirty="0">
                <a:latin typeface="Calibri"/>
                <a:cs typeface="Calibri"/>
              </a:rPr>
              <a:t>these </a:t>
            </a:r>
            <a:r>
              <a:rPr sz="1800" spc="-5" dirty="0">
                <a:latin typeface="Calibri"/>
                <a:cs typeface="Calibri"/>
              </a:rPr>
              <a:t>two </a:t>
            </a:r>
            <a:r>
              <a:rPr sz="1800" spc="-20" dirty="0">
                <a:latin typeface="Calibri"/>
                <a:cs typeface="Calibri"/>
              </a:rPr>
              <a:t>ways </a:t>
            </a:r>
            <a:r>
              <a:rPr sz="1800" spc="-5" dirty="0">
                <a:latin typeface="Calibri"/>
                <a:cs typeface="Calibri"/>
              </a:rPr>
              <a:t>of  </a:t>
            </a:r>
            <a:r>
              <a:rPr sz="1800" spc="-10" dirty="0">
                <a:latin typeface="Calibri"/>
                <a:cs typeface="Calibri"/>
              </a:rPr>
              <a:t>organizing.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Connect ideas </a:t>
            </a:r>
            <a:r>
              <a:rPr sz="1800" spc="-10" dirty="0">
                <a:latin typeface="Calibri"/>
                <a:cs typeface="Calibri"/>
              </a:rPr>
              <a:t>throughout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paper.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Define terms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provide sources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information.</a:t>
            </a:r>
            <a:endParaRPr sz="1800" dirty="0">
              <a:latin typeface="Calibri"/>
              <a:cs typeface="Calibri"/>
            </a:endParaRPr>
          </a:p>
          <a:p>
            <a:pPr marL="241300" marR="573405" indent="-228600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Avoid </a:t>
            </a:r>
            <a:r>
              <a:rPr sz="1800" spc="-5" dirty="0">
                <a:latin typeface="Calibri"/>
                <a:cs typeface="Calibri"/>
              </a:rPr>
              <a:t>casual language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clichés</a:t>
            </a:r>
            <a:r>
              <a:rPr lang="en-US" sz="1800" spc="-5" dirty="0">
                <a:latin typeface="Calibri"/>
                <a:cs typeface="Calibri"/>
              </a:rPr>
              <a:t> – use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  professional voice.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Cite!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Follow instructions. </a:t>
            </a:r>
            <a:r>
              <a:rPr sz="1800" spc="-30" dirty="0">
                <a:latin typeface="Calibri"/>
                <a:cs typeface="Calibri"/>
              </a:rPr>
              <a:t>(Yes,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notice!)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1240</Words>
  <Application>Microsoft Office PowerPoint</Application>
  <PresentationFormat>Widescreen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Objectives/Learning  Outcomes</vt:lpstr>
      <vt:lpstr>Why it Matters</vt:lpstr>
      <vt:lpstr>Graduate vs. Undergraduate  Writing</vt:lpstr>
      <vt:lpstr>Grammar and Mechanics</vt:lpstr>
      <vt:lpstr>Writing Strategies</vt:lpstr>
      <vt:lpstr>General Tips</vt:lpstr>
      <vt:lpstr>Tips, continued</vt:lpstr>
      <vt:lpstr>Tips for Writing a Paper</vt:lpstr>
      <vt:lpstr>Clarity</vt:lpstr>
      <vt:lpstr>Professional  Communication in  Graduate School - Email</vt:lpstr>
      <vt:lpstr>Email, continued</vt:lpstr>
      <vt:lpstr>Email, continued</vt:lpstr>
      <vt:lpstr>Professional Communication in  Graduate School – Other Formats</vt:lpstr>
      <vt:lpstr>What Faculty Members Expect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Zaner, Sophia</dc:creator>
  <cp:lastModifiedBy>Oliver, Marvarene</cp:lastModifiedBy>
  <cp:revision>4</cp:revision>
  <dcterms:created xsi:type="dcterms:W3CDTF">2021-02-01T14:22:11Z</dcterms:created>
  <dcterms:modified xsi:type="dcterms:W3CDTF">2022-02-05T23:24:02Z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2021-02-01T00:00:00Z</vt:filetime>
  </property>
</Properties>
</file>