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555" r:id="rId2"/>
    <p:sldId id="574" r:id="rId3"/>
    <p:sldId id="557" r:id="rId4"/>
    <p:sldId id="503" r:id="rId5"/>
    <p:sldId id="576" r:id="rId6"/>
    <p:sldId id="577" r:id="rId7"/>
    <p:sldId id="578" r:id="rId8"/>
    <p:sldId id="579" r:id="rId9"/>
    <p:sldId id="580" r:id="rId10"/>
    <p:sldId id="582" r:id="rId11"/>
    <p:sldId id="548" r:id="rId12"/>
    <p:sldId id="575" r:id="rId13"/>
    <p:sldId id="54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4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7589B-1DDE-4DB5-A2C8-58E472F99821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0BA543-E784-4658-9909-43A0E1B72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84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51BE8BF1-1F08-435C-BD7A-31BAAB1C5C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0213" y="693738"/>
            <a:ext cx="6151562" cy="3460750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62464CD3-01C1-4F07-A37D-DAF8B524A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387850"/>
            <a:ext cx="5140325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1" tIns="46015" rIns="92031" bIns="46015"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89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15019-D532-8CA6-A421-85297C14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4AABDC18-3DED-C3FE-BE79-FE38193997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0213" y="693738"/>
            <a:ext cx="6151562" cy="3460750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D3A96C8-2D7B-D93E-358D-8B90C48E87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387850"/>
            <a:ext cx="5140325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1" tIns="46015" rIns="92031" bIns="46015"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610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2602B-BEDD-1E05-E110-D99BE27C9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20FECEE3-A432-99AC-C84B-F699F965D1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0213" y="693738"/>
            <a:ext cx="6151562" cy="3460750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95B5A951-7E4E-B1C8-4A12-6C6E8AE9D5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387850"/>
            <a:ext cx="5140325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1" tIns="46015" rIns="92031" bIns="46015"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014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DB21E-2698-7A52-E3C6-4254054B7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5D8B8BD4-F4F5-1B18-3485-74B93BD912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0213" y="693738"/>
            <a:ext cx="6151562" cy="3460750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631675F-1C8F-4E28-6A91-158DC292E5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387850"/>
            <a:ext cx="5140325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1" tIns="46015" rIns="92031" bIns="46015"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163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0C084-2733-44DA-DEA8-BB640AE82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3DDDE745-236A-4C86-1260-53D84D25EF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0213" y="693738"/>
            <a:ext cx="6151562" cy="3460750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B2E80FC-152E-0E5A-E430-6C5E33F1A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387850"/>
            <a:ext cx="5140325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1" tIns="46015" rIns="92031" bIns="46015"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528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0101A-C3F9-0ACD-E200-ACAF980B5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342254C6-22BF-F890-BC18-C1D474FA7A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0213" y="693738"/>
            <a:ext cx="6151562" cy="3460750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11FB539-2326-1906-8CDC-D233AE6EA5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387850"/>
            <a:ext cx="5140325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1" tIns="46015" rIns="92031" bIns="46015"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511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FEB0B-C20A-0ACE-4FEC-5B25443B3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2767F2FE-7348-A759-46E2-8600577473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0213" y="693738"/>
            <a:ext cx="6151562" cy="3460750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60F84FC-CF5B-4A84-1DA1-50EB5D3DDF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387850"/>
            <a:ext cx="5140325" cy="4156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31" tIns="46015" rIns="92031" bIns="46015"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294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ChangeArrowheads="1"/>
          </p:cNvSpPr>
          <p:nvPr/>
        </p:nvSpPr>
        <p:spPr bwMode="auto">
          <a:xfrm>
            <a:off x="508000" y="990600"/>
            <a:ext cx="1016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altLang="en-US" sz="2400" dirty="0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16000" y="1371600"/>
            <a:ext cx="102616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191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765550"/>
            <a:ext cx="10261600" cy="20574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>
                <a:latin typeface="Arial" panose="020B0604020202020204" pitchFamily="34" charset="0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21914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219143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b="1"/>
            </a:lvl1pPr>
          </a:lstStyle>
          <a:p>
            <a:fld id="{D3664459-7507-4E3C-A092-7819111B11E8}" type="slidenum">
              <a:rPr lang="en-US" altLang="en-US"/>
              <a:pPr/>
              <a:t>‹#›</a:t>
            </a:fld>
            <a:endParaRPr lang="en-US" altLang="en-US" dirty="0"/>
          </a:p>
        </p:txBody>
      </p:sp>
      <p:grpSp>
        <p:nvGrpSpPr>
          <p:cNvPr id="219144" name="Group 8"/>
          <p:cNvGrpSpPr>
            <a:grpSpLocks/>
          </p:cNvGrpSpPr>
          <p:nvPr/>
        </p:nvGrpSpPr>
        <p:grpSpPr bwMode="auto">
          <a:xfrm>
            <a:off x="508001" y="304800"/>
            <a:ext cx="11188700" cy="5791200"/>
            <a:chOff x="240" y="192"/>
            <a:chExt cx="5286" cy="3648"/>
          </a:xfrm>
        </p:grpSpPr>
        <p:sp>
          <p:nvSpPr>
            <p:cNvPr id="219145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219146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219147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219148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219149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 dirty="0"/>
            </a:p>
          </p:txBody>
        </p:sp>
        <p:sp>
          <p:nvSpPr>
            <p:cNvPr id="21915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86415256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3B24C0-B066-4660-9C49-1D4224A52E8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4228354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7C93B-C28D-4395-95DA-88AEDE98767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6569679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28801"/>
            <a:ext cx="5384800" cy="4302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8801"/>
            <a:ext cx="5384800" cy="4302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DA07D-4444-43F4-A0D3-DB2474879A6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5419686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B40E8D-45D3-4978-A47C-ECEEC6DD78E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61886684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D9973-9161-4086-828A-0E642974092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726440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E23F0-4A1D-4632-BCF4-4808E23A705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5130761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97E115-13DF-4EB7-AAAA-94E7C3B379E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954154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82DE-735B-4B98-9162-64F57729F90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669511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29D7B-541F-4948-A2AA-5F3640C4B04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3133582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1"/>
            <a:ext cx="2743200" cy="5597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33401"/>
            <a:ext cx="8026400" cy="5597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3BD7B-6C88-4EBD-A8D7-B0701407641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78288005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828801"/>
            <a:ext cx="10972800" cy="4302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2352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2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21FCAAE2-37BD-43EE-B7C9-A0884812DDD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615945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33400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1"/>
            <a:ext cx="109728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18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23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panose="020B060402020202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218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panose="020B060402020202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fld id="{FC1AD432-4D1C-4C38-950C-AC23303171D5}" type="slidenum">
              <a:rPr lang="en-US" altLang="en-US"/>
              <a:pPr/>
              <a:t>‹#›</a:t>
            </a:fld>
            <a:endParaRPr lang="en-US" altLang="en-US" dirty="0"/>
          </a:p>
        </p:txBody>
      </p:sp>
      <p:grpSp>
        <p:nvGrpSpPr>
          <p:cNvPr id="218119" name="Group 7"/>
          <p:cNvGrpSpPr>
            <a:grpSpLocks/>
          </p:cNvGrpSpPr>
          <p:nvPr/>
        </p:nvGrpSpPr>
        <p:grpSpPr bwMode="auto">
          <a:xfrm>
            <a:off x="372533" y="152400"/>
            <a:ext cx="11582400" cy="1600200"/>
            <a:chOff x="176" y="96"/>
            <a:chExt cx="5472" cy="1008"/>
          </a:xfrm>
        </p:grpSpPr>
        <p:sp>
          <p:nvSpPr>
            <p:cNvPr id="218120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 dirty="0"/>
            </a:p>
          </p:txBody>
        </p:sp>
        <p:sp>
          <p:nvSpPr>
            <p:cNvPr id="218121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218122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218123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218124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53406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random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amucc.edu/finance-and-administration/financial-services/purchasing/hub-program/forms.ph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ycpa.cpa.state.tx.us/tpasscmblsearc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ptroller.texas.gov/purchasing/vendor/hub/forms.ph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sky, outdoor, water, sunset&#10;&#10;Description automatically generated">
            <a:extLst>
              <a:ext uri="{FF2B5EF4-FFF2-40B4-BE49-F238E27FC236}">
                <a16:creationId xmlns:a16="http://schemas.microsoft.com/office/drawing/2014/main" id="{DFE0D652-32F9-4930-83CD-53902C1F44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6" b="68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037B33-A980-4D9B-856E-8EE13A0A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TAMU-CC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VetHUB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Subcontracting Plan Brief: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752AF-834A-4F3E-B52A-F3518CBC7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A3B24C0-B066-4660-9C49-1D4224A52E8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98940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009" y="623984"/>
            <a:ext cx="10417981" cy="9144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dirty="0"/>
              <a:t>State of Texas Subcontracting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777" y="1862222"/>
            <a:ext cx="11730444" cy="4302125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/>
              <a:t>When the value of a purchase order or contract is expected to be $100,000 or greater, a Subcontracting Plan (SP) is required by the State of Texas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The New FY 2026 TAMU-CC </a:t>
            </a:r>
            <a:r>
              <a:rPr lang="en-US" sz="2800" dirty="0" err="1"/>
              <a:t>VetHUB</a:t>
            </a:r>
            <a:r>
              <a:rPr lang="en-US" sz="2800" dirty="0"/>
              <a:t> Subcontracting Plan is available at:  </a:t>
            </a:r>
            <a:r>
              <a:rPr lang="en-US" sz="2800" dirty="0">
                <a:hlinkClick r:id="rId2"/>
              </a:rPr>
              <a:t>https://www.tamucc.edu/finance-and-administration/financial-services/purchasing/hub-program/forms.php</a:t>
            </a:r>
            <a:endParaRPr lang="en-US" sz="2800" dirty="0"/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Note:  The New </a:t>
            </a:r>
            <a:r>
              <a:rPr lang="en-US" sz="2800" dirty="0" err="1"/>
              <a:t>VetHUB</a:t>
            </a:r>
            <a:r>
              <a:rPr lang="en-US" sz="2800" dirty="0"/>
              <a:t> Subcontracting Plan is to be used starting May 12, 2026</a:t>
            </a:r>
          </a:p>
          <a:p>
            <a:pPr marL="0" indent="0">
              <a:buNone/>
            </a:pPr>
            <a:endParaRPr lang="en-US" dirty="0"/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3B24C0-B066-4660-9C49-1D4224A52E8C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1514545"/>
      </p:ext>
    </p:extLst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26" y="1665016"/>
            <a:ext cx="1842526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</a:rPr>
              <a:t>TAMU-CC HUB Subcontracting Plan (HSP)</a:t>
            </a:r>
            <a:br>
              <a:rPr lang="en-US" sz="3100" dirty="0">
                <a:solidFill>
                  <a:srgbClr val="FFFFFF"/>
                </a:solidFill>
              </a:rPr>
            </a:br>
            <a:endParaRPr lang="en-US" sz="3100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04320" y="6454671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A3B24C0-B066-4660-9C49-1D4224A52E8C}" type="slidenum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02D26-C915-F92E-E05F-5A496B72B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385" y="-427"/>
            <a:ext cx="50462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DA1E47-3A46-80DF-8798-7997A7C32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788" y="0"/>
            <a:ext cx="5115009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0235744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2">
            <a:extLst>
              <a:ext uri="{FF2B5EF4-FFF2-40B4-BE49-F238E27FC236}">
                <a16:creationId xmlns:a16="http://schemas.microsoft.com/office/drawing/2014/main" id="{FBA41F17-A210-4746-93FA-61B58FD10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143001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6" name="AutoShape 4">
            <a:extLst>
              <a:ext uri="{FF2B5EF4-FFF2-40B4-BE49-F238E27FC236}">
                <a16:creationId xmlns:a16="http://schemas.microsoft.com/office/drawing/2014/main" id="{9B1D16F8-0F0B-4DD1-836B-0072E4384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7100" y="6039715"/>
            <a:ext cx="466853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7" name="Text Box 5">
            <a:extLst>
              <a:ext uri="{FF2B5EF4-FFF2-40B4-BE49-F238E27FC236}">
                <a16:creationId xmlns:a16="http://schemas.microsoft.com/office/drawing/2014/main" id="{79D0AD33-EE55-4D27-A01A-26A485E6B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020" y="757879"/>
            <a:ext cx="495859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1600" dirty="0">
                <a:solidFill>
                  <a:prstClr val="black"/>
                </a:solidFill>
                <a:latin typeface="Tahoma" panose="020B0604030504040204" pitchFamily="34" charset="0"/>
              </a:rPr>
              <a:t>Tip 1:  When self-performing the entire contract: Submit pages 1 &amp; 2 only, that includes </a:t>
            </a:r>
            <a:r>
              <a:rPr lang="en-US" altLang="en-US" sz="1600" b="1" dirty="0">
                <a:solidFill>
                  <a:prstClr val="black"/>
                </a:solidFill>
                <a:latin typeface="Tahoma" panose="020B0604030504040204" pitchFamily="34" charset="0"/>
              </a:rPr>
              <a:t>Section 3: Self-Performing Affirmation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Tip 2:  If your</a:t>
            </a:r>
            <a:r>
              <a:rPr kumimoji="0" lang="en-US" alt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Company will be subcontracting portions of the contract </a:t>
            </a:r>
            <a:r>
              <a:rPr kumimoji="0" lang="en-US" altLang="en-US" sz="1600" b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skip</a:t>
            </a:r>
            <a:r>
              <a:rPr kumimoji="0" lang="en-US" altLang="en-US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Section 3 </a:t>
            </a:r>
            <a:r>
              <a:rPr kumimoji="0" lang="en-US" altLang="en-US" sz="16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there will be a </a:t>
            </a:r>
            <a:r>
              <a:rPr kumimoji="0" lang="en-US" altLang="en-US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Section 6: Prime Contractor Affirmation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  <p:sp>
        <p:nvSpPr>
          <p:cNvPr id="71689" name="AutoShape 7">
            <a:extLst>
              <a:ext uri="{FF2B5EF4-FFF2-40B4-BE49-F238E27FC236}">
                <a16:creationId xmlns:a16="http://schemas.microsoft.com/office/drawing/2014/main" id="{C9848604-E0EE-4DFF-8960-FDA3F67D2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1861" y="4803084"/>
            <a:ext cx="461002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90" name="AutoShape 8">
            <a:extLst>
              <a:ext uri="{FF2B5EF4-FFF2-40B4-BE49-F238E27FC236}">
                <a16:creationId xmlns:a16="http://schemas.microsoft.com/office/drawing/2014/main" id="{7A91AA65-A959-497E-93E0-890E9A5E6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2147" y="3124309"/>
            <a:ext cx="461002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F4888541-22EC-4CC1-B8A5-5765F2CB7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2838" y="3923609"/>
            <a:ext cx="469877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BB7DB337-2C88-4510-97AD-488703CC5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221" y="2915861"/>
            <a:ext cx="41958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Use Solicitation</a:t>
            </a:r>
            <a:r>
              <a:rPr kumimoji="0" lang="en-US" alt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</a:t>
            </a:r>
            <a:r>
              <a:rPr lang="en-US" altLang="en-US" sz="1600" noProof="0" dirty="0">
                <a:solidFill>
                  <a:prstClr val="black"/>
                </a:solidFill>
                <a:latin typeface="Tahoma" panose="020B0604030504040204" pitchFamily="34" charset="0"/>
              </a:rPr>
              <a:t>or Requisition or Project</a:t>
            </a:r>
            <a:r>
              <a:rPr kumimoji="0" lang="en-US" alt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Number and Corresponding Title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4C407AD1-A1D6-41A6-BBE0-59A59D9BE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921" y="275335"/>
            <a:ext cx="4762794" cy="369332"/>
          </a:xfrm>
          <a:prstGeom prst="rect">
            <a:avLst/>
          </a:prstGeom>
          <a:solidFill>
            <a:srgbClr val="99CCFF"/>
          </a:solidFill>
          <a:ln w="28575">
            <a:solidFill>
              <a:srgbClr val="0A47AA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buClrTx/>
              <a:buSzTx/>
              <a:buFontTx/>
              <a:buNone/>
              <a:defRPr sz="1800" b="1"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State of Texas Subcontracting Plan (Page 1)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804893-05B3-A1A3-C550-393175C0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557" y="27237"/>
            <a:ext cx="50462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CAD2AB5D-D944-5EB9-BAF2-9773571EE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952" y="3668617"/>
            <a:ext cx="41600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Texas A&amp;M University – Corpus Christi’s HUB</a:t>
            </a:r>
            <a:r>
              <a:rPr kumimoji="0" lang="en-US" alt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Coordinator (For any questions or help filling out the Subcontracting Plan)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80EE5B71-6033-0E8B-91D2-339556D97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221" y="4673187"/>
            <a:ext cx="4151946" cy="11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Solicitation</a:t>
            </a:r>
            <a:r>
              <a:rPr kumimoji="0" lang="en-US" altLang="en-US" sz="16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</a:t>
            </a:r>
            <a:r>
              <a:rPr lang="en-US" altLang="en-US" sz="1600" u="sng" dirty="0">
                <a:solidFill>
                  <a:prstClr val="black"/>
                </a:solidFill>
                <a:latin typeface="Tahoma" panose="020B0604030504040204" pitchFamily="34" charset="0"/>
              </a:rPr>
              <a:t>/</a:t>
            </a:r>
            <a:r>
              <a:rPr lang="en-US" altLang="en-US" sz="1600" u="sng" noProof="0" dirty="0">
                <a:solidFill>
                  <a:prstClr val="black"/>
                </a:solidFill>
                <a:latin typeface="Tahoma" panose="020B0604030504040204" pitchFamily="34" charset="0"/>
              </a:rPr>
              <a:t> Requisition </a:t>
            </a:r>
            <a:r>
              <a:rPr lang="en-US" altLang="en-US" sz="1600" u="sng" dirty="0">
                <a:solidFill>
                  <a:prstClr val="black"/>
                </a:solidFill>
                <a:latin typeface="Tahoma" panose="020B0604030504040204" pitchFamily="34" charset="0"/>
              </a:rPr>
              <a:t>/</a:t>
            </a:r>
            <a:r>
              <a:rPr lang="en-US" altLang="en-US" sz="1600" u="sng" noProof="0" dirty="0">
                <a:solidFill>
                  <a:prstClr val="black"/>
                </a:solidFill>
                <a:latin typeface="Tahoma" panose="020B0604030504040204" pitchFamily="34" charset="0"/>
              </a:rPr>
              <a:t> Project</a:t>
            </a:r>
            <a:r>
              <a:rPr kumimoji="0" lang="en-US" altLang="en-US" sz="16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</a:t>
            </a:r>
            <a:r>
              <a:rPr lang="en-US" altLang="en-US" sz="1600" u="sng" dirty="0">
                <a:solidFill>
                  <a:prstClr val="black"/>
                </a:solidFill>
                <a:latin typeface="Tahoma" panose="020B0604030504040204" pitchFamily="34" charset="0"/>
              </a:rPr>
              <a:t>POC 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Solicitation/Bid Doc – found on Bid Document</a:t>
            </a:r>
          </a:p>
          <a:p>
            <a:pPr marL="285750" indent="-28575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Requisitions &amp; Projects - will be the Ordering Dept or Admin Ops Dept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705961AB-9E35-0225-DDD5-0AAC8DF26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952" y="5945149"/>
            <a:ext cx="41255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Texas A&amp;M University – Corpus Christi’s established Agency</a:t>
            </a:r>
            <a:r>
              <a:rPr kumimoji="0" lang="en-US" alt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Specific </a:t>
            </a:r>
            <a:r>
              <a:rPr kumimoji="0" lang="en-US" altLang="en-US" sz="1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VetHUB</a:t>
            </a:r>
            <a:r>
              <a:rPr kumimoji="0" lang="en-US" alt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Goals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38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  <p:bldP spid="15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4B40A4-D686-F9E2-C140-20D70294B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2">
            <a:extLst>
              <a:ext uri="{FF2B5EF4-FFF2-40B4-BE49-F238E27FC236}">
                <a16:creationId xmlns:a16="http://schemas.microsoft.com/office/drawing/2014/main" id="{9BCE50E7-B919-93B1-19B8-142F959EC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143001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6" name="AutoShape 4">
            <a:extLst>
              <a:ext uri="{FF2B5EF4-FFF2-40B4-BE49-F238E27FC236}">
                <a16:creationId xmlns:a16="http://schemas.microsoft.com/office/drawing/2014/main" id="{49D2701B-9DEE-A896-8D56-51D620D31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0888" y="5447003"/>
            <a:ext cx="466853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7" name="Text Box 5">
            <a:extLst>
              <a:ext uri="{FF2B5EF4-FFF2-40B4-BE49-F238E27FC236}">
                <a16:creationId xmlns:a16="http://schemas.microsoft.com/office/drawing/2014/main" id="{068792C3-EEBF-F988-2AD2-E4032488B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34" y="739170"/>
            <a:ext cx="4799495" cy="183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Tahoma" panose="020B0604030504040204" pitchFamily="34" charset="0"/>
              </a:rPr>
              <a:t>Section 1:  Respondent Information – Company Name and POC Information</a:t>
            </a:r>
          </a:p>
          <a:p>
            <a:pPr lvl="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600" b="1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Texas</a:t>
            </a:r>
            <a:r>
              <a:rPr kumimoji="0" lang="en-US" altLang="en-US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VID if available</a:t>
            </a:r>
          </a:p>
          <a:p>
            <a:pPr lvl="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kumimoji="0" lang="en-US" altLang="en-US" sz="1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Requisition/Solicitation Number if available</a:t>
            </a:r>
          </a:p>
          <a:p>
            <a:pPr lvl="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Bid/Response Date:  needed if the project is a Bid/RFP/CSP/RFQ</a:t>
            </a:r>
            <a:endParaRPr kumimoji="0" lang="en-US" altLang="en-US" sz="1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  <p:sp>
        <p:nvSpPr>
          <p:cNvPr id="71690" name="AutoShape 8">
            <a:extLst>
              <a:ext uri="{FF2B5EF4-FFF2-40B4-BE49-F238E27FC236}">
                <a16:creationId xmlns:a16="http://schemas.microsoft.com/office/drawing/2014/main" id="{3AEDF534-1DB4-A4A3-FD77-1648FB270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7276" y="886931"/>
            <a:ext cx="461002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16ACA096-C9E8-CC9E-0CED-AFCDBF1BF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34" y="2969119"/>
            <a:ext cx="454860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Section 2:  Indicate</a:t>
            </a:r>
            <a:r>
              <a:rPr kumimoji="0" lang="en-US" altLang="en-US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if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Self-Performing</a:t>
            </a:r>
          </a:p>
          <a:p>
            <a:pPr marR="0"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If Self-Performing, submit pages 1 &amp; 2 only - Select “</a:t>
            </a: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Yes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” and continue to </a:t>
            </a: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Section 3: Affirmation</a:t>
            </a: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If 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not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Self-Performing – Select “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No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” &amp; go 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directly to </a:t>
            </a: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Section</a:t>
            </a:r>
            <a:r>
              <a:rPr kumimoji="0" lang="en-US" altLang="en-US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4:</a:t>
            </a:r>
            <a:r>
              <a:rPr kumimoji="0" lang="en-US" altLang="en-US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</a:t>
            </a:r>
            <a:r>
              <a:rPr kumimoji="0" lang="en-US" altLang="en-US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Respondent's Subcontracting Opportunities</a:t>
            </a: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69437F4E-1E6B-8F0A-18BB-656F18A50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43" y="194579"/>
            <a:ext cx="4728753" cy="369332"/>
          </a:xfrm>
          <a:prstGeom prst="rect">
            <a:avLst/>
          </a:prstGeom>
          <a:solidFill>
            <a:srgbClr val="99CCFF"/>
          </a:solidFill>
          <a:ln w="28575">
            <a:solidFill>
              <a:srgbClr val="0A47AA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buClrTx/>
              <a:buSzTx/>
              <a:buFontTx/>
              <a:buNone/>
              <a:defRPr sz="1800" b="1"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State of Texas Subcontracting Plan (Page 2)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5A6E853A-0ABF-42DC-316A-63D28962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34" y="5149973"/>
            <a:ext cx="4470223" cy="89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16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Section 3: Affirmation of Self-Performing</a:t>
            </a:r>
          </a:p>
          <a:p>
            <a:pPr marR="0" lvl="0" algn="l" defTabSz="914400" rtl="0" eaLnBrk="0" fontAlgn="base" latinLnBrk="0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altLang="en-US" sz="1600" u="sng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en-US" sz="1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Acknowledgment and signature is </a:t>
            </a:r>
            <a:r>
              <a:rPr kumimoji="0" lang="en-US" altLang="en-US" sz="14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required</a:t>
            </a:r>
            <a:r>
              <a:rPr kumimoji="0" lang="en-US" altLang="en-US" sz="1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in this </a:t>
            </a:r>
            <a:r>
              <a:rPr lang="en-US" altLang="en-US" sz="1400" noProof="0" dirty="0">
                <a:solidFill>
                  <a:prstClr val="black"/>
                </a:solidFill>
                <a:latin typeface="Tahoma" panose="020B0604030504040204" pitchFamily="34" charset="0"/>
              </a:rPr>
              <a:t>section is only if self-performing</a:t>
            </a:r>
            <a:endParaRPr kumimoji="0" lang="en-US" altLang="en-US" sz="1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59838F-A97F-BEDA-C222-557828F7B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715" y="362167"/>
            <a:ext cx="5553850" cy="60301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7E7F7D-4F45-3DBC-9EFB-B4942142D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715" y="6392334"/>
            <a:ext cx="5553850" cy="400106"/>
          </a:xfrm>
          <a:prstGeom prst="rect">
            <a:avLst/>
          </a:prstGeom>
        </p:spPr>
      </p:pic>
      <p:sp>
        <p:nvSpPr>
          <p:cNvPr id="16" name="AutoShape 7">
            <a:extLst>
              <a:ext uri="{FF2B5EF4-FFF2-40B4-BE49-F238E27FC236}">
                <a16:creationId xmlns:a16="http://schemas.microsoft.com/office/drawing/2014/main" id="{D94023E2-DACC-0422-F56E-6A6D6F7EE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003" y="2969119"/>
            <a:ext cx="469877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9" name="AutoShape 7">
            <a:extLst>
              <a:ext uri="{FF2B5EF4-FFF2-40B4-BE49-F238E27FC236}">
                <a16:creationId xmlns:a16="http://schemas.microsoft.com/office/drawing/2014/main" id="{52347EA3-945F-360E-EE8F-6F4C7C823415}"/>
              </a:ext>
            </a:extLst>
          </p:cNvPr>
          <p:cNvSpPr>
            <a:spLocks noChangeArrowheads="1"/>
          </p:cNvSpPr>
          <p:nvPr/>
        </p:nvSpPr>
        <p:spPr bwMode="auto">
          <a:xfrm rot="1893043">
            <a:off x="4607709" y="3829071"/>
            <a:ext cx="627619" cy="23461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097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  <p:bldP spid="15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091AEDE-935E-AFEA-F1FA-9358CB80B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2">
            <a:extLst>
              <a:ext uri="{FF2B5EF4-FFF2-40B4-BE49-F238E27FC236}">
                <a16:creationId xmlns:a16="http://schemas.microsoft.com/office/drawing/2014/main" id="{2A34523D-5175-CF17-F7B0-6A5BEA27A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143001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7" name="Text Box 5">
            <a:extLst>
              <a:ext uri="{FF2B5EF4-FFF2-40B4-BE49-F238E27FC236}">
                <a16:creationId xmlns:a16="http://schemas.microsoft.com/office/drawing/2014/main" id="{6D2F3C62-4C9A-B2E0-5072-752E787BF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371" y="1032966"/>
            <a:ext cx="4799495" cy="471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Tahoma" panose="020B0604030504040204" pitchFamily="34" charset="0"/>
              </a:rPr>
              <a:t>Section 4:  Respondent’s Subcontracting Opportunities (Required if Subcontracting)</a:t>
            </a:r>
          </a:p>
          <a:p>
            <a:pPr lvl="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600" b="1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List the Types</a:t>
            </a:r>
            <a:r>
              <a:rPr kumimoji="0" lang="en-US" altLang="en-US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of subcontracting work that will be required to complete the project or contract.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kumimoji="0" lang="en-US" altLang="en-US" sz="1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Examples include  Demolition, Tile, Remediation, Plumbing, Painting, Masonry, Windows, etc.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NIGP Code if available, can be found on the CMBL/</a:t>
            </a:r>
            <a:r>
              <a:rPr lang="en-US" altLang="en-US" sz="1400" dirty="0" err="1">
                <a:solidFill>
                  <a:prstClr val="black"/>
                </a:solidFill>
                <a:latin typeface="Tahoma" panose="020B0604030504040204" pitchFamily="34" charset="0"/>
              </a:rPr>
              <a:t>VetHUB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Listing at: </a:t>
            </a:r>
          </a:p>
          <a:p>
            <a:pPr lvl="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  <a:hlinkClick r:id="rId3"/>
              </a:rPr>
              <a:t>https://mycpa.cpa.state.tx.us/tpasscmblsearch/</a:t>
            </a: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Provide the percent of the total contract you expect to subcontract per Subcontracting Opportunity, put the percent under the according column depending if </a:t>
            </a:r>
            <a:r>
              <a:rPr lang="en-US" altLang="en-US" sz="1400" dirty="0" err="1">
                <a:solidFill>
                  <a:prstClr val="black"/>
                </a:solidFill>
                <a:latin typeface="Tahoma" panose="020B0604030504040204" pitchFamily="34" charset="0"/>
              </a:rPr>
              <a:t>VetHUB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Certified or Not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Continue to </a:t>
            </a: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Section 5: Subcontracting Plan – Good Faith Effort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kumimoji="0" lang="en-US" altLang="en-US" sz="1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  <p:sp>
        <p:nvSpPr>
          <p:cNvPr id="71690" name="AutoShape 8">
            <a:extLst>
              <a:ext uri="{FF2B5EF4-FFF2-40B4-BE49-F238E27FC236}">
                <a16:creationId xmlns:a16="http://schemas.microsoft.com/office/drawing/2014/main" id="{8258E266-8658-5135-6B7A-7FAF9B9E6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718" y="1239447"/>
            <a:ext cx="461002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75A559CD-D8C1-0FCF-038F-92C4CB979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43" y="194579"/>
            <a:ext cx="4728753" cy="369332"/>
          </a:xfrm>
          <a:prstGeom prst="rect">
            <a:avLst/>
          </a:prstGeom>
          <a:solidFill>
            <a:srgbClr val="99CCFF"/>
          </a:solidFill>
          <a:ln w="28575">
            <a:solidFill>
              <a:srgbClr val="0A47AA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buClrTx/>
              <a:buSzTx/>
              <a:buFontTx/>
              <a:buNone/>
              <a:defRPr sz="1800" b="1"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State of Texas Subcontracting Plan (Page 3)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71689" name="AutoShape 7">
            <a:extLst>
              <a:ext uri="{FF2B5EF4-FFF2-40B4-BE49-F238E27FC236}">
                <a16:creationId xmlns:a16="http://schemas.microsoft.com/office/drawing/2014/main" id="{04BD6905-66CC-BB1F-B4FC-E54D6B8244AD}"/>
              </a:ext>
            </a:extLst>
          </p:cNvPr>
          <p:cNvSpPr>
            <a:spLocks noChangeArrowheads="1"/>
          </p:cNvSpPr>
          <p:nvPr/>
        </p:nvSpPr>
        <p:spPr bwMode="auto">
          <a:xfrm rot="941414">
            <a:off x="4693733" y="2659846"/>
            <a:ext cx="821322" cy="25496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166198-667F-2F05-02A1-77C9A14A4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026" y="778070"/>
            <a:ext cx="6665765" cy="33285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279321-7C18-15C3-DA38-FD90FDC53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026" y="4106607"/>
            <a:ext cx="6668470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034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D26393E-7B6B-202B-B9A9-2AF9889BA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2">
            <a:extLst>
              <a:ext uri="{FF2B5EF4-FFF2-40B4-BE49-F238E27FC236}">
                <a16:creationId xmlns:a16="http://schemas.microsoft.com/office/drawing/2014/main" id="{FF76DF24-E1AD-764D-F8E5-4DD429F59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143001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7" name="Text Box 5">
            <a:extLst>
              <a:ext uri="{FF2B5EF4-FFF2-40B4-BE49-F238E27FC236}">
                <a16:creationId xmlns:a16="http://schemas.microsoft.com/office/drawing/2014/main" id="{18727E47-CE61-6EB2-BC12-8D33C6325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23" y="606897"/>
            <a:ext cx="5512976" cy="188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Tahoma" panose="020B0604030504040204" pitchFamily="34" charset="0"/>
              </a:rPr>
              <a:t>Section 5:  Subcontracting Plan – Good Faith Effort</a:t>
            </a:r>
          </a:p>
          <a:p>
            <a:pPr lvl="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600" b="1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Submit a copy of Section 5 (front &amp;</a:t>
            </a:r>
            <a:r>
              <a:rPr kumimoji="0" lang="en-US" altLang="en-US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back) for </a:t>
            </a:r>
            <a:r>
              <a:rPr kumimoji="0" lang="en-US" altLang="en-US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each</a:t>
            </a:r>
            <a:r>
              <a:rPr kumimoji="0" lang="en-US" altLang="en-US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subcontracting opportunity you listed in Section 4 (if you had as in this example 2 subcontracting opportunities, you would have to submit 2 copies of Section 5, one for each opportunity)</a:t>
            </a:r>
          </a:p>
          <a:p>
            <a:pPr lvl="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kumimoji="0" lang="en-US" altLang="en-US" sz="1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Fill out Item Number and Subcontracting Opportunity for each one to match the Number and Opportunity as in Section 4</a:t>
            </a:r>
          </a:p>
        </p:txBody>
      </p:sp>
      <p:sp>
        <p:nvSpPr>
          <p:cNvPr id="71690" name="AutoShape 8">
            <a:extLst>
              <a:ext uri="{FF2B5EF4-FFF2-40B4-BE49-F238E27FC236}">
                <a16:creationId xmlns:a16="http://schemas.microsoft.com/office/drawing/2014/main" id="{40D515C4-E085-8383-D5A9-5B9AC45E4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5499" y="914401"/>
            <a:ext cx="461002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E3315992-08E5-4E2D-27AD-3576FE5B1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24" y="2632610"/>
            <a:ext cx="5463996" cy="132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Section 5.2:  Mentor Protégé</a:t>
            </a:r>
            <a:r>
              <a:rPr kumimoji="0" lang="en-US" altLang="en-US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 Program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R="0" lvl="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If respondent is participating as a mentor in a state of Texas Mentor Protégé Program, submitting a protégé (protégé must be a state of Texas certified </a:t>
            </a:r>
            <a:r>
              <a:rPr lang="en-US" altLang="en-US" sz="1400" dirty="0" err="1">
                <a:solidFill>
                  <a:prstClr val="black"/>
                </a:solidFill>
                <a:latin typeface="Tahoma" panose="020B0604030504040204" pitchFamily="34" charset="0"/>
              </a:rPr>
              <a:t>VetHUB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) as a subcontractor to perform the subcontracting opportunity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DF8DD98E-A69D-1A71-CA7E-2615734F6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486" y="142444"/>
            <a:ext cx="3801050" cy="369332"/>
          </a:xfrm>
          <a:prstGeom prst="rect">
            <a:avLst/>
          </a:prstGeom>
          <a:solidFill>
            <a:srgbClr val="99CCFF"/>
          </a:solidFill>
          <a:ln w="28575">
            <a:solidFill>
              <a:srgbClr val="0A47AA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buClrTx/>
              <a:buSzTx/>
              <a:buFontTx/>
              <a:buNone/>
              <a:defRPr sz="1800" b="1"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State of Texas Subcontracting Plan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DA7CC983-BC18-CFE4-38FD-694343448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73" y="4099196"/>
            <a:ext cx="5865498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altLang="en-US" sz="16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</a:rPr>
              <a:t>Section 5.3</a:t>
            </a:r>
            <a:r>
              <a:rPr lang="en-US" altLang="en-US" sz="1600" b="1" dirty="0">
                <a:solidFill>
                  <a:prstClr val="black"/>
                </a:solidFill>
                <a:latin typeface="Tahoma" panose="020B0604030504040204" pitchFamily="34" charset="0"/>
              </a:rPr>
              <a:t>: Notification of Subcontracting Opportunity</a:t>
            </a:r>
          </a:p>
          <a:p>
            <a:pPr lvl="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600" u="sng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List two </a:t>
            </a:r>
            <a:r>
              <a:rPr lang="en-US" altLang="en-US" sz="1400" dirty="0" err="1">
                <a:solidFill>
                  <a:prstClr val="black"/>
                </a:solidFill>
                <a:latin typeface="Tahoma" panose="020B0604030504040204" pitchFamily="34" charset="0"/>
              </a:rPr>
              <a:t>VetHUBs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you notified of the subcontracting opportunity per each Subcontracting Opportunity listed in Section 4 (Subcontractors can be found in the CMBL / </a:t>
            </a:r>
            <a:r>
              <a:rPr lang="en-US" altLang="en-US" sz="1400" dirty="0" err="1">
                <a:solidFill>
                  <a:prstClr val="black"/>
                </a:solidFill>
                <a:latin typeface="Tahoma" panose="020B0604030504040204" pitchFamily="34" charset="0"/>
              </a:rPr>
              <a:t>VetHUB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Directory or you can contact the Agency Coordinator listed in the first page)</a:t>
            </a:r>
          </a:p>
          <a:p>
            <a:pPr marL="285750" indent="-28575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altLang="en-US" sz="1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Allow at least seven business days for response excluding weekends and state holidays</a:t>
            </a:r>
          </a:p>
          <a:p>
            <a:pPr marL="285750" indent="-285750" eaLnBrk="0" fontAlgn="base" hangingPunct="0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altLang="en-US" sz="1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Save copies of emails sent to </a:t>
            </a:r>
            <a:r>
              <a:rPr lang="en-US" altLang="en-US" sz="1400" dirty="0" err="1">
                <a:solidFill>
                  <a:prstClr val="black"/>
                </a:solidFill>
                <a:latin typeface="Tahoma" panose="020B0604030504040204" pitchFamily="34" charset="0"/>
              </a:rPr>
              <a:t>VetHUBs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and the responses received, attach to your subcontracting plan</a:t>
            </a:r>
            <a:endParaRPr kumimoji="0" lang="en-US" altLang="en-US" sz="1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</a:endParaRPr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452EB8B6-2956-3196-A3F6-7AEA68FD6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171" y="2690191"/>
            <a:ext cx="469877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5F2AE-E316-FFF5-DC69-456CCA787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481" y="0"/>
            <a:ext cx="5639885" cy="6858000"/>
          </a:xfrm>
          <a:prstGeom prst="rect">
            <a:avLst/>
          </a:prstGeom>
        </p:spPr>
      </p:pic>
      <p:sp>
        <p:nvSpPr>
          <p:cNvPr id="5" name="AutoShape 7">
            <a:extLst>
              <a:ext uri="{FF2B5EF4-FFF2-40B4-BE49-F238E27FC236}">
                <a16:creationId xmlns:a16="http://schemas.microsoft.com/office/drawing/2014/main" id="{CDE46D27-E472-8A08-413A-8B2F21AC7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0133" y="3762267"/>
            <a:ext cx="469877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3704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  <p:bldP spid="15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C451FA3-140F-97E8-FDD9-913830349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2">
            <a:extLst>
              <a:ext uri="{FF2B5EF4-FFF2-40B4-BE49-F238E27FC236}">
                <a16:creationId xmlns:a16="http://schemas.microsoft.com/office/drawing/2014/main" id="{E76297A7-5D83-8461-225D-E650341A8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143001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7" name="Text Box 5">
            <a:extLst>
              <a:ext uri="{FF2B5EF4-FFF2-40B4-BE49-F238E27FC236}">
                <a16:creationId xmlns:a16="http://schemas.microsoft.com/office/drawing/2014/main" id="{FE20960B-A735-828A-713E-E9B52D045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01" y="606897"/>
            <a:ext cx="5617248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Tahoma" panose="020B0604030504040204" pitchFamily="34" charset="0"/>
              </a:rPr>
              <a:t>Section 5.4:  Subcontractor Selection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600" b="1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A copy of Section 5 must be completed for each subcontracting opportunity you listed in Section 4. Download additional forms 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  <a:hlinkClick r:id="rId3"/>
              </a:rPr>
              <a:t>https://comptroller.texas.gov/purchasing/vendor/hub/forms.php</a:t>
            </a: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Add the Subcontractor Selected from the Subcontractor Opportunity Solicitation Sent, whether Certified </a:t>
            </a:r>
            <a:r>
              <a:rPr lang="en-US" altLang="en-US" sz="1400" dirty="0" err="1">
                <a:solidFill>
                  <a:prstClr val="black"/>
                </a:solidFill>
                <a:latin typeface="Tahoma" panose="020B0604030504040204" pitchFamily="34" charset="0"/>
              </a:rPr>
              <a:t>VetHUB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or not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Add the Texas VID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Add Approximate Dollar Amount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Add Expected Percentage of Contract going to Subcontractor based on the Subcontracting Opportunity from the previous page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Subcontractor Selection should be based on lowest amount that meets the specifications your company sent on the emailed Subcontracting Opportunity Notification Form or Company’s Solicitation Email Notification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b="1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Continue to </a:t>
            </a: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Section 6: Affirmation of Prime Contractor</a:t>
            </a:r>
          </a:p>
        </p:txBody>
      </p:sp>
      <p:sp>
        <p:nvSpPr>
          <p:cNvPr id="71690" name="AutoShape 8">
            <a:extLst>
              <a:ext uri="{FF2B5EF4-FFF2-40B4-BE49-F238E27FC236}">
                <a16:creationId xmlns:a16="http://schemas.microsoft.com/office/drawing/2014/main" id="{DD92A84C-30D7-B7AD-665A-D24A475F5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1937" y="585511"/>
            <a:ext cx="461002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9BB0AC25-AB24-7BD8-8391-14A11DAE4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486" y="142444"/>
            <a:ext cx="3801050" cy="369332"/>
          </a:xfrm>
          <a:prstGeom prst="rect">
            <a:avLst/>
          </a:prstGeom>
          <a:solidFill>
            <a:srgbClr val="99CCFF"/>
          </a:solidFill>
          <a:ln w="28575">
            <a:solidFill>
              <a:srgbClr val="0A47AA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buClrTx/>
              <a:buSzTx/>
              <a:buFontTx/>
              <a:buNone/>
              <a:defRPr sz="1800" b="1"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State of Texas Subcontracting Plan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A78A42-87E4-53BF-3DFF-9C624F774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749" y="3898616"/>
            <a:ext cx="6479750" cy="29593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8A021F-68A3-0A59-06F5-2B5AAD85D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749" y="142444"/>
            <a:ext cx="6479750" cy="392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071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921A8A2-5252-4E9A-9982-32FB6BB45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2">
            <a:extLst>
              <a:ext uri="{FF2B5EF4-FFF2-40B4-BE49-F238E27FC236}">
                <a16:creationId xmlns:a16="http://schemas.microsoft.com/office/drawing/2014/main" id="{F0AFB64B-F47E-EF76-713A-677962303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143001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7" name="Text Box 5">
            <a:extLst>
              <a:ext uri="{FF2B5EF4-FFF2-40B4-BE49-F238E27FC236}">
                <a16:creationId xmlns:a16="http://schemas.microsoft.com/office/drawing/2014/main" id="{73AB714E-9174-1D97-C395-6881F4115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01" y="606897"/>
            <a:ext cx="4742708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Tahoma" panose="020B0604030504040204" pitchFamily="34" charset="0"/>
              </a:rPr>
              <a:t>Section 6: Affirmation of Prime Contractor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600" b="1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Affirm that the information and supporting documentation submitted with this subcontracting plan correct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Respondent will promptly notify all the subcontractors of their selection as a subcontractor for the contract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Respondent must obtain approval from the contracting agency prior to modifying its subcontracting plan (if modification is needed after submittal)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Respondent must submit progress assessment reports (PAR) with each invoice to the contracting agency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400" b="1" dirty="0">
              <a:solidFill>
                <a:prstClr val="black"/>
              </a:solidFill>
              <a:latin typeface="Tahoma" panose="020B0604030504040204" pitchFamily="34" charset="0"/>
            </a:endParaRPr>
          </a:p>
        </p:txBody>
      </p:sp>
      <p:sp>
        <p:nvSpPr>
          <p:cNvPr id="71690" name="AutoShape 8">
            <a:extLst>
              <a:ext uri="{FF2B5EF4-FFF2-40B4-BE49-F238E27FC236}">
                <a16:creationId xmlns:a16="http://schemas.microsoft.com/office/drawing/2014/main" id="{F4A833F7-53BA-3E6D-1DE3-57BB9A628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1937" y="585511"/>
            <a:ext cx="461002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A8090D0B-2F6F-5A8B-D79C-99B078BBD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30" y="154179"/>
            <a:ext cx="3801050" cy="369332"/>
          </a:xfrm>
          <a:prstGeom prst="rect">
            <a:avLst/>
          </a:prstGeom>
          <a:solidFill>
            <a:srgbClr val="99CCFF"/>
          </a:solidFill>
          <a:ln w="28575">
            <a:solidFill>
              <a:srgbClr val="0A47AA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buClrTx/>
              <a:buSzTx/>
              <a:buFontTx/>
              <a:buNone/>
              <a:defRPr sz="1800" b="1"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State of Texas Subcontracting Plan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1D77B9-488B-CCDE-C177-D88893C0B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0"/>
            <a:ext cx="7287642" cy="46012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BF7A51-C8C8-2EB8-E77A-FF320C728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4601217"/>
            <a:ext cx="7315200" cy="2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6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10EBFD2-2BB8-3CE9-F63E-905D305AA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2">
            <a:extLst>
              <a:ext uri="{FF2B5EF4-FFF2-40B4-BE49-F238E27FC236}">
                <a16:creationId xmlns:a16="http://schemas.microsoft.com/office/drawing/2014/main" id="{E2BC0186-6361-8118-6C39-007153E5E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143001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71687" name="Text Box 5">
            <a:extLst>
              <a:ext uri="{FF2B5EF4-FFF2-40B4-BE49-F238E27FC236}">
                <a16:creationId xmlns:a16="http://schemas.microsoft.com/office/drawing/2014/main" id="{DFBA750E-5BDE-8175-BD4B-863833FA1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00" y="606897"/>
            <a:ext cx="5256773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Tahoma" panose="020B0604030504040204" pitchFamily="34" charset="0"/>
              </a:rPr>
              <a:t>Subcontracting Opportunity Notification Form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600" b="1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Subcontracting Solicitation Notification Form to notify subcontractors of the available subcontracting opportunities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600" b="1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Send either the Subcontracting </a:t>
            </a: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Opportunity Notification Form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or an </a:t>
            </a: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email notice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400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If sending an </a:t>
            </a: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email notice 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the minimum specifications or information needed are listed in </a:t>
            </a: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Section 5.3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1400" b="1" dirty="0">
              <a:solidFill>
                <a:prstClr val="black"/>
              </a:solidFill>
              <a:latin typeface="Tahoma" panose="020B060403050404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Give the possible subcontractor time to prepare a quote or bid, depending on the size and </a:t>
            </a:r>
            <a:r>
              <a:rPr lang="en-US" altLang="en-US" sz="1400" dirty="0" err="1">
                <a:solidFill>
                  <a:prstClr val="black"/>
                </a:solidFill>
                <a:latin typeface="Tahoma" panose="020B0604030504040204" pitchFamily="34" charset="0"/>
              </a:rPr>
              <a:t>complexability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of the project, date response is required; </a:t>
            </a:r>
            <a:r>
              <a:rPr lang="en-US" altLang="en-US" sz="1400" b="1" dirty="0">
                <a:solidFill>
                  <a:prstClr val="black"/>
                </a:solidFill>
                <a:latin typeface="Tahoma" panose="020B0604030504040204" pitchFamily="34" charset="0"/>
              </a:rPr>
              <a:t>allow at least seven business days</a:t>
            </a:r>
            <a:r>
              <a:rPr lang="en-US" altLang="en-US" sz="1400" dirty="0">
                <a:solidFill>
                  <a:prstClr val="black"/>
                </a:solidFill>
                <a:latin typeface="Tahoma" panose="020B0604030504040204" pitchFamily="34" charset="0"/>
              </a:rPr>
              <a:t> for response excluding weekends and state holidays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altLang="en-US" sz="1400" b="1" dirty="0">
              <a:solidFill>
                <a:prstClr val="black"/>
              </a:solidFill>
              <a:latin typeface="Tahoma" panose="020B060403050404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CB3FF61A-1B02-8469-3FC5-43F783EB1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30" y="154179"/>
            <a:ext cx="3801050" cy="369332"/>
          </a:xfrm>
          <a:prstGeom prst="rect">
            <a:avLst/>
          </a:prstGeom>
          <a:solidFill>
            <a:srgbClr val="99CCFF"/>
          </a:solidFill>
          <a:ln w="28575">
            <a:solidFill>
              <a:srgbClr val="0A47AA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buClrTx/>
              <a:buSzTx/>
              <a:buFontTx/>
              <a:buNone/>
              <a:defRPr sz="1800" b="1"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State of Texas Subcontracting Plan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0F459D-91DF-F971-D5B8-18B9488DE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273" y="154179"/>
            <a:ext cx="5136697" cy="670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57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5737-643E-408D-B7A3-EBDBF4352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497" y="597583"/>
            <a:ext cx="11257005" cy="11430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br>
              <a:rPr lang="en-US" sz="4000" dirty="0"/>
            </a:br>
            <a:r>
              <a:rPr lang="en-US" sz="4000" dirty="0"/>
              <a:t>Prime Contractor Progress Assessment Report (PAR)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54DE5AEF-951D-4679-AEC1-4F0BC8A50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98" y="1987717"/>
            <a:ext cx="5476102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Prime Contractors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Prime Contractor Progress Assessment Report (PAR) shall be submitted with each request for payment (invoice) or monthly as a condition of payment.</a:t>
            </a:r>
            <a:endParaRPr kumimoji="0" lang="en-US" alt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7DEA95-0426-E9E9-133A-0D0900B8B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802916" y="1169083"/>
            <a:ext cx="4921586" cy="570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658851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276077-7F15-4FB9-85BA-67F92FE6A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 dirty="0"/>
              <a:t>Purpose of a Subcontracting Plan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5D251-C062-4194-AEC3-20F08C761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08" y="2872899"/>
            <a:ext cx="5040670" cy="3320668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sz="2400" b="1" dirty="0"/>
              <a:t>Identify</a:t>
            </a:r>
            <a:r>
              <a:rPr lang="en-US" sz="2400" dirty="0"/>
              <a:t> Subcontracting Opportunities</a:t>
            </a:r>
          </a:p>
          <a:p>
            <a:pPr marL="457200" indent="-457200">
              <a:buAutoNum type="arabicPeriod"/>
            </a:pPr>
            <a:r>
              <a:rPr lang="en-US" sz="2400" b="1" dirty="0"/>
              <a:t>Document</a:t>
            </a:r>
            <a:r>
              <a:rPr lang="en-US" sz="2400" dirty="0"/>
              <a:t> Subcontracting Opportunities</a:t>
            </a:r>
          </a:p>
          <a:p>
            <a:pPr marL="457200" indent="-457200">
              <a:buAutoNum type="arabicPeriod"/>
            </a:pPr>
            <a:r>
              <a:rPr lang="en-US" sz="2400" dirty="0"/>
              <a:t>To show “</a:t>
            </a:r>
            <a:r>
              <a:rPr lang="en-US" sz="2400" b="1" dirty="0"/>
              <a:t>Good Faith Effort</a:t>
            </a:r>
            <a:r>
              <a:rPr lang="en-US" sz="2400" dirty="0"/>
              <a:t>”</a:t>
            </a:r>
          </a:p>
          <a:p>
            <a:pPr marL="457200" indent="-457200">
              <a:buAutoNum type="arabicPeriod"/>
            </a:pPr>
            <a:r>
              <a:rPr lang="en-US" sz="2400" dirty="0"/>
              <a:t>Per </a:t>
            </a:r>
            <a:r>
              <a:rPr lang="en-US" sz="2400" b="1" dirty="0"/>
              <a:t>Texas Government Code </a:t>
            </a:r>
            <a:r>
              <a:rPr lang="en-US" altLang="en-US" sz="2400" dirty="0"/>
              <a:t>§</a:t>
            </a:r>
            <a:r>
              <a:rPr lang="en-US" sz="2400" dirty="0"/>
              <a:t>2161.252</a:t>
            </a:r>
          </a:p>
          <a:p>
            <a:pPr marL="457200" indent="-457200">
              <a:buAutoNum type="arabicPeriod"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6" name="Picture 5" descr="White puzzle with one red piece">
            <a:extLst>
              <a:ext uri="{FF2B5EF4-FFF2-40B4-BE49-F238E27FC236}">
                <a16:creationId xmlns:a16="http://schemas.microsoft.com/office/drawing/2014/main" id="{D4644F87-1376-F825-47DF-06D088EF6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92" r="2098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9A901-955D-4E18-B2A4-7E115FAA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A3B24C0-B066-4660-9C49-1D4224A52E8C}" type="slidenum"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8541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68710-67C9-4C6F-A1F9-18B05B95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84" y="685801"/>
            <a:ext cx="11154032" cy="11430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Things to remember about TAMU-CC Subcontracting Plans (SP)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3A694-0CFB-4ADE-8F03-C6CA65CF7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5" y="1828801"/>
            <a:ext cx="11607501" cy="430212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Only required by TAMU-CC when the value of a purchase order or contract is expected to be </a:t>
            </a:r>
            <a:r>
              <a:rPr lang="en-US" sz="2800" b="1" dirty="0"/>
              <a:t>$100,000 or greater </a:t>
            </a:r>
            <a:r>
              <a:rPr lang="en-US" sz="2800" dirty="0"/>
              <a:t>including renewals and amendments 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Seek approval from TAMU-CC VetHUB Office if SP needs to be modified before any changes can be made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PARs will be required as a condition for payment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23F54-C608-44A4-8EEB-E0310D39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3B24C0-B066-4660-9C49-1D4224A52E8C}" type="slidenum"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430818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Quadrant">
  <a:themeElements>
    <a:clrScheme name="Custom 8">
      <a:dk1>
        <a:srgbClr val="000000"/>
      </a:dk1>
      <a:lt1>
        <a:srgbClr val="FFFFFF"/>
      </a:lt1>
      <a:dk2>
        <a:srgbClr val="420000"/>
      </a:dk2>
      <a:lt2>
        <a:srgbClr val="0070C0"/>
      </a:lt2>
      <a:accent1>
        <a:srgbClr val="00B050"/>
      </a:accent1>
      <a:accent2>
        <a:srgbClr val="00B050"/>
      </a:accent2>
      <a:accent3>
        <a:srgbClr val="FFFFFF"/>
      </a:accent3>
      <a:accent4>
        <a:srgbClr val="000000"/>
      </a:accent4>
      <a:accent5>
        <a:srgbClr val="00B050"/>
      </a:accent5>
      <a:accent6>
        <a:srgbClr val="00B050"/>
      </a:accent6>
      <a:hlink>
        <a:srgbClr val="996633"/>
      </a:hlink>
      <a:folHlink>
        <a:srgbClr val="99330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1089</Words>
  <Application>Microsoft Office PowerPoint</Application>
  <PresentationFormat>Widescreen</PresentationFormat>
  <Paragraphs>122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Cambria</vt:lpstr>
      <vt:lpstr>Tahoma</vt:lpstr>
      <vt:lpstr>Times New Roman</vt:lpstr>
      <vt:lpstr>Wingdings</vt:lpstr>
      <vt:lpstr>Quadrant</vt:lpstr>
      <vt:lpstr>TAMU-CC VetHUB Subcontracting Plan Brief:</vt:lpstr>
      <vt:lpstr>State of Texas Subcontracting Plan</vt:lpstr>
      <vt:lpstr>TAMU-CC HUB Subcontracting Plan (HSP)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Prime Contractor Progress Assessment Report (PAR)</vt:lpstr>
      <vt:lpstr>Purpose of a Subcontracting Plan</vt:lpstr>
      <vt:lpstr>Things to remember about TAMU-CC Subcontracting Plans (SP)</vt:lpstr>
    </vt:vector>
  </TitlesOfParts>
  <Company>TAMUCC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Gonzalez, Ruben</dc:creator>
  <cp:lastModifiedBy>Gonzalez, Ruben</cp:lastModifiedBy>
  <cp:revision>9</cp:revision>
  <dcterms:created xsi:type="dcterms:W3CDTF">2024-11-22T16:35:44Z</dcterms:created>
  <dcterms:modified xsi:type="dcterms:W3CDTF">2026-08-06T21:26:49Z</dcterms:modified>
</cp:coreProperties>
</file>