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5" r:id="rId1"/>
    <p:sldMasterId id="2147483708" r:id="rId2"/>
  </p:sldMasterIdLst>
  <p:notesMasterIdLst>
    <p:notesMasterId r:id="rId30"/>
  </p:notesMasterIdLst>
  <p:handoutMasterIdLst>
    <p:handoutMasterId r:id="rId31"/>
  </p:handoutMasterIdLst>
  <p:sldIdLst>
    <p:sldId id="370" r:id="rId3"/>
    <p:sldId id="310" r:id="rId4"/>
    <p:sldId id="598" r:id="rId5"/>
    <p:sldId id="388" r:id="rId6"/>
    <p:sldId id="375" r:id="rId7"/>
    <p:sldId id="390" r:id="rId8"/>
    <p:sldId id="588" r:id="rId9"/>
    <p:sldId id="597" r:id="rId10"/>
    <p:sldId id="391" r:id="rId11"/>
    <p:sldId id="569" r:id="rId12"/>
    <p:sldId id="584" r:id="rId13"/>
    <p:sldId id="561" r:id="rId14"/>
    <p:sldId id="321" r:id="rId15"/>
    <p:sldId id="399" r:id="rId16"/>
    <p:sldId id="560" r:id="rId17"/>
    <p:sldId id="551" r:id="rId18"/>
    <p:sldId id="402" r:id="rId19"/>
    <p:sldId id="403" r:id="rId20"/>
    <p:sldId id="555" r:id="rId21"/>
    <p:sldId id="573" r:id="rId22"/>
    <p:sldId id="557" r:id="rId23"/>
    <p:sldId id="503" r:id="rId24"/>
    <p:sldId id="499" r:id="rId25"/>
    <p:sldId id="548" r:id="rId26"/>
    <p:sldId id="574" r:id="rId27"/>
    <p:sldId id="549" r:id="rId28"/>
    <p:sldId id="404" r:id="rId29"/>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chasing "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99CCFF"/>
    <a:srgbClr val="6699FF"/>
    <a:srgbClr val="0066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48" autoAdjust="0"/>
    <p:restoredTop sz="94683" autoAdjust="0"/>
  </p:normalViewPr>
  <p:slideViewPr>
    <p:cSldViewPr>
      <p:cViewPr varScale="1">
        <p:scale>
          <a:sx n="107" d="100"/>
          <a:sy n="107" d="100"/>
        </p:scale>
        <p:origin x="8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21025" y="8855075"/>
            <a:ext cx="774700" cy="258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60" tIns="45290" rIns="88960" bIns="45290">
            <a:spAutoFit/>
          </a:bodyPr>
          <a:lstStyle>
            <a:lvl1pPr defTabSz="885825">
              <a:defRPr sz="2400">
                <a:solidFill>
                  <a:schemeClr val="tx1"/>
                </a:solidFill>
                <a:latin typeface="Times New Roman" panose="02020603050405020304" pitchFamily="18" charset="0"/>
              </a:defRPr>
            </a:lvl1pPr>
            <a:lvl2pPr marL="442913" defTabSz="885825">
              <a:defRPr sz="2400">
                <a:solidFill>
                  <a:schemeClr val="tx1"/>
                </a:solidFill>
                <a:latin typeface="Times New Roman" panose="02020603050405020304" pitchFamily="18" charset="0"/>
              </a:defRPr>
            </a:lvl2pPr>
            <a:lvl3pPr marL="885825" defTabSz="885825">
              <a:defRPr sz="2400">
                <a:solidFill>
                  <a:schemeClr val="tx1"/>
                </a:solidFill>
                <a:latin typeface="Times New Roman" panose="02020603050405020304" pitchFamily="18" charset="0"/>
              </a:defRPr>
            </a:lvl3pPr>
            <a:lvl4pPr marL="1328738" defTabSz="885825">
              <a:defRPr sz="2400">
                <a:solidFill>
                  <a:schemeClr val="tx1"/>
                </a:solidFill>
                <a:latin typeface="Times New Roman" panose="02020603050405020304" pitchFamily="18" charset="0"/>
              </a:defRPr>
            </a:lvl4pPr>
            <a:lvl5pPr marL="1770063" defTabSz="885825">
              <a:defRPr sz="2400">
                <a:solidFill>
                  <a:schemeClr val="tx1"/>
                </a:solidFill>
                <a:latin typeface="Times New Roman" panose="02020603050405020304" pitchFamily="18" charset="0"/>
              </a:defRPr>
            </a:lvl5pPr>
            <a:lvl6pPr marL="2227263" defTabSz="885825" eaLnBrk="0" fontAlgn="base" hangingPunct="0">
              <a:spcBef>
                <a:spcPct val="0"/>
              </a:spcBef>
              <a:spcAft>
                <a:spcPct val="0"/>
              </a:spcAft>
              <a:defRPr sz="2400">
                <a:solidFill>
                  <a:schemeClr val="tx1"/>
                </a:solidFill>
                <a:latin typeface="Times New Roman" panose="02020603050405020304" pitchFamily="18" charset="0"/>
              </a:defRPr>
            </a:lvl6pPr>
            <a:lvl7pPr marL="2684463" defTabSz="885825" eaLnBrk="0" fontAlgn="base" hangingPunct="0">
              <a:spcBef>
                <a:spcPct val="0"/>
              </a:spcBef>
              <a:spcAft>
                <a:spcPct val="0"/>
              </a:spcAft>
              <a:defRPr sz="2400">
                <a:solidFill>
                  <a:schemeClr val="tx1"/>
                </a:solidFill>
                <a:latin typeface="Times New Roman" panose="02020603050405020304" pitchFamily="18" charset="0"/>
              </a:defRPr>
            </a:lvl7pPr>
            <a:lvl8pPr marL="3141663" defTabSz="885825" eaLnBrk="0" fontAlgn="base" hangingPunct="0">
              <a:spcBef>
                <a:spcPct val="0"/>
              </a:spcBef>
              <a:spcAft>
                <a:spcPct val="0"/>
              </a:spcAft>
              <a:defRPr sz="2400">
                <a:solidFill>
                  <a:schemeClr val="tx1"/>
                </a:solidFill>
                <a:latin typeface="Times New Roman" panose="02020603050405020304" pitchFamily="18" charset="0"/>
              </a:defRPr>
            </a:lvl8pPr>
            <a:lvl9pPr marL="3598863" defTabSz="88582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dirty="0">
                <a:latin typeface="Arial" panose="020B0604020202020204" pitchFamily="34" charset="0"/>
              </a:rPr>
              <a:t>Page </a:t>
            </a:r>
            <a:fld id="{CD190526-E77B-4D7D-81A1-C5055BD26540}" type="slidenum">
              <a:rPr lang="en-US" altLang="en-US" sz="1200">
                <a:latin typeface="Arial" panose="020B0604020202020204" pitchFamily="34" charset="0"/>
              </a:rPr>
              <a:pPr algn="ctr">
                <a:lnSpc>
                  <a:spcPct val="90000"/>
                </a:lnSpc>
              </a:pPr>
              <a:t>‹#›</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21025" y="8855075"/>
            <a:ext cx="774700" cy="258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60" tIns="45290" rIns="88960" bIns="45290">
            <a:spAutoFit/>
          </a:bodyPr>
          <a:lstStyle>
            <a:lvl1pPr defTabSz="885825">
              <a:defRPr sz="2400">
                <a:solidFill>
                  <a:schemeClr val="tx1"/>
                </a:solidFill>
                <a:latin typeface="Times New Roman" panose="02020603050405020304" pitchFamily="18" charset="0"/>
              </a:defRPr>
            </a:lvl1pPr>
            <a:lvl2pPr marL="442913" defTabSz="885825">
              <a:defRPr sz="2400">
                <a:solidFill>
                  <a:schemeClr val="tx1"/>
                </a:solidFill>
                <a:latin typeface="Times New Roman" panose="02020603050405020304" pitchFamily="18" charset="0"/>
              </a:defRPr>
            </a:lvl2pPr>
            <a:lvl3pPr marL="885825" defTabSz="885825">
              <a:defRPr sz="2400">
                <a:solidFill>
                  <a:schemeClr val="tx1"/>
                </a:solidFill>
                <a:latin typeface="Times New Roman" panose="02020603050405020304" pitchFamily="18" charset="0"/>
              </a:defRPr>
            </a:lvl3pPr>
            <a:lvl4pPr marL="1328738" defTabSz="885825">
              <a:defRPr sz="2400">
                <a:solidFill>
                  <a:schemeClr val="tx1"/>
                </a:solidFill>
                <a:latin typeface="Times New Roman" panose="02020603050405020304" pitchFamily="18" charset="0"/>
              </a:defRPr>
            </a:lvl4pPr>
            <a:lvl5pPr marL="1770063" defTabSz="885825">
              <a:defRPr sz="2400">
                <a:solidFill>
                  <a:schemeClr val="tx1"/>
                </a:solidFill>
                <a:latin typeface="Times New Roman" panose="02020603050405020304" pitchFamily="18" charset="0"/>
              </a:defRPr>
            </a:lvl5pPr>
            <a:lvl6pPr marL="2227263" defTabSz="885825" eaLnBrk="0" fontAlgn="base" hangingPunct="0">
              <a:spcBef>
                <a:spcPct val="0"/>
              </a:spcBef>
              <a:spcAft>
                <a:spcPct val="0"/>
              </a:spcAft>
              <a:defRPr sz="2400">
                <a:solidFill>
                  <a:schemeClr val="tx1"/>
                </a:solidFill>
                <a:latin typeface="Times New Roman" panose="02020603050405020304" pitchFamily="18" charset="0"/>
              </a:defRPr>
            </a:lvl6pPr>
            <a:lvl7pPr marL="2684463" defTabSz="885825" eaLnBrk="0" fontAlgn="base" hangingPunct="0">
              <a:spcBef>
                <a:spcPct val="0"/>
              </a:spcBef>
              <a:spcAft>
                <a:spcPct val="0"/>
              </a:spcAft>
              <a:defRPr sz="2400">
                <a:solidFill>
                  <a:schemeClr val="tx1"/>
                </a:solidFill>
                <a:latin typeface="Times New Roman" panose="02020603050405020304" pitchFamily="18" charset="0"/>
              </a:defRPr>
            </a:lvl7pPr>
            <a:lvl8pPr marL="3141663" defTabSz="885825" eaLnBrk="0" fontAlgn="base" hangingPunct="0">
              <a:spcBef>
                <a:spcPct val="0"/>
              </a:spcBef>
              <a:spcAft>
                <a:spcPct val="0"/>
              </a:spcAft>
              <a:defRPr sz="2400">
                <a:solidFill>
                  <a:schemeClr val="tx1"/>
                </a:solidFill>
                <a:latin typeface="Times New Roman" panose="02020603050405020304" pitchFamily="18" charset="0"/>
              </a:defRPr>
            </a:lvl8pPr>
            <a:lvl9pPr marL="3598863" defTabSz="88582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dirty="0">
                <a:latin typeface="Arial" panose="020B0604020202020204" pitchFamily="34" charset="0"/>
              </a:rPr>
              <a:t>Page </a:t>
            </a:r>
            <a:fld id="{CE5ECD8E-71BC-44A6-BA62-9D67B6E98C98}" type="slidenum">
              <a:rPr lang="en-US" altLang="en-US" sz="1200">
                <a:latin typeface="Arial" panose="020B0604020202020204" pitchFamily="34" charset="0"/>
              </a:rPr>
              <a:pPr algn="ctr">
                <a:lnSpc>
                  <a:spcPct val="90000"/>
                </a:lnSpc>
              </a:pPr>
              <a:t>‹#›</a:t>
            </a:fld>
            <a:endParaRPr lang="en-US" altLang="en-US" sz="1200" dirty="0">
              <a:latin typeface="Arial" panose="020B0604020202020204" pitchFamily="34" charset="0"/>
            </a:endParaRPr>
          </a:p>
        </p:txBody>
      </p:sp>
      <p:sp>
        <p:nvSpPr>
          <p:cNvPr id="2051" name="Rectangle 3"/>
          <p:cNvSpPr>
            <a:spLocks noGrp="1" noRot="1" noChangeAspect="1" noChangeArrowheads="1" noTextEdit="1"/>
          </p:cNvSpPr>
          <p:nvPr>
            <p:ph type="sldImg" idx="2"/>
          </p:nvPr>
        </p:nvSpPr>
        <p:spPr bwMode="auto">
          <a:xfrm>
            <a:off x="1189038" y="703263"/>
            <a:ext cx="4633912" cy="34750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33450" y="4416425"/>
            <a:ext cx="5141913" cy="418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4" tIns="45290" rIns="92194" bIns="4529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1BE8BF1-1F08-435C-BD7A-31BAAB1C5CD4}"/>
              </a:ext>
            </a:extLst>
          </p:cNvPr>
          <p:cNvSpPr>
            <a:spLocks noGrp="1" noRot="1" noChangeAspect="1" noChangeArrowheads="1" noTextEdit="1"/>
          </p:cNvSpPr>
          <p:nvPr>
            <p:ph type="sldImg"/>
          </p:nvPr>
        </p:nvSpPr>
        <p:spPr>
          <a:xfrm>
            <a:off x="1198563" y="693738"/>
            <a:ext cx="4614862" cy="3460750"/>
          </a:xfrm>
          <a:ln/>
        </p:spPr>
      </p:sp>
      <p:sp>
        <p:nvSpPr>
          <p:cNvPr id="72707" name="Rectangle 3">
            <a:extLst>
              <a:ext uri="{FF2B5EF4-FFF2-40B4-BE49-F238E27FC236}">
                <a16:creationId xmlns:a16="http://schemas.microsoft.com/office/drawing/2014/main" id="{62464CD3-01C1-4F07-A37D-DAF8B524A0A4}"/>
              </a:ext>
            </a:extLst>
          </p:cNvPr>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1" tIns="46015" rIns="92031" bIns="460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97678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sp>
        <p:nvSpPr>
          <p:cNvPr id="219139"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a:t>Click to edit Master title style</a:t>
            </a:r>
          </a:p>
        </p:txBody>
      </p:sp>
      <p:sp>
        <p:nvSpPr>
          <p:cNvPr id="219140" name="Rectangle 4"/>
          <p:cNvSpPr>
            <a:spLocks noGrp="1" noChangeArrowheads="1"/>
          </p:cNvSpPr>
          <p:nvPr>
            <p:ph type="subTitle" idx="1"/>
          </p:nvPr>
        </p:nvSpPr>
        <p:spPr>
          <a:xfrm>
            <a:off x="762000" y="3765550"/>
            <a:ext cx="7696200" cy="2057400"/>
          </a:xfrm>
        </p:spPr>
        <p:txBody>
          <a:bodyPr/>
          <a:lstStyle>
            <a:lvl1pPr marL="0" indent="0">
              <a:buFont typeface="Wingdings" panose="05000000000000000000" pitchFamily="2" charset="2"/>
              <a:buNone/>
              <a:defRPr sz="2800">
                <a:latin typeface="Arial" panose="020B0604020202020204" pitchFamily="34" charset="0"/>
              </a:defRPr>
            </a:lvl1pPr>
          </a:lstStyle>
          <a:p>
            <a:pPr lvl="0"/>
            <a:r>
              <a:rPr lang="en-US" altLang="en-US" noProof="0"/>
              <a:t>Click to edit Master subtitle style</a:t>
            </a:r>
          </a:p>
        </p:txBody>
      </p:sp>
      <p:sp>
        <p:nvSpPr>
          <p:cNvPr id="219141" name="Rectangle 5"/>
          <p:cNvSpPr>
            <a:spLocks noGrp="1" noChangeArrowheads="1"/>
          </p:cNvSpPr>
          <p:nvPr>
            <p:ph type="dt" sz="half" idx="2"/>
          </p:nvPr>
        </p:nvSpPr>
        <p:spPr>
          <a:xfrm>
            <a:off x="457200" y="6248400"/>
            <a:ext cx="2133600" cy="457200"/>
          </a:xfrm>
        </p:spPr>
        <p:txBody>
          <a:bodyPr/>
          <a:lstStyle>
            <a:lvl1pPr>
              <a:defRPr/>
            </a:lvl1pPr>
          </a:lstStyle>
          <a:p>
            <a:endParaRPr lang="en-US" altLang="en-US" dirty="0"/>
          </a:p>
        </p:txBody>
      </p:sp>
      <p:sp>
        <p:nvSpPr>
          <p:cNvPr id="219142" name="Rectangle 6"/>
          <p:cNvSpPr>
            <a:spLocks noGrp="1" noChangeArrowheads="1"/>
          </p:cNvSpPr>
          <p:nvPr>
            <p:ph type="ftr" sz="quarter" idx="3"/>
          </p:nvPr>
        </p:nvSpPr>
        <p:spPr/>
        <p:txBody>
          <a:bodyPr/>
          <a:lstStyle>
            <a:lvl1pPr>
              <a:defRPr/>
            </a:lvl1pPr>
          </a:lstStyle>
          <a:p>
            <a:endParaRPr lang="en-US" altLang="en-US" dirty="0"/>
          </a:p>
        </p:txBody>
      </p:sp>
      <p:sp>
        <p:nvSpPr>
          <p:cNvPr id="219143" name="Rectangle 7"/>
          <p:cNvSpPr>
            <a:spLocks noGrp="1" noChangeArrowheads="1"/>
          </p:cNvSpPr>
          <p:nvPr>
            <p:ph type="sldNum" sz="quarter" idx="4"/>
          </p:nvPr>
        </p:nvSpPr>
        <p:spPr>
          <a:xfrm>
            <a:off x="6553200" y="6248400"/>
            <a:ext cx="2133600" cy="457200"/>
          </a:xfrm>
        </p:spPr>
        <p:txBody>
          <a:bodyPr/>
          <a:lstStyle>
            <a:lvl1pPr>
              <a:defRPr b="1"/>
            </a:lvl1pPr>
          </a:lstStyle>
          <a:p>
            <a:fld id="{D3664459-7507-4E3C-A092-7819111B11E8}" type="slidenum">
              <a:rPr lang="en-US" altLang="en-US"/>
              <a:pPr/>
              <a:t>‹#›</a:t>
            </a:fld>
            <a:endParaRPr lang="en-US" altLang="en-US" dirty="0"/>
          </a:p>
        </p:txBody>
      </p:sp>
      <p:grpSp>
        <p:nvGrpSpPr>
          <p:cNvPr id="219144" name="Group 8"/>
          <p:cNvGrpSpPr>
            <a:grpSpLocks/>
          </p:cNvGrpSpPr>
          <p:nvPr/>
        </p:nvGrpSpPr>
        <p:grpSpPr bwMode="auto">
          <a:xfrm>
            <a:off x="381000" y="304800"/>
            <a:ext cx="8391525" cy="5791200"/>
            <a:chOff x="240" y="192"/>
            <a:chExt cx="5286" cy="3648"/>
          </a:xfrm>
        </p:grpSpPr>
        <p:sp>
          <p:nvSpPr>
            <p:cNvPr id="219145"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dirty="0"/>
            </a:p>
          </p:txBody>
        </p:sp>
        <p:sp>
          <p:nvSpPr>
            <p:cNvPr id="219146"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sp>
          <p:nvSpPr>
            <p:cNvPr id="219147"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dirty="0"/>
            </a:p>
          </p:txBody>
        </p:sp>
        <p:sp>
          <p:nvSpPr>
            <p:cNvPr id="219148"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sp>
          <p:nvSpPr>
            <p:cNvPr id="219149"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9150"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gr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2329D7B-541F-4948-A2AA-5F3640C4B044}" type="slidenum">
              <a:rPr lang="en-US" altLang="en-US"/>
              <a:pPr/>
              <a:t>‹#›</a:t>
            </a:fld>
            <a:endParaRPr lang="en-US" altLang="en-US" dirty="0"/>
          </a:p>
        </p:txBody>
      </p:sp>
    </p:spTree>
    <p:extLst>
      <p:ext uri="{BB962C8B-B14F-4D97-AF65-F5344CB8AC3E}">
        <p14:creationId xmlns:p14="http://schemas.microsoft.com/office/powerpoint/2010/main" val="262915624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D53BD7B-6C88-4EBD-A8D7-B07014076415}" type="slidenum">
              <a:rPr lang="en-US" altLang="en-US"/>
              <a:pPr/>
              <a:t>‹#›</a:t>
            </a:fld>
            <a:endParaRPr lang="en-US" altLang="en-US" dirty="0"/>
          </a:p>
        </p:txBody>
      </p:sp>
    </p:spTree>
    <p:extLst>
      <p:ext uri="{BB962C8B-B14F-4D97-AF65-F5344CB8AC3E}">
        <p14:creationId xmlns:p14="http://schemas.microsoft.com/office/powerpoint/2010/main" val="106645877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endParaRPr lang="en-US" dirty="0"/>
          </a:p>
        </p:txBody>
      </p:sp>
      <p:sp>
        <p:nvSpPr>
          <p:cNvPr id="4" name="Date Placeholder 3"/>
          <p:cNvSpPr>
            <a:spLocks noGrp="1"/>
          </p:cNvSpPr>
          <p:nvPr>
            <p:ph type="dt" sz="half" idx="10"/>
          </p:nvPr>
        </p:nvSpPr>
        <p:spPr>
          <a:xfrm>
            <a:off x="457200" y="6248400"/>
            <a:ext cx="1676400" cy="457200"/>
          </a:xfr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21FCAAE2-37BD-43EE-B7C9-A0884812DDD5}" type="slidenum">
              <a:rPr lang="en-US" altLang="en-US"/>
              <a:pPr/>
              <a:t>‹#›</a:t>
            </a:fld>
            <a:endParaRPr lang="en-US" altLang="en-US" dirty="0"/>
          </a:p>
        </p:txBody>
      </p:sp>
    </p:spTree>
    <p:extLst>
      <p:ext uri="{BB962C8B-B14F-4D97-AF65-F5344CB8AC3E}">
        <p14:creationId xmlns:p14="http://schemas.microsoft.com/office/powerpoint/2010/main" val="403108187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sp>
        <p:nvSpPr>
          <p:cNvPr id="219139" name="Rectangle 3"/>
          <p:cNvSpPr>
            <a:spLocks noGrp="1" noChangeArrowheads="1"/>
          </p:cNvSpPr>
          <p:nvPr>
            <p:ph type="ctrTitle"/>
          </p:nvPr>
        </p:nvSpPr>
        <p:spPr>
          <a:xfrm>
            <a:off x="762000" y="1371600"/>
            <a:ext cx="7696200" cy="2057400"/>
          </a:xfrm>
        </p:spPr>
        <p:txBody>
          <a:bodyPr/>
          <a:lstStyle>
            <a:lvl1pPr>
              <a:defRPr sz="4050"/>
            </a:lvl1pPr>
          </a:lstStyle>
          <a:p>
            <a:pPr lvl="0"/>
            <a:r>
              <a:rPr lang="en-US" altLang="en-US" noProof="0"/>
              <a:t>Click to edit Master title style</a:t>
            </a:r>
          </a:p>
        </p:txBody>
      </p:sp>
      <p:sp>
        <p:nvSpPr>
          <p:cNvPr id="219140" name="Rectangle 4"/>
          <p:cNvSpPr>
            <a:spLocks noGrp="1" noChangeArrowheads="1"/>
          </p:cNvSpPr>
          <p:nvPr>
            <p:ph type="subTitle" idx="1"/>
          </p:nvPr>
        </p:nvSpPr>
        <p:spPr>
          <a:xfrm>
            <a:off x="762000" y="3765550"/>
            <a:ext cx="7696200" cy="2057400"/>
          </a:xfrm>
        </p:spPr>
        <p:txBody>
          <a:bodyPr/>
          <a:lstStyle>
            <a:lvl1pPr marL="0" indent="0">
              <a:buFont typeface="Wingdings" panose="05000000000000000000" pitchFamily="2" charset="2"/>
              <a:buNone/>
              <a:defRPr sz="2100">
                <a:latin typeface="Arial" panose="020B0604020202020204" pitchFamily="34" charset="0"/>
              </a:defRPr>
            </a:lvl1pPr>
          </a:lstStyle>
          <a:p>
            <a:pPr lvl="0"/>
            <a:r>
              <a:rPr lang="en-US" altLang="en-US" noProof="0"/>
              <a:t>Click to edit Master subtitle style</a:t>
            </a:r>
          </a:p>
        </p:txBody>
      </p:sp>
      <p:sp>
        <p:nvSpPr>
          <p:cNvPr id="219141" name="Rectangle 5"/>
          <p:cNvSpPr>
            <a:spLocks noGrp="1" noChangeArrowheads="1"/>
          </p:cNvSpPr>
          <p:nvPr>
            <p:ph type="dt" sz="half" idx="2"/>
          </p:nvPr>
        </p:nvSpPr>
        <p:spPr>
          <a:xfrm>
            <a:off x="457200" y="6248400"/>
            <a:ext cx="2133600" cy="457200"/>
          </a:xfrm>
        </p:spPr>
        <p:txBody>
          <a:bodyPr/>
          <a:lstStyle>
            <a:lvl1pPr>
              <a:defRPr/>
            </a:lvl1pPr>
          </a:lstStyle>
          <a:p>
            <a:endParaRPr lang="en-US" altLang="en-US" dirty="0"/>
          </a:p>
        </p:txBody>
      </p:sp>
      <p:sp>
        <p:nvSpPr>
          <p:cNvPr id="219142" name="Rectangle 6"/>
          <p:cNvSpPr>
            <a:spLocks noGrp="1" noChangeArrowheads="1"/>
          </p:cNvSpPr>
          <p:nvPr>
            <p:ph type="ftr" sz="quarter" idx="3"/>
          </p:nvPr>
        </p:nvSpPr>
        <p:spPr/>
        <p:txBody>
          <a:bodyPr/>
          <a:lstStyle>
            <a:lvl1pPr>
              <a:defRPr/>
            </a:lvl1pPr>
          </a:lstStyle>
          <a:p>
            <a:endParaRPr lang="en-US" altLang="en-US" dirty="0"/>
          </a:p>
        </p:txBody>
      </p:sp>
      <p:sp>
        <p:nvSpPr>
          <p:cNvPr id="219143" name="Rectangle 7"/>
          <p:cNvSpPr>
            <a:spLocks noGrp="1" noChangeArrowheads="1"/>
          </p:cNvSpPr>
          <p:nvPr>
            <p:ph type="sldNum" sz="quarter" idx="4"/>
          </p:nvPr>
        </p:nvSpPr>
        <p:spPr>
          <a:xfrm>
            <a:off x="6553200" y="6248400"/>
            <a:ext cx="2133600" cy="457200"/>
          </a:xfrm>
        </p:spPr>
        <p:txBody>
          <a:bodyPr/>
          <a:lstStyle>
            <a:lvl1pPr>
              <a:defRPr b="1"/>
            </a:lvl1pPr>
          </a:lstStyle>
          <a:p>
            <a:fld id="{D3664459-7507-4E3C-A092-7819111B11E8}" type="slidenum">
              <a:rPr lang="en-US" altLang="en-US"/>
              <a:pPr/>
              <a:t>‹#›</a:t>
            </a:fld>
            <a:endParaRPr lang="en-US" altLang="en-US" dirty="0"/>
          </a:p>
        </p:txBody>
      </p:sp>
      <p:grpSp>
        <p:nvGrpSpPr>
          <p:cNvPr id="219144" name="Group 8"/>
          <p:cNvGrpSpPr>
            <a:grpSpLocks/>
          </p:cNvGrpSpPr>
          <p:nvPr/>
        </p:nvGrpSpPr>
        <p:grpSpPr bwMode="auto">
          <a:xfrm>
            <a:off x="381001" y="304800"/>
            <a:ext cx="8391525" cy="5791200"/>
            <a:chOff x="240" y="192"/>
            <a:chExt cx="5286" cy="3648"/>
          </a:xfrm>
        </p:grpSpPr>
        <p:sp>
          <p:nvSpPr>
            <p:cNvPr id="219145"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1800" dirty="0"/>
            </a:p>
          </p:txBody>
        </p:sp>
        <p:sp>
          <p:nvSpPr>
            <p:cNvPr id="219146"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sp>
          <p:nvSpPr>
            <p:cNvPr id="219147"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1800" dirty="0"/>
            </a:p>
          </p:txBody>
        </p:sp>
        <p:sp>
          <p:nvSpPr>
            <p:cNvPr id="219148"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sp>
          <p:nvSpPr>
            <p:cNvPr id="219149"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219150"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grpSp>
    </p:spTree>
    <p:extLst>
      <p:ext uri="{BB962C8B-B14F-4D97-AF65-F5344CB8AC3E}">
        <p14:creationId xmlns:p14="http://schemas.microsoft.com/office/powerpoint/2010/main" val="98346833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A3B24C0-B066-4660-9C49-1D4224A52E8C}" type="slidenum">
              <a:rPr lang="en-US" altLang="en-US"/>
              <a:pPr/>
              <a:t>‹#›</a:t>
            </a:fld>
            <a:endParaRPr lang="en-US" altLang="en-US" dirty="0"/>
          </a:p>
        </p:txBody>
      </p:sp>
    </p:spTree>
    <p:extLst>
      <p:ext uri="{BB962C8B-B14F-4D97-AF65-F5344CB8AC3E}">
        <p14:creationId xmlns:p14="http://schemas.microsoft.com/office/powerpoint/2010/main" val="300886163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837C93B-C28D-4395-95DA-88AEDE987675}" type="slidenum">
              <a:rPr lang="en-US" altLang="en-US"/>
              <a:pPr/>
              <a:t>‹#›</a:t>
            </a:fld>
            <a:endParaRPr lang="en-US" altLang="en-US" dirty="0"/>
          </a:p>
        </p:txBody>
      </p:sp>
    </p:spTree>
    <p:extLst>
      <p:ext uri="{BB962C8B-B14F-4D97-AF65-F5344CB8AC3E}">
        <p14:creationId xmlns:p14="http://schemas.microsoft.com/office/powerpoint/2010/main" val="251671153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1"/>
            <a:ext cx="40386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1"/>
            <a:ext cx="40386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C2DA07D-4444-43F4-A0D3-DB2474879A6C}" type="slidenum">
              <a:rPr lang="en-US" altLang="en-US"/>
              <a:pPr/>
              <a:t>‹#›</a:t>
            </a:fld>
            <a:endParaRPr lang="en-US" altLang="en-US" dirty="0"/>
          </a:p>
        </p:txBody>
      </p:sp>
    </p:spTree>
    <p:extLst>
      <p:ext uri="{BB962C8B-B14F-4D97-AF65-F5344CB8AC3E}">
        <p14:creationId xmlns:p14="http://schemas.microsoft.com/office/powerpoint/2010/main" val="220133706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1B40E8D-45D3-4978-A47C-ECEEC6DD78E4}" type="slidenum">
              <a:rPr lang="en-US" altLang="en-US"/>
              <a:pPr/>
              <a:t>‹#›</a:t>
            </a:fld>
            <a:endParaRPr lang="en-US" altLang="en-US" dirty="0"/>
          </a:p>
        </p:txBody>
      </p:sp>
    </p:spTree>
    <p:extLst>
      <p:ext uri="{BB962C8B-B14F-4D97-AF65-F5344CB8AC3E}">
        <p14:creationId xmlns:p14="http://schemas.microsoft.com/office/powerpoint/2010/main" val="148112305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623D9973-9161-4086-828A-0E6429740929}" type="slidenum">
              <a:rPr lang="en-US" altLang="en-US"/>
              <a:pPr/>
              <a:t>‹#›</a:t>
            </a:fld>
            <a:endParaRPr lang="en-US" altLang="en-US" dirty="0"/>
          </a:p>
        </p:txBody>
      </p:sp>
    </p:spTree>
    <p:extLst>
      <p:ext uri="{BB962C8B-B14F-4D97-AF65-F5344CB8AC3E}">
        <p14:creationId xmlns:p14="http://schemas.microsoft.com/office/powerpoint/2010/main" val="417757417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3CE23F0-4A1D-4632-BCF4-4808E23A7056}" type="slidenum">
              <a:rPr lang="en-US" altLang="en-US"/>
              <a:pPr/>
              <a:t>‹#›</a:t>
            </a:fld>
            <a:endParaRPr lang="en-US" altLang="en-US" dirty="0"/>
          </a:p>
        </p:txBody>
      </p:sp>
    </p:spTree>
    <p:extLst>
      <p:ext uri="{BB962C8B-B14F-4D97-AF65-F5344CB8AC3E}">
        <p14:creationId xmlns:p14="http://schemas.microsoft.com/office/powerpoint/2010/main" val="25594760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A3B24C0-B066-4660-9C49-1D4224A52E8C}" type="slidenum">
              <a:rPr lang="en-US" altLang="en-US"/>
              <a:pPr/>
              <a:t>‹#›</a:t>
            </a:fld>
            <a:endParaRPr lang="en-US" altLang="en-US" dirty="0"/>
          </a:p>
        </p:txBody>
      </p:sp>
    </p:spTree>
    <p:extLst>
      <p:ext uri="{BB962C8B-B14F-4D97-AF65-F5344CB8AC3E}">
        <p14:creationId xmlns:p14="http://schemas.microsoft.com/office/powerpoint/2010/main" val="3087702334"/>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597E115-13DF-4EB7-AAAA-94E7C3B379EC}" type="slidenum">
              <a:rPr lang="en-US" altLang="en-US"/>
              <a:pPr/>
              <a:t>‹#›</a:t>
            </a:fld>
            <a:endParaRPr lang="en-US" altLang="en-US" dirty="0"/>
          </a:p>
        </p:txBody>
      </p:sp>
    </p:spTree>
    <p:extLst>
      <p:ext uri="{BB962C8B-B14F-4D97-AF65-F5344CB8AC3E}">
        <p14:creationId xmlns:p14="http://schemas.microsoft.com/office/powerpoint/2010/main" val="2946007237"/>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00B82DE-735B-4B98-9162-64F57729F90C}" type="slidenum">
              <a:rPr lang="en-US" altLang="en-US"/>
              <a:pPr/>
              <a:t>‹#›</a:t>
            </a:fld>
            <a:endParaRPr lang="en-US" altLang="en-US" dirty="0"/>
          </a:p>
        </p:txBody>
      </p:sp>
    </p:spTree>
    <p:extLst>
      <p:ext uri="{BB962C8B-B14F-4D97-AF65-F5344CB8AC3E}">
        <p14:creationId xmlns:p14="http://schemas.microsoft.com/office/powerpoint/2010/main" val="2432594773"/>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2329D7B-541F-4948-A2AA-5F3640C4B044}" type="slidenum">
              <a:rPr lang="en-US" altLang="en-US"/>
              <a:pPr/>
              <a:t>‹#›</a:t>
            </a:fld>
            <a:endParaRPr lang="en-US" altLang="en-US" dirty="0"/>
          </a:p>
        </p:txBody>
      </p:sp>
    </p:spTree>
    <p:extLst>
      <p:ext uri="{BB962C8B-B14F-4D97-AF65-F5344CB8AC3E}">
        <p14:creationId xmlns:p14="http://schemas.microsoft.com/office/powerpoint/2010/main" val="111907327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2"/>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2"/>
            <a:ext cx="6019800" cy="5597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D53BD7B-6C88-4EBD-A8D7-B07014076415}" type="slidenum">
              <a:rPr lang="en-US" altLang="en-US"/>
              <a:pPr/>
              <a:t>‹#›</a:t>
            </a:fld>
            <a:endParaRPr lang="en-US" altLang="en-US" dirty="0"/>
          </a:p>
        </p:txBody>
      </p:sp>
    </p:spTree>
    <p:extLst>
      <p:ext uri="{BB962C8B-B14F-4D97-AF65-F5344CB8AC3E}">
        <p14:creationId xmlns:p14="http://schemas.microsoft.com/office/powerpoint/2010/main" val="159339095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1"/>
            <a:ext cx="8229600" cy="4302125"/>
          </a:xfrm>
        </p:spPr>
        <p:txBody>
          <a:bodyPr/>
          <a:lstStyle/>
          <a:p>
            <a:endParaRPr lang="en-US" dirty="0"/>
          </a:p>
        </p:txBody>
      </p:sp>
      <p:sp>
        <p:nvSpPr>
          <p:cNvPr id="4" name="Date Placeholder 3"/>
          <p:cNvSpPr>
            <a:spLocks noGrp="1"/>
          </p:cNvSpPr>
          <p:nvPr>
            <p:ph type="dt" sz="half" idx="10"/>
          </p:nvPr>
        </p:nvSpPr>
        <p:spPr>
          <a:xfrm>
            <a:off x="457200" y="6248400"/>
            <a:ext cx="1676400" cy="457200"/>
          </a:xfr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21FCAAE2-37BD-43EE-B7C9-A0884812DDD5}" type="slidenum">
              <a:rPr lang="en-US" altLang="en-US"/>
              <a:pPr/>
              <a:t>‹#›</a:t>
            </a:fld>
            <a:endParaRPr lang="en-US" altLang="en-US" dirty="0"/>
          </a:p>
        </p:txBody>
      </p:sp>
    </p:spTree>
    <p:extLst>
      <p:ext uri="{BB962C8B-B14F-4D97-AF65-F5344CB8AC3E}">
        <p14:creationId xmlns:p14="http://schemas.microsoft.com/office/powerpoint/2010/main" val="57065283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837C93B-C28D-4395-95DA-88AEDE987675}" type="slidenum">
              <a:rPr lang="en-US" altLang="en-US"/>
              <a:pPr/>
              <a:t>‹#›</a:t>
            </a:fld>
            <a:endParaRPr lang="en-US" altLang="en-US" dirty="0"/>
          </a:p>
        </p:txBody>
      </p:sp>
    </p:spTree>
    <p:extLst>
      <p:ext uri="{BB962C8B-B14F-4D97-AF65-F5344CB8AC3E}">
        <p14:creationId xmlns:p14="http://schemas.microsoft.com/office/powerpoint/2010/main" val="191049929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C2DA07D-4444-43F4-A0D3-DB2474879A6C}" type="slidenum">
              <a:rPr lang="en-US" altLang="en-US"/>
              <a:pPr/>
              <a:t>‹#›</a:t>
            </a:fld>
            <a:endParaRPr lang="en-US" altLang="en-US" dirty="0"/>
          </a:p>
        </p:txBody>
      </p:sp>
    </p:spTree>
    <p:extLst>
      <p:ext uri="{BB962C8B-B14F-4D97-AF65-F5344CB8AC3E}">
        <p14:creationId xmlns:p14="http://schemas.microsoft.com/office/powerpoint/2010/main" val="89436952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1B40E8D-45D3-4978-A47C-ECEEC6DD78E4}" type="slidenum">
              <a:rPr lang="en-US" altLang="en-US"/>
              <a:pPr/>
              <a:t>‹#›</a:t>
            </a:fld>
            <a:endParaRPr lang="en-US" altLang="en-US" dirty="0"/>
          </a:p>
        </p:txBody>
      </p:sp>
    </p:spTree>
    <p:extLst>
      <p:ext uri="{BB962C8B-B14F-4D97-AF65-F5344CB8AC3E}">
        <p14:creationId xmlns:p14="http://schemas.microsoft.com/office/powerpoint/2010/main" val="407062090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623D9973-9161-4086-828A-0E6429740929}" type="slidenum">
              <a:rPr lang="en-US" altLang="en-US"/>
              <a:pPr/>
              <a:t>‹#›</a:t>
            </a:fld>
            <a:endParaRPr lang="en-US" altLang="en-US" dirty="0"/>
          </a:p>
        </p:txBody>
      </p:sp>
    </p:spTree>
    <p:extLst>
      <p:ext uri="{BB962C8B-B14F-4D97-AF65-F5344CB8AC3E}">
        <p14:creationId xmlns:p14="http://schemas.microsoft.com/office/powerpoint/2010/main" val="334375939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3CE23F0-4A1D-4632-BCF4-4808E23A7056}" type="slidenum">
              <a:rPr lang="en-US" altLang="en-US"/>
              <a:pPr/>
              <a:t>‹#›</a:t>
            </a:fld>
            <a:endParaRPr lang="en-US" altLang="en-US" dirty="0"/>
          </a:p>
        </p:txBody>
      </p:sp>
    </p:spTree>
    <p:extLst>
      <p:ext uri="{BB962C8B-B14F-4D97-AF65-F5344CB8AC3E}">
        <p14:creationId xmlns:p14="http://schemas.microsoft.com/office/powerpoint/2010/main" val="79134739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597E115-13DF-4EB7-AAAA-94E7C3B379EC}" type="slidenum">
              <a:rPr lang="en-US" altLang="en-US"/>
              <a:pPr/>
              <a:t>‹#›</a:t>
            </a:fld>
            <a:endParaRPr lang="en-US" altLang="en-US" dirty="0"/>
          </a:p>
        </p:txBody>
      </p:sp>
    </p:spTree>
    <p:extLst>
      <p:ext uri="{BB962C8B-B14F-4D97-AF65-F5344CB8AC3E}">
        <p14:creationId xmlns:p14="http://schemas.microsoft.com/office/powerpoint/2010/main" val="313401053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00B82DE-735B-4B98-9162-64F57729F90C}" type="slidenum">
              <a:rPr lang="en-US" altLang="en-US"/>
              <a:pPr/>
              <a:t>‹#›</a:t>
            </a:fld>
            <a:endParaRPr lang="en-US" altLang="en-US" dirty="0"/>
          </a:p>
        </p:txBody>
      </p:sp>
    </p:spTree>
    <p:extLst>
      <p:ext uri="{BB962C8B-B14F-4D97-AF65-F5344CB8AC3E}">
        <p14:creationId xmlns:p14="http://schemas.microsoft.com/office/powerpoint/2010/main" val="63901990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18115"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8116"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dirty="0"/>
          </a:p>
        </p:txBody>
      </p:sp>
      <p:sp>
        <p:nvSpPr>
          <p:cNvPr id="2181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dirty="0"/>
          </a:p>
        </p:txBody>
      </p:sp>
      <p:sp>
        <p:nvSpPr>
          <p:cNvPr id="218118"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FC1AD432-4D1C-4C38-950C-AC23303171D5}" type="slidenum">
              <a:rPr lang="en-US" altLang="en-US"/>
              <a:pPr/>
              <a:t>‹#›</a:t>
            </a:fld>
            <a:endParaRPr lang="en-US" altLang="en-US" dirty="0"/>
          </a:p>
        </p:txBody>
      </p:sp>
      <p:grpSp>
        <p:nvGrpSpPr>
          <p:cNvPr id="218119" name="Group 7"/>
          <p:cNvGrpSpPr>
            <a:grpSpLocks/>
          </p:cNvGrpSpPr>
          <p:nvPr/>
        </p:nvGrpSpPr>
        <p:grpSpPr bwMode="auto">
          <a:xfrm>
            <a:off x="279400" y="152400"/>
            <a:ext cx="8686800" cy="1600200"/>
            <a:chOff x="176" y="96"/>
            <a:chExt cx="5472" cy="1008"/>
          </a:xfrm>
        </p:grpSpPr>
        <p:sp>
          <p:nvSpPr>
            <p:cNvPr id="218120"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81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sp>
          <p:nvSpPr>
            <p:cNvPr id="2181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sp>
          <p:nvSpPr>
            <p:cNvPr id="2181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sp>
          <p:nvSpPr>
            <p:cNvPr id="2181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p>
          </p:txBody>
        </p:sp>
      </p:gr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random/>
  </p:transition>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69900" indent="-469900" algn="l" rtl="0" fontAlgn="base">
        <a:spcBef>
          <a:spcPct val="20000"/>
        </a:spcBef>
        <a:spcAft>
          <a:spcPct val="0"/>
        </a:spcAft>
        <a:buClr>
          <a:schemeClr val="bg2"/>
        </a:buClr>
        <a:buSzPct val="70000"/>
        <a:buFont typeface="Wingdings" panose="05000000000000000000" pitchFamily="2" charset="2"/>
        <a:buChar char="o"/>
        <a:defRPr sz="32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anose="05000000000000000000" pitchFamily="2" charset="2"/>
        <a:buChar char="n"/>
        <a:defRPr sz="28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panose="05000000000000000000" pitchFamily="2" charset="2"/>
        <a:buChar char="o"/>
        <a:defRPr sz="24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panose="05000000000000000000" pitchFamily="2" charset="2"/>
        <a:buChar char="n"/>
        <a:defRPr sz="20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panose="05000000000000000000" pitchFamily="2" charset="2"/>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18115" name="Rectangle 3"/>
          <p:cNvSpPr>
            <a:spLocks noGrp="1" noChangeArrowheads="1"/>
          </p:cNvSpPr>
          <p:nvPr>
            <p:ph type="body" idx="1"/>
          </p:nvPr>
        </p:nvSpPr>
        <p:spPr bwMode="auto">
          <a:xfrm>
            <a:off x="457200" y="1828801"/>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8116"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a:latin typeface="Arial" panose="020B0604020202020204" pitchFamily="34" charset="0"/>
              </a:defRPr>
            </a:lvl1pPr>
          </a:lstStyle>
          <a:p>
            <a:endParaRPr lang="en-US" altLang="en-US" dirty="0"/>
          </a:p>
        </p:txBody>
      </p:sp>
      <p:sp>
        <p:nvSpPr>
          <p:cNvPr id="2181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a:latin typeface="Arial" panose="020B0604020202020204" pitchFamily="34" charset="0"/>
              </a:defRPr>
            </a:lvl1pPr>
          </a:lstStyle>
          <a:p>
            <a:endParaRPr lang="en-US" altLang="en-US" dirty="0"/>
          </a:p>
        </p:txBody>
      </p:sp>
      <p:sp>
        <p:nvSpPr>
          <p:cNvPr id="218118"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Arial" panose="020B0604020202020204" pitchFamily="34" charset="0"/>
              </a:defRPr>
            </a:lvl1pPr>
          </a:lstStyle>
          <a:p>
            <a:fld id="{FC1AD432-4D1C-4C38-950C-AC23303171D5}" type="slidenum">
              <a:rPr lang="en-US" altLang="en-US"/>
              <a:pPr/>
              <a:t>‹#›</a:t>
            </a:fld>
            <a:endParaRPr lang="en-US" altLang="en-US" dirty="0"/>
          </a:p>
        </p:txBody>
      </p:sp>
      <p:grpSp>
        <p:nvGrpSpPr>
          <p:cNvPr id="218119" name="Group 7"/>
          <p:cNvGrpSpPr>
            <a:grpSpLocks/>
          </p:cNvGrpSpPr>
          <p:nvPr/>
        </p:nvGrpSpPr>
        <p:grpSpPr bwMode="auto">
          <a:xfrm>
            <a:off x="279400" y="152400"/>
            <a:ext cx="8686800" cy="1600200"/>
            <a:chOff x="176" y="96"/>
            <a:chExt cx="5472" cy="1008"/>
          </a:xfrm>
        </p:grpSpPr>
        <p:sp>
          <p:nvSpPr>
            <p:cNvPr id="218120"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2181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sp>
          <p:nvSpPr>
            <p:cNvPr id="2181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sp>
          <p:nvSpPr>
            <p:cNvPr id="2181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sp>
          <p:nvSpPr>
            <p:cNvPr id="2181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800" dirty="0"/>
            </a:p>
          </p:txBody>
        </p:sp>
      </p:grpSp>
    </p:spTree>
    <p:extLst>
      <p:ext uri="{BB962C8B-B14F-4D97-AF65-F5344CB8AC3E}">
        <p14:creationId xmlns:p14="http://schemas.microsoft.com/office/powerpoint/2010/main" val="4772067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random/>
  </p:transition>
  <p:hf hdr="0" ftr="0" dt="0"/>
  <p:txStyles>
    <p:titleStyle>
      <a:lvl1pPr algn="l" rtl="0" fontAlgn="base">
        <a:spcBef>
          <a:spcPct val="0"/>
        </a:spcBef>
        <a:spcAft>
          <a:spcPct val="0"/>
        </a:spcAft>
        <a:defRPr sz="3300" kern="1200">
          <a:solidFill>
            <a:schemeClr val="tx2"/>
          </a:solidFill>
          <a:latin typeface="+mj-lt"/>
          <a:ea typeface="+mj-ea"/>
          <a:cs typeface="+mj-cs"/>
        </a:defRPr>
      </a:lvl1pPr>
      <a:lvl2pPr algn="l" rtl="0" fontAlgn="base">
        <a:spcBef>
          <a:spcPct val="0"/>
        </a:spcBef>
        <a:spcAft>
          <a:spcPct val="0"/>
        </a:spcAft>
        <a:defRPr sz="3300">
          <a:solidFill>
            <a:schemeClr val="tx2"/>
          </a:solidFill>
          <a:latin typeface="Times New Roman" panose="02020603050405020304" pitchFamily="18" charset="0"/>
        </a:defRPr>
      </a:lvl2pPr>
      <a:lvl3pPr algn="l" rtl="0" fontAlgn="base">
        <a:spcBef>
          <a:spcPct val="0"/>
        </a:spcBef>
        <a:spcAft>
          <a:spcPct val="0"/>
        </a:spcAft>
        <a:defRPr sz="3300">
          <a:solidFill>
            <a:schemeClr val="tx2"/>
          </a:solidFill>
          <a:latin typeface="Times New Roman" panose="02020603050405020304" pitchFamily="18" charset="0"/>
        </a:defRPr>
      </a:lvl3pPr>
      <a:lvl4pPr algn="l" rtl="0" fontAlgn="base">
        <a:spcBef>
          <a:spcPct val="0"/>
        </a:spcBef>
        <a:spcAft>
          <a:spcPct val="0"/>
        </a:spcAft>
        <a:defRPr sz="3300">
          <a:solidFill>
            <a:schemeClr val="tx2"/>
          </a:solidFill>
          <a:latin typeface="Times New Roman" panose="02020603050405020304" pitchFamily="18" charset="0"/>
        </a:defRPr>
      </a:lvl4pPr>
      <a:lvl5pPr algn="l" rtl="0" fontAlgn="base">
        <a:spcBef>
          <a:spcPct val="0"/>
        </a:spcBef>
        <a:spcAft>
          <a:spcPct val="0"/>
        </a:spcAft>
        <a:defRPr sz="3300">
          <a:solidFill>
            <a:schemeClr val="tx2"/>
          </a:solidFill>
          <a:latin typeface="Times New Roman" panose="02020603050405020304" pitchFamily="18" charset="0"/>
        </a:defRPr>
      </a:lvl5pPr>
      <a:lvl6pPr marL="342900" algn="l" rtl="0" fontAlgn="base">
        <a:spcBef>
          <a:spcPct val="0"/>
        </a:spcBef>
        <a:spcAft>
          <a:spcPct val="0"/>
        </a:spcAft>
        <a:defRPr sz="3300">
          <a:solidFill>
            <a:schemeClr val="tx2"/>
          </a:solidFill>
          <a:latin typeface="Times New Roman" panose="02020603050405020304" pitchFamily="18" charset="0"/>
        </a:defRPr>
      </a:lvl6pPr>
      <a:lvl7pPr marL="685800" algn="l" rtl="0" fontAlgn="base">
        <a:spcBef>
          <a:spcPct val="0"/>
        </a:spcBef>
        <a:spcAft>
          <a:spcPct val="0"/>
        </a:spcAft>
        <a:defRPr sz="3300">
          <a:solidFill>
            <a:schemeClr val="tx2"/>
          </a:solidFill>
          <a:latin typeface="Times New Roman" panose="02020603050405020304" pitchFamily="18" charset="0"/>
        </a:defRPr>
      </a:lvl7pPr>
      <a:lvl8pPr marL="1028700" algn="l" rtl="0" fontAlgn="base">
        <a:spcBef>
          <a:spcPct val="0"/>
        </a:spcBef>
        <a:spcAft>
          <a:spcPct val="0"/>
        </a:spcAft>
        <a:defRPr sz="3300">
          <a:solidFill>
            <a:schemeClr val="tx2"/>
          </a:solidFill>
          <a:latin typeface="Times New Roman" panose="02020603050405020304" pitchFamily="18" charset="0"/>
        </a:defRPr>
      </a:lvl8pPr>
      <a:lvl9pPr marL="1371600" algn="l" rtl="0" fontAlgn="base">
        <a:spcBef>
          <a:spcPct val="0"/>
        </a:spcBef>
        <a:spcAft>
          <a:spcPct val="0"/>
        </a:spcAft>
        <a:defRPr sz="3300">
          <a:solidFill>
            <a:schemeClr val="tx2"/>
          </a:solidFill>
          <a:latin typeface="Times New Roman" panose="02020603050405020304" pitchFamily="18" charset="0"/>
        </a:defRPr>
      </a:lvl9pPr>
    </p:titleStyle>
    <p:bodyStyle>
      <a:lvl1pPr marL="352425" indent="-352425" algn="l" rtl="0" fontAlgn="base">
        <a:spcBef>
          <a:spcPct val="20000"/>
        </a:spcBef>
        <a:spcAft>
          <a:spcPct val="0"/>
        </a:spcAft>
        <a:buClr>
          <a:schemeClr val="bg2"/>
        </a:buClr>
        <a:buSzPct val="70000"/>
        <a:buFont typeface="Wingdings" panose="05000000000000000000" pitchFamily="2" charset="2"/>
        <a:buChar char="o"/>
        <a:defRPr sz="2400" kern="1200">
          <a:solidFill>
            <a:schemeClr val="tx1"/>
          </a:solidFill>
          <a:latin typeface="+mn-lt"/>
          <a:ea typeface="+mn-ea"/>
          <a:cs typeface="+mn-cs"/>
        </a:defRPr>
      </a:lvl1pPr>
      <a:lvl2pPr marL="681038" indent="-327422" algn="l" rtl="0" fontAlgn="base">
        <a:spcBef>
          <a:spcPct val="20000"/>
        </a:spcBef>
        <a:spcAft>
          <a:spcPct val="0"/>
        </a:spcAft>
        <a:buClr>
          <a:schemeClr val="accent2"/>
        </a:buClr>
        <a:buSzPct val="75000"/>
        <a:buFont typeface="Wingdings" panose="05000000000000000000" pitchFamily="2" charset="2"/>
        <a:buChar char="n"/>
        <a:defRPr sz="2100" kern="1200">
          <a:solidFill>
            <a:schemeClr val="tx1"/>
          </a:solidFill>
          <a:latin typeface="+mn-lt"/>
          <a:ea typeface="+mn-ea"/>
          <a:cs typeface="+mn-cs"/>
        </a:defRPr>
      </a:lvl2pPr>
      <a:lvl3pPr marL="1033463" indent="-351235" algn="l" rtl="0" fontAlgn="base">
        <a:spcBef>
          <a:spcPct val="20000"/>
        </a:spcBef>
        <a:spcAft>
          <a:spcPct val="0"/>
        </a:spcAft>
        <a:buClr>
          <a:schemeClr val="bg2"/>
        </a:buClr>
        <a:buSzPct val="65000"/>
        <a:buFont typeface="Wingdings" panose="05000000000000000000" pitchFamily="2" charset="2"/>
        <a:buChar char="o"/>
        <a:defRPr sz="1800" kern="1200">
          <a:solidFill>
            <a:schemeClr val="tx1"/>
          </a:solidFill>
          <a:latin typeface="+mn-lt"/>
          <a:ea typeface="+mn-ea"/>
          <a:cs typeface="+mn-cs"/>
        </a:defRPr>
      </a:lvl3pPr>
      <a:lvl4pPr marL="1370410" indent="-328613" algn="l" rtl="0" fontAlgn="base">
        <a:spcBef>
          <a:spcPct val="20000"/>
        </a:spcBef>
        <a:spcAft>
          <a:spcPct val="0"/>
        </a:spcAft>
        <a:buClr>
          <a:schemeClr val="accent2"/>
        </a:buClr>
        <a:buSzPct val="75000"/>
        <a:buFont typeface="Wingdings" panose="05000000000000000000" pitchFamily="2" charset="2"/>
        <a:buChar char="n"/>
        <a:defRPr sz="1500" kern="1200">
          <a:solidFill>
            <a:schemeClr val="tx1"/>
          </a:solidFill>
          <a:latin typeface="+mn-lt"/>
          <a:ea typeface="+mn-ea"/>
          <a:cs typeface="+mn-cs"/>
        </a:defRPr>
      </a:lvl4pPr>
      <a:lvl5pPr marL="1722835" indent="-351235" algn="l" rtl="0" fontAlgn="base">
        <a:spcBef>
          <a:spcPct val="20000"/>
        </a:spcBef>
        <a:spcAft>
          <a:spcPct val="0"/>
        </a:spcAft>
        <a:buClr>
          <a:schemeClr val="accent1"/>
        </a:buClr>
        <a:buSzPct val="50000"/>
        <a:buFont typeface="Wingdings" panose="05000000000000000000" pitchFamily="2" charset="2"/>
        <a:buChar char="o"/>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uben.gonzalez@tamucc.edu" TargetMode="External"/><Relationship Id="rId2" Type="http://schemas.openxmlformats.org/officeDocument/2006/relationships/hyperlink" Target="mailto:hub@tamucc.ed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exashub.gob2g.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uben.gonzalez@tamucc.edu" TargetMode="External"/><Relationship Id="rId2" Type="http://schemas.openxmlformats.org/officeDocument/2006/relationships/hyperlink" Target="https://www.tamucc.edu/finance-and-administration/financial-services/purchasing/bid-opportunties.php" TargetMode="External"/><Relationship Id="rId1" Type="http://schemas.openxmlformats.org/officeDocument/2006/relationships/slideLayout" Target="../slideLayouts/slideLayout2.xml"/><Relationship Id="rId4" Type="http://schemas.openxmlformats.org/officeDocument/2006/relationships/hyperlink" Target="http://www.txsmartbuy.com/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xsmartbuy.com/eof/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tamucc.edu/finance-and-administration/financial-services/disbursements-travel-services/vendor-care/index.php" TargetMode="External"/><Relationship Id="rId3" Type="http://schemas.openxmlformats.org/officeDocument/2006/relationships/hyperlink" Target="https://comptroller.texas.gov/purchasing/vendor/hub/" TargetMode="External"/><Relationship Id="rId7" Type="http://schemas.openxmlformats.org/officeDocument/2006/relationships/hyperlink" Target="http://www.txsmartbuy.com/sp" TargetMode="External"/><Relationship Id="rId2" Type="http://schemas.openxmlformats.org/officeDocument/2006/relationships/hyperlink" Target="https://www.tamucc.edu/finance-and-administration/financial-services/purchasing/hub-program/index.php" TargetMode="External"/><Relationship Id="rId1" Type="http://schemas.openxmlformats.org/officeDocument/2006/relationships/slideLayout" Target="../slideLayouts/slideLayout2.xml"/><Relationship Id="rId6" Type="http://schemas.openxmlformats.org/officeDocument/2006/relationships/hyperlink" Target="https://aggiebuy.tamu.edu/vendor-resources.html" TargetMode="External"/><Relationship Id="rId5" Type="http://schemas.openxmlformats.org/officeDocument/2006/relationships/hyperlink" Target="https://mycpa.cpa.state.tx.us/tpasscmblsearch/tpasscmblsearch.do" TargetMode="External"/><Relationship Id="rId4" Type="http://schemas.openxmlformats.org/officeDocument/2006/relationships/hyperlink" Target="https://www.tamucc.edu/finance-and-administration/financial-services/purchasing/bid-opportunties.php" TargetMode="External"/><Relationship Id="rId9" Type="http://schemas.openxmlformats.org/officeDocument/2006/relationships/hyperlink" Target="https://bids.sciquest.com/apps/Router/PublicEvent?CustomerOrg=TAM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ctrTitle"/>
          </p:nvPr>
        </p:nvSpPr>
        <p:spPr/>
        <p:txBody>
          <a:bodyPr/>
          <a:lstStyle/>
          <a:p>
            <a:pPr algn="ctr"/>
            <a:r>
              <a:rPr lang="en-US" altLang="en-US" sz="4400" dirty="0">
                <a:solidFill>
                  <a:schemeClr val="tx1"/>
                </a:solidFill>
              </a:rPr>
              <a:t>HUB Vendor Basics </a:t>
            </a:r>
            <a:br>
              <a:rPr lang="en-US" altLang="en-US" sz="4400" dirty="0">
                <a:solidFill>
                  <a:schemeClr val="tx1"/>
                </a:solidFill>
              </a:rPr>
            </a:br>
            <a:endParaRPr lang="en-US" altLang="en-US" sz="2800" dirty="0">
              <a:solidFill>
                <a:srgbClr val="339933"/>
              </a:solidFill>
            </a:endParaRPr>
          </a:p>
        </p:txBody>
      </p:sp>
      <p:sp>
        <p:nvSpPr>
          <p:cNvPr id="4" name="Rectangle 7"/>
          <p:cNvSpPr>
            <a:spLocks noGrp="1" noChangeArrowheads="1"/>
          </p:cNvSpPr>
          <p:nvPr>
            <p:ph type="sldNum" sz="quarter" idx="4"/>
          </p:nvPr>
        </p:nvSpPr>
        <p:spPr/>
        <p:txBody>
          <a:bodyPr/>
          <a:lstStyle/>
          <a:p>
            <a:fld id="{4EF1CA1F-8108-4E08-86EC-5C672F2FEA78}" type="slidenum">
              <a:rPr lang="en-US" altLang="en-US"/>
              <a:pPr/>
              <a:t>1</a:t>
            </a:fld>
            <a:endParaRPr lang="en-US" altLang="en-US" dirty="0"/>
          </a:p>
        </p:txBody>
      </p:sp>
      <p:sp>
        <p:nvSpPr>
          <p:cNvPr id="8" name="Rectangle 7"/>
          <p:cNvSpPr/>
          <p:nvPr/>
        </p:nvSpPr>
        <p:spPr>
          <a:xfrm>
            <a:off x="2687165" y="3799883"/>
            <a:ext cx="3854910" cy="1828193"/>
          </a:xfrm>
          <a:prstGeom prst="rect">
            <a:avLst/>
          </a:prstGeom>
          <a:solidFill>
            <a:schemeClr val="bg1"/>
          </a:solidFill>
          <a:ln w="12700">
            <a:solidFill>
              <a:schemeClr val="bg2"/>
            </a:solidFill>
          </a:ln>
        </p:spPr>
        <p:txBody>
          <a:bodyPr wrap="square">
            <a:spAutoFit/>
          </a:bodyPr>
          <a:lstStyle/>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rPr>
              <a:t>Ruben Gonzalez</a:t>
            </a:r>
            <a:r>
              <a:rPr lang="en-US" sz="1200" b="1">
                <a:solidFill>
                  <a:sysClr val="windowText" lastClr="000000"/>
                </a:solidFill>
                <a:latin typeface="Constantia"/>
              </a:rPr>
              <a:t>, CTCD, CTCM</a:t>
            </a:r>
            <a:endParaRPr lang="en-US" sz="1200" b="1" dirty="0">
              <a:solidFill>
                <a:sysClr val="windowText" lastClr="000000"/>
              </a:solidFill>
              <a:latin typeface="Constantia"/>
            </a:endParaRP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rPr>
              <a:t>HUB Coordinator, Procurement &amp; Disbursements</a:t>
            </a: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rPr>
              <a:t>Texas A&amp;M University - Corpus Christi</a:t>
            </a: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rPr>
              <a:t>6300 Ocean Drive, Unit 5731</a:t>
            </a: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rPr>
              <a:t>Corpus Christi, TX 78412-5731</a:t>
            </a: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rPr>
              <a:t>ph: 361-825-5822    </a:t>
            </a: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hlinkClick r:id="rId2"/>
              </a:rPr>
              <a:t>hub@tamucc.edu</a:t>
            </a:r>
            <a:endParaRPr lang="en-US" sz="1200" b="1" dirty="0">
              <a:solidFill>
                <a:sysClr val="windowText" lastClr="000000"/>
              </a:solidFill>
              <a:latin typeface="Constantia"/>
            </a:endParaRPr>
          </a:p>
          <a:p>
            <a:pPr marR="45720" lvl="0" eaLnBrk="1" fontAlgn="auto" hangingPunct="1">
              <a:spcBef>
                <a:spcPct val="20000"/>
              </a:spcBef>
              <a:spcAft>
                <a:spcPts val="0"/>
              </a:spcAft>
              <a:buClr>
                <a:srgbClr val="0BD0D9"/>
              </a:buClr>
              <a:buSzPct val="95000"/>
              <a:defRPr/>
            </a:pPr>
            <a:r>
              <a:rPr lang="en-US" sz="1200" b="1" dirty="0">
                <a:solidFill>
                  <a:sysClr val="windowText" lastClr="000000"/>
                </a:solidFill>
                <a:latin typeface="Constantia"/>
                <a:hlinkClick r:id="rId3"/>
              </a:rPr>
              <a:t>ruben.gonzalez@tamucc.edu</a:t>
            </a:r>
            <a:endParaRPr lang="en-US" sz="1200" b="1" dirty="0">
              <a:solidFill>
                <a:sysClr val="windowText" lastClr="000000"/>
              </a:solidFill>
              <a:latin typeface="Constantia"/>
            </a:endParaRPr>
          </a:p>
        </p:txBody>
      </p:sp>
      <p:pic>
        <p:nvPicPr>
          <p:cNvPr id="2" name="Picture 2">
            <a:extLst>
              <a:ext uri="{FF2B5EF4-FFF2-40B4-BE49-F238E27FC236}">
                <a16:creationId xmlns:a16="http://schemas.microsoft.com/office/drawing/2014/main" id="{10E2DF11-C7A8-12FE-FD9C-1BB8D4EF6C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990600"/>
            <a:ext cx="4191000" cy="993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E143632F-6617-AE15-1B1C-DF7CE8371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5" y="3319519"/>
            <a:ext cx="2324100" cy="2788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1674A7F0-342F-E128-9F4C-A5715C9BB9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0030" y="4099517"/>
            <a:ext cx="16668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1">
            <a:extLst>
              <a:ext uri="{FF2B5EF4-FFF2-40B4-BE49-F238E27FC236}">
                <a16:creationId xmlns:a16="http://schemas.microsoft.com/office/drawing/2014/main" id="{D4C3B513-A264-4A34-AC05-0CF09AFD09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defTabSz="685800" fontAlgn="auto">
              <a:spcBef>
                <a:spcPct val="0"/>
              </a:spcBef>
              <a:spcAft>
                <a:spcPts val="0"/>
              </a:spcAft>
              <a:buNone/>
            </a:pPr>
            <a:fld id="{5FD95BB6-E5AC-4370-B7DD-CE2661A8380E}" type="slidenum">
              <a:rPr lang="en-US" altLang="en-US" sz="900">
                <a:solidFill>
                  <a:srgbClr val="000000"/>
                </a:solidFill>
                <a:cs typeface="Arial" panose="020B0604020202020204" pitchFamily="34" charset="0"/>
              </a:rPr>
              <a:pPr defTabSz="685800" fontAlgn="auto">
                <a:spcBef>
                  <a:spcPct val="0"/>
                </a:spcBef>
                <a:spcAft>
                  <a:spcPts val="0"/>
                </a:spcAft>
                <a:buNone/>
              </a:pPr>
              <a:t>10</a:t>
            </a:fld>
            <a:endParaRPr lang="en-US" altLang="en-US" sz="900" dirty="0">
              <a:solidFill>
                <a:srgbClr val="000000"/>
              </a:solidFill>
              <a:cs typeface="Arial" panose="020B0604020202020204" pitchFamily="34" charset="0"/>
            </a:endParaRPr>
          </a:p>
        </p:txBody>
      </p:sp>
      <p:grpSp>
        <p:nvGrpSpPr>
          <p:cNvPr id="13317" name="Group 4">
            <a:extLst>
              <a:ext uri="{FF2B5EF4-FFF2-40B4-BE49-F238E27FC236}">
                <a16:creationId xmlns:a16="http://schemas.microsoft.com/office/drawing/2014/main" id="{DD637384-2C3D-4AF1-977F-947B8E49676E}"/>
              </a:ext>
            </a:extLst>
          </p:cNvPr>
          <p:cNvGrpSpPr>
            <a:grpSpLocks/>
          </p:cNvGrpSpPr>
          <p:nvPr/>
        </p:nvGrpSpPr>
        <p:grpSpPr bwMode="auto">
          <a:xfrm>
            <a:off x="986996" y="2389487"/>
            <a:ext cx="3143250" cy="2514600"/>
            <a:chOff x="20" y="50"/>
            <a:chExt cx="9870" cy="6000"/>
          </a:xfrm>
          <a:effectLst>
            <a:outerShdw blurRad="50800" dist="38100" dir="2700000" algn="tl" rotWithShape="0">
              <a:prstClr val="black">
                <a:alpha val="40000"/>
              </a:prstClr>
            </a:outerShdw>
          </a:effectLst>
        </p:grpSpPr>
        <p:grpSp>
          <p:nvGrpSpPr>
            <p:cNvPr id="13319" name="Group 6">
              <a:extLst>
                <a:ext uri="{FF2B5EF4-FFF2-40B4-BE49-F238E27FC236}">
                  <a16:creationId xmlns:a16="http://schemas.microsoft.com/office/drawing/2014/main" id="{4183B1D7-6F47-4EED-BFD4-782E778BD7E7}"/>
                </a:ext>
              </a:extLst>
            </p:cNvPr>
            <p:cNvGrpSpPr>
              <a:grpSpLocks/>
            </p:cNvGrpSpPr>
            <p:nvPr/>
          </p:nvGrpSpPr>
          <p:grpSpPr bwMode="auto">
            <a:xfrm>
              <a:off x="20" y="50"/>
              <a:ext cx="9870" cy="6000"/>
              <a:chOff x="20" y="50"/>
              <a:chExt cx="9870" cy="6000"/>
            </a:xfrm>
          </p:grpSpPr>
          <p:sp>
            <p:nvSpPr>
              <p:cNvPr id="13334" name="Freeform 21">
                <a:extLst>
                  <a:ext uri="{FF2B5EF4-FFF2-40B4-BE49-F238E27FC236}">
                    <a16:creationId xmlns:a16="http://schemas.microsoft.com/office/drawing/2014/main" id="{28FE07AF-892A-4CC5-8B52-B378F57FF5BC}"/>
                  </a:ext>
                </a:extLst>
              </p:cNvPr>
              <p:cNvSpPr>
                <a:spLocks/>
              </p:cNvSpPr>
              <p:nvPr/>
            </p:nvSpPr>
            <p:spPr bwMode="auto">
              <a:xfrm>
                <a:off x="20" y="50"/>
                <a:ext cx="9870" cy="6000"/>
              </a:xfrm>
              <a:custGeom>
                <a:avLst/>
                <a:gdLst>
                  <a:gd name="T0" fmla="*/ 4683 w 9870"/>
                  <a:gd name="T1" fmla="*/ 0 h 6000"/>
                  <a:gd name="T2" fmla="*/ 3248 w 9870"/>
                  <a:gd name="T3" fmla="*/ 180 h 6000"/>
                  <a:gd name="T4" fmla="*/ 2390 w 9870"/>
                  <a:gd name="T5" fmla="*/ 420 h 6000"/>
                  <a:gd name="T6" fmla="*/ 1997 w 9870"/>
                  <a:gd name="T7" fmla="*/ 580 h 6000"/>
                  <a:gd name="T8" fmla="*/ 1632 w 9870"/>
                  <a:gd name="T9" fmla="*/ 760 h 6000"/>
                  <a:gd name="T10" fmla="*/ 1297 w 9870"/>
                  <a:gd name="T11" fmla="*/ 980 h 6000"/>
                  <a:gd name="T12" fmla="*/ 994 w 9870"/>
                  <a:gd name="T13" fmla="*/ 1200 h 6000"/>
                  <a:gd name="T14" fmla="*/ 727 w 9870"/>
                  <a:gd name="T15" fmla="*/ 1440 h 6000"/>
                  <a:gd name="T16" fmla="*/ 606 w 9870"/>
                  <a:gd name="T17" fmla="*/ 1560 h 6000"/>
                  <a:gd name="T18" fmla="*/ 496 w 9870"/>
                  <a:gd name="T19" fmla="*/ 1680 h 6000"/>
                  <a:gd name="T20" fmla="*/ 396 w 9870"/>
                  <a:gd name="T21" fmla="*/ 1820 h 6000"/>
                  <a:gd name="T22" fmla="*/ 306 w 9870"/>
                  <a:gd name="T23" fmla="*/ 1960 h 6000"/>
                  <a:gd name="T24" fmla="*/ 227 w 9870"/>
                  <a:gd name="T25" fmla="*/ 2100 h 6000"/>
                  <a:gd name="T26" fmla="*/ 159 w 9870"/>
                  <a:gd name="T27" fmla="*/ 2240 h 6000"/>
                  <a:gd name="T28" fmla="*/ 103 w 9870"/>
                  <a:gd name="T29" fmla="*/ 2380 h 6000"/>
                  <a:gd name="T30" fmla="*/ 58 w 9870"/>
                  <a:gd name="T31" fmla="*/ 2540 h 6000"/>
                  <a:gd name="T32" fmla="*/ 26 w 9870"/>
                  <a:gd name="T33" fmla="*/ 2700 h 6000"/>
                  <a:gd name="T34" fmla="*/ 6 w 9870"/>
                  <a:gd name="T35" fmla="*/ 2840 h 6000"/>
                  <a:gd name="T36" fmla="*/ 0 w 9870"/>
                  <a:gd name="T37" fmla="*/ 3000 h 6000"/>
                  <a:gd name="T38" fmla="*/ 6 w 9870"/>
                  <a:gd name="T39" fmla="*/ 3160 h 6000"/>
                  <a:gd name="T40" fmla="*/ 25 w 9870"/>
                  <a:gd name="T41" fmla="*/ 3320 h 6000"/>
                  <a:gd name="T42" fmla="*/ 57 w 9870"/>
                  <a:gd name="T43" fmla="*/ 3460 h 6000"/>
                  <a:gd name="T44" fmla="*/ 102 w 9870"/>
                  <a:gd name="T45" fmla="*/ 3620 h 6000"/>
                  <a:gd name="T46" fmla="*/ 158 w 9870"/>
                  <a:gd name="T47" fmla="*/ 3760 h 6000"/>
                  <a:gd name="T48" fmla="*/ 226 w 9870"/>
                  <a:gd name="T49" fmla="*/ 3900 h 6000"/>
                  <a:gd name="T50" fmla="*/ 305 w 9870"/>
                  <a:gd name="T51" fmla="*/ 4040 h 6000"/>
                  <a:gd name="T52" fmla="*/ 394 w 9870"/>
                  <a:gd name="T53" fmla="*/ 4180 h 6000"/>
                  <a:gd name="T54" fmla="*/ 494 w 9870"/>
                  <a:gd name="T55" fmla="*/ 4320 h 6000"/>
                  <a:gd name="T56" fmla="*/ 605 w 9870"/>
                  <a:gd name="T57" fmla="*/ 4460 h 6000"/>
                  <a:gd name="T58" fmla="*/ 724 w 9870"/>
                  <a:gd name="T59" fmla="*/ 4580 h 6000"/>
                  <a:gd name="T60" fmla="*/ 991 w 9870"/>
                  <a:gd name="T61" fmla="*/ 4820 h 6000"/>
                  <a:gd name="T62" fmla="*/ 1294 w 9870"/>
                  <a:gd name="T63" fmla="*/ 5040 h 6000"/>
                  <a:gd name="T64" fmla="*/ 1629 w 9870"/>
                  <a:gd name="T65" fmla="*/ 5240 h 6000"/>
                  <a:gd name="T66" fmla="*/ 1994 w 9870"/>
                  <a:gd name="T67" fmla="*/ 5420 h 6000"/>
                  <a:gd name="T68" fmla="*/ 2387 w 9870"/>
                  <a:gd name="T69" fmla="*/ 5580 h 6000"/>
                  <a:gd name="T70" fmla="*/ 2805 w 9870"/>
                  <a:gd name="T71" fmla="*/ 5720 h 6000"/>
                  <a:gd name="T72" fmla="*/ 3707 w 9870"/>
                  <a:gd name="T73" fmla="*/ 5920 h 6000"/>
                  <a:gd name="T74" fmla="*/ 4186 w 9870"/>
                  <a:gd name="T75" fmla="*/ 5980 h 6000"/>
                  <a:gd name="T76" fmla="*/ 5435 w 9870"/>
                  <a:gd name="T77" fmla="*/ 6000 h 6000"/>
                  <a:gd name="T78" fmla="*/ 6041 w 9870"/>
                  <a:gd name="T79" fmla="*/ 5940 h 6000"/>
                  <a:gd name="T80" fmla="*/ 4146 w 9870"/>
                  <a:gd name="T81" fmla="*/ 5900 h 6000"/>
                  <a:gd name="T82" fmla="*/ 3043 w 9870"/>
                  <a:gd name="T83" fmla="*/ 5700 h 6000"/>
                  <a:gd name="T84" fmla="*/ 2374 w 9870"/>
                  <a:gd name="T85" fmla="*/ 5500 h 6000"/>
                  <a:gd name="T86" fmla="*/ 1772 w 9870"/>
                  <a:gd name="T87" fmla="*/ 5220 h 6000"/>
                  <a:gd name="T88" fmla="*/ 1244 w 9870"/>
                  <a:gd name="T89" fmla="*/ 4920 h 6000"/>
                  <a:gd name="T90" fmla="*/ 802 w 9870"/>
                  <a:gd name="T91" fmla="*/ 4540 h 6000"/>
                  <a:gd name="T92" fmla="*/ 456 w 9870"/>
                  <a:gd name="T93" fmla="*/ 4140 h 6000"/>
                  <a:gd name="T94" fmla="*/ 216 w 9870"/>
                  <a:gd name="T95" fmla="*/ 3700 h 6000"/>
                  <a:gd name="T96" fmla="*/ 90 w 9870"/>
                  <a:gd name="T97" fmla="*/ 3240 h 6000"/>
                  <a:gd name="T98" fmla="*/ 90 w 9870"/>
                  <a:gd name="T99" fmla="*/ 2760 h 6000"/>
                  <a:gd name="T100" fmla="*/ 216 w 9870"/>
                  <a:gd name="T101" fmla="*/ 2300 h 6000"/>
                  <a:gd name="T102" fmla="*/ 456 w 9870"/>
                  <a:gd name="T103" fmla="*/ 1860 h 6000"/>
                  <a:gd name="T104" fmla="*/ 802 w 9870"/>
                  <a:gd name="T105" fmla="*/ 1460 h 6000"/>
                  <a:gd name="T106" fmla="*/ 1244 w 9870"/>
                  <a:gd name="T107" fmla="*/ 1100 h 6000"/>
                  <a:gd name="T108" fmla="*/ 1772 w 9870"/>
                  <a:gd name="T109" fmla="*/ 780 h 6000"/>
                  <a:gd name="T110" fmla="*/ 2374 w 9870"/>
                  <a:gd name="T111" fmla="*/ 520 h 6000"/>
                  <a:gd name="T112" fmla="*/ 3043 w 9870"/>
                  <a:gd name="T113" fmla="*/ 300 h 6000"/>
                  <a:gd name="T114" fmla="*/ 3766 w 9870"/>
                  <a:gd name="T115" fmla="*/ 160 h 6000"/>
                  <a:gd name="T116" fmla="*/ 6043 w 9870"/>
                  <a:gd name="T117" fmla="*/ 80 h 6000"/>
                  <a:gd name="T118" fmla="*/ 5188 w 9870"/>
                  <a:gd name="T119" fmla="*/ 0 h 6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70" h="6000">
                    <a:moveTo>
                      <a:pt x="5188" y="0"/>
                    </a:moveTo>
                    <a:lnTo>
                      <a:pt x="4683" y="0"/>
                    </a:lnTo>
                    <a:lnTo>
                      <a:pt x="3947" y="60"/>
                    </a:lnTo>
                    <a:lnTo>
                      <a:pt x="3248" y="180"/>
                    </a:lnTo>
                    <a:lnTo>
                      <a:pt x="2808" y="300"/>
                    </a:lnTo>
                    <a:lnTo>
                      <a:pt x="2390" y="420"/>
                    </a:lnTo>
                    <a:lnTo>
                      <a:pt x="2190" y="500"/>
                    </a:lnTo>
                    <a:lnTo>
                      <a:pt x="1997" y="580"/>
                    </a:lnTo>
                    <a:lnTo>
                      <a:pt x="1811" y="680"/>
                    </a:lnTo>
                    <a:lnTo>
                      <a:pt x="1632" y="760"/>
                    </a:lnTo>
                    <a:lnTo>
                      <a:pt x="1460" y="860"/>
                    </a:lnTo>
                    <a:lnTo>
                      <a:pt x="1297" y="980"/>
                    </a:lnTo>
                    <a:lnTo>
                      <a:pt x="1141" y="1080"/>
                    </a:lnTo>
                    <a:lnTo>
                      <a:pt x="994" y="1200"/>
                    </a:lnTo>
                    <a:lnTo>
                      <a:pt x="856" y="1300"/>
                    </a:lnTo>
                    <a:lnTo>
                      <a:pt x="727" y="1440"/>
                    </a:lnTo>
                    <a:lnTo>
                      <a:pt x="665" y="1500"/>
                    </a:lnTo>
                    <a:lnTo>
                      <a:pt x="606" y="1560"/>
                    </a:lnTo>
                    <a:lnTo>
                      <a:pt x="550" y="1620"/>
                    </a:lnTo>
                    <a:lnTo>
                      <a:pt x="496" y="1680"/>
                    </a:lnTo>
                    <a:lnTo>
                      <a:pt x="444" y="1760"/>
                    </a:lnTo>
                    <a:lnTo>
                      <a:pt x="396" y="1820"/>
                    </a:lnTo>
                    <a:lnTo>
                      <a:pt x="349" y="1880"/>
                    </a:lnTo>
                    <a:lnTo>
                      <a:pt x="306" y="1960"/>
                    </a:lnTo>
                    <a:lnTo>
                      <a:pt x="265" y="2020"/>
                    </a:lnTo>
                    <a:lnTo>
                      <a:pt x="227" y="2100"/>
                    </a:lnTo>
                    <a:lnTo>
                      <a:pt x="192" y="2160"/>
                    </a:lnTo>
                    <a:lnTo>
                      <a:pt x="159" y="2240"/>
                    </a:lnTo>
                    <a:lnTo>
                      <a:pt x="129" y="2320"/>
                    </a:lnTo>
                    <a:lnTo>
                      <a:pt x="103" y="2380"/>
                    </a:lnTo>
                    <a:lnTo>
                      <a:pt x="79" y="2460"/>
                    </a:lnTo>
                    <a:lnTo>
                      <a:pt x="58" y="2540"/>
                    </a:lnTo>
                    <a:lnTo>
                      <a:pt x="40" y="2620"/>
                    </a:lnTo>
                    <a:lnTo>
                      <a:pt x="26" y="2700"/>
                    </a:lnTo>
                    <a:lnTo>
                      <a:pt x="14" y="2760"/>
                    </a:lnTo>
                    <a:lnTo>
                      <a:pt x="6" y="2840"/>
                    </a:lnTo>
                    <a:lnTo>
                      <a:pt x="1" y="2920"/>
                    </a:lnTo>
                    <a:lnTo>
                      <a:pt x="0" y="3000"/>
                    </a:lnTo>
                    <a:lnTo>
                      <a:pt x="1" y="3080"/>
                    </a:lnTo>
                    <a:lnTo>
                      <a:pt x="6" y="3160"/>
                    </a:lnTo>
                    <a:lnTo>
                      <a:pt x="14" y="3240"/>
                    </a:lnTo>
                    <a:lnTo>
                      <a:pt x="25" y="3320"/>
                    </a:lnTo>
                    <a:lnTo>
                      <a:pt x="40" y="3400"/>
                    </a:lnTo>
                    <a:lnTo>
                      <a:pt x="57" y="3460"/>
                    </a:lnTo>
                    <a:lnTo>
                      <a:pt x="78" y="3540"/>
                    </a:lnTo>
                    <a:lnTo>
                      <a:pt x="102" y="3620"/>
                    </a:lnTo>
                    <a:lnTo>
                      <a:pt x="128" y="3700"/>
                    </a:lnTo>
                    <a:lnTo>
                      <a:pt x="158" y="3760"/>
                    </a:lnTo>
                    <a:lnTo>
                      <a:pt x="190" y="3840"/>
                    </a:lnTo>
                    <a:lnTo>
                      <a:pt x="226" y="3900"/>
                    </a:lnTo>
                    <a:lnTo>
                      <a:pt x="264" y="3980"/>
                    </a:lnTo>
                    <a:lnTo>
                      <a:pt x="305" y="4040"/>
                    </a:lnTo>
                    <a:lnTo>
                      <a:pt x="348" y="4120"/>
                    </a:lnTo>
                    <a:lnTo>
                      <a:pt x="394" y="4180"/>
                    </a:lnTo>
                    <a:lnTo>
                      <a:pt x="443" y="4260"/>
                    </a:lnTo>
                    <a:lnTo>
                      <a:pt x="494" y="4320"/>
                    </a:lnTo>
                    <a:lnTo>
                      <a:pt x="548" y="4380"/>
                    </a:lnTo>
                    <a:lnTo>
                      <a:pt x="605" y="4460"/>
                    </a:lnTo>
                    <a:lnTo>
                      <a:pt x="663" y="4520"/>
                    </a:lnTo>
                    <a:lnTo>
                      <a:pt x="724" y="4580"/>
                    </a:lnTo>
                    <a:lnTo>
                      <a:pt x="853" y="4700"/>
                    </a:lnTo>
                    <a:lnTo>
                      <a:pt x="991" y="4820"/>
                    </a:lnTo>
                    <a:lnTo>
                      <a:pt x="1139" y="4920"/>
                    </a:lnTo>
                    <a:lnTo>
                      <a:pt x="1294" y="5040"/>
                    </a:lnTo>
                    <a:lnTo>
                      <a:pt x="1458" y="5140"/>
                    </a:lnTo>
                    <a:lnTo>
                      <a:pt x="1629" y="5240"/>
                    </a:lnTo>
                    <a:lnTo>
                      <a:pt x="1808" y="5340"/>
                    </a:lnTo>
                    <a:lnTo>
                      <a:pt x="1994" y="5420"/>
                    </a:lnTo>
                    <a:lnTo>
                      <a:pt x="2188" y="5500"/>
                    </a:lnTo>
                    <a:lnTo>
                      <a:pt x="2387" y="5580"/>
                    </a:lnTo>
                    <a:lnTo>
                      <a:pt x="2593" y="5660"/>
                    </a:lnTo>
                    <a:lnTo>
                      <a:pt x="2805" y="5720"/>
                    </a:lnTo>
                    <a:lnTo>
                      <a:pt x="3246" y="5840"/>
                    </a:lnTo>
                    <a:lnTo>
                      <a:pt x="3707" y="5920"/>
                    </a:lnTo>
                    <a:lnTo>
                      <a:pt x="3945" y="5940"/>
                    </a:lnTo>
                    <a:lnTo>
                      <a:pt x="4186" y="5980"/>
                    </a:lnTo>
                    <a:lnTo>
                      <a:pt x="4432" y="6000"/>
                    </a:lnTo>
                    <a:lnTo>
                      <a:pt x="5435" y="6000"/>
                    </a:lnTo>
                    <a:lnTo>
                      <a:pt x="5922" y="5960"/>
                    </a:lnTo>
                    <a:lnTo>
                      <a:pt x="6041" y="5940"/>
                    </a:lnTo>
                    <a:lnTo>
                      <a:pt x="4934" y="5940"/>
                    </a:lnTo>
                    <a:lnTo>
                      <a:pt x="4146" y="5900"/>
                    </a:lnTo>
                    <a:lnTo>
                      <a:pt x="3398" y="5780"/>
                    </a:lnTo>
                    <a:lnTo>
                      <a:pt x="3043" y="5700"/>
                    </a:lnTo>
                    <a:lnTo>
                      <a:pt x="2701" y="5600"/>
                    </a:lnTo>
                    <a:lnTo>
                      <a:pt x="2374" y="5500"/>
                    </a:lnTo>
                    <a:lnTo>
                      <a:pt x="2064" y="5360"/>
                    </a:lnTo>
                    <a:lnTo>
                      <a:pt x="1772" y="5220"/>
                    </a:lnTo>
                    <a:lnTo>
                      <a:pt x="1498" y="5080"/>
                    </a:lnTo>
                    <a:lnTo>
                      <a:pt x="1244" y="4920"/>
                    </a:lnTo>
                    <a:lnTo>
                      <a:pt x="1012" y="4740"/>
                    </a:lnTo>
                    <a:lnTo>
                      <a:pt x="802" y="4540"/>
                    </a:lnTo>
                    <a:lnTo>
                      <a:pt x="617" y="4360"/>
                    </a:lnTo>
                    <a:lnTo>
                      <a:pt x="456" y="4140"/>
                    </a:lnTo>
                    <a:lnTo>
                      <a:pt x="322" y="3940"/>
                    </a:lnTo>
                    <a:lnTo>
                      <a:pt x="216" y="3700"/>
                    </a:lnTo>
                    <a:lnTo>
                      <a:pt x="138" y="3480"/>
                    </a:lnTo>
                    <a:lnTo>
                      <a:pt x="90" y="3240"/>
                    </a:lnTo>
                    <a:lnTo>
                      <a:pt x="74" y="3000"/>
                    </a:lnTo>
                    <a:lnTo>
                      <a:pt x="90" y="2760"/>
                    </a:lnTo>
                    <a:lnTo>
                      <a:pt x="138" y="2520"/>
                    </a:lnTo>
                    <a:lnTo>
                      <a:pt x="216" y="2300"/>
                    </a:lnTo>
                    <a:lnTo>
                      <a:pt x="322" y="2080"/>
                    </a:lnTo>
                    <a:lnTo>
                      <a:pt x="456" y="1860"/>
                    </a:lnTo>
                    <a:lnTo>
                      <a:pt x="617" y="1660"/>
                    </a:lnTo>
                    <a:lnTo>
                      <a:pt x="802" y="1460"/>
                    </a:lnTo>
                    <a:lnTo>
                      <a:pt x="1012" y="1280"/>
                    </a:lnTo>
                    <a:lnTo>
                      <a:pt x="1244" y="1100"/>
                    </a:lnTo>
                    <a:lnTo>
                      <a:pt x="1498" y="940"/>
                    </a:lnTo>
                    <a:lnTo>
                      <a:pt x="1772" y="780"/>
                    </a:lnTo>
                    <a:lnTo>
                      <a:pt x="2064" y="640"/>
                    </a:lnTo>
                    <a:lnTo>
                      <a:pt x="2374" y="520"/>
                    </a:lnTo>
                    <a:lnTo>
                      <a:pt x="2701" y="400"/>
                    </a:lnTo>
                    <a:lnTo>
                      <a:pt x="3043" y="300"/>
                    </a:lnTo>
                    <a:lnTo>
                      <a:pt x="3398" y="220"/>
                    </a:lnTo>
                    <a:lnTo>
                      <a:pt x="3766" y="160"/>
                    </a:lnTo>
                    <a:lnTo>
                      <a:pt x="4536" y="80"/>
                    </a:lnTo>
                    <a:lnTo>
                      <a:pt x="6043" y="80"/>
                    </a:lnTo>
                    <a:lnTo>
                      <a:pt x="5924" y="60"/>
                    </a:lnTo>
                    <a:lnTo>
                      <a:pt x="5188" y="0"/>
                    </a:lnTo>
                    <a:close/>
                  </a:path>
                </a:pathLst>
              </a:custGeom>
              <a:solidFill>
                <a:srgbClr val="233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35" name="Freeform 22">
                <a:extLst>
                  <a:ext uri="{FF2B5EF4-FFF2-40B4-BE49-F238E27FC236}">
                    <a16:creationId xmlns:a16="http://schemas.microsoft.com/office/drawing/2014/main" id="{B96D0833-1F7D-4CCB-99FB-857AD1945E4F}"/>
                  </a:ext>
                </a:extLst>
              </p:cNvPr>
              <p:cNvSpPr>
                <a:spLocks/>
              </p:cNvSpPr>
              <p:nvPr/>
            </p:nvSpPr>
            <p:spPr bwMode="auto">
              <a:xfrm>
                <a:off x="20" y="50"/>
                <a:ext cx="9870" cy="6000"/>
              </a:xfrm>
              <a:custGeom>
                <a:avLst/>
                <a:gdLst>
                  <a:gd name="T0" fmla="*/ 4536 w 9870"/>
                  <a:gd name="T1" fmla="*/ 80 h 6000"/>
                  <a:gd name="T2" fmla="*/ 3398 w 9870"/>
                  <a:gd name="T3" fmla="*/ 220 h 6000"/>
                  <a:gd name="T4" fmla="*/ 2701 w 9870"/>
                  <a:gd name="T5" fmla="*/ 400 h 6000"/>
                  <a:gd name="T6" fmla="*/ 2064 w 9870"/>
                  <a:gd name="T7" fmla="*/ 640 h 6000"/>
                  <a:gd name="T8" fmla="*/ 1498 w 9870"/>
                  <a:gd name="T9" fmla="*/ 940 h 6000"/>
                  <a:gd name="T10" fmla="*/ 1012 w 9870"/>
                  <a:gd name="T11" fmla="*/ 1280 h 6000"/>
                  <a:gd name="T12" fmla="*/ 617 w 9870"/>
                  <a:gd name="T13" fmla="*/ 1660 h 6000"/>
                  <a:gd name="T14" fmla="*/ 322 w 9870"/>
                  <a:gd name="T15" fmla="*/ 2080 h 6000"/>
                  <a:gd name="T16" fmla="*/ 138 w 9870"/>
                  <a:gd name="T17" fmla="*/ 2520 h 6000"/>
                  <a:gd name="T18" fmla="*/ 74 w 9870"/>
                  <a:gd name="T19" fmla="*/ 3000 h 6000"/>
                  <a:gd name="T20" fmla="*/ 138 w 9870"/>
                  <a:gd name="T21" fmla="*/ 3480 h 6000"/>
                  <a:gd name="T22" fmla="*/ 322 w 9870"/>
                  <a:gd name="T23" fmla="*/ 3940 h 6000"/>
                  <a:gd name="T24" fmla="*/ 617 w 9870"/>
                  <a:gd name="T25" fmla="*/ 4360 h 6000"/>
                  <a:gd name="T26" fmla="*/ 1012 w 9870"/>
                  <a:gd name="T27" fmla="*/ 4740 h 6000"/>
                  <a:gd name="T28" fmla="*/ 1498 w 9870"/>
                  <a:gd name="T29" fmla="*/ 5080 h 6000"/>
                  <a:gd name="T30" fmla="*/ 2064 w 9870"/>
                  <a:gd name="T31" fmla="*/ 5360 h 6000"/>
                  <a:gd name="T32" fmla="*/ 2701 w 9870"/>
                  <a:gd name="T33" fmla="*/ 5600 h 6000"/>
                  <a:gd name="T34" fmla="*/ 3398 w 9870"/>
                  <a:gd name="T35" fmla="*/ 5780 h 6000"/>
                  <a:gd name="T36" fmla="*/ 4934 w 9870"/>
                  <a:gd name="T37" fmla="*/ 5940 h 6000"/>
                  <a:gd name="T38" fmla="*/ 5976 w 9870"/>
                  <a:gd name="T39" fmla="*/ 5860 h 6000"/>
                  <a:gd name="T40" fmla="*/ 3965 w 9870"/>
                  <a:gd name="T41" fmla="*/ 5800 h 6000"/>
                  <a:gd name="T42" fmla="*/ 2642 w 9870"/>
                  <a:gd name="T43" fmla="*/ 5520 h 6000"/>
                  <a:gd name="T44" fmla="*/ 2247 w 9870"/>
                  <a:gd name="T45" fmla="*/ 5360 h 6000"/>
                  <a:gd name="T46" fmla="*/ 1878 w 9870"/>
                  <a:gd name="T47" fmla="*/ 5200 h 6000"/>
                  <a:gd name="T48" fmla="*/ 1538 w 9870"/>
                  <a:gd name="T49" fmla="*/ 5020 h 6000"/>
                  <a:gd name="T50" fmla="*/ 1230 w 9870"/>
                  <a:gd name="T51" fmla="*/ 4800 h 6000"/>
                  <a:gd name="T52" fmla="*/ 956 w 9870"/>
                  <a:gd name="T53" fmla="*/ 4580 h 6000"/>
                  <a:gd name="T54" fmla="*/ 773 w 9870"/>
                  <a:gd name="T55" fmla="*/ 4420 h 6000"/>
                  <a:gd name="T56" fmla="*/ 664 w 9870"/>
                  <a:gd name="T57" fmla="*/ 4300 h 6000"/>
                  <a:gd name="T58" fmla="*/ 565 w 9870"/>
                  <a:gd name="T59" fmla="*/ 4160 h 6000"/>
                  <a:gd name="T60" fmla="*/ 475 w 9870"/>
                  <a:gd name="T61" fmla="*/ 4040 h 6000"/>
                  <a:gd name="T62" fmla="*/ 396 w 9870"/>
                  <a:gd name="T63" fmla="*/ 3900 h 6000"/>
                  <a:gd name="T64" fmla="*/ 327 w 9870"/>
                  <a:gd name="T65" fmla="*/ 3780 h 6000"/>
                  <a:gd name="T66" fmla="*/ 269 w 9870"/>
                  <a:gd name="T67" fmla="*/ 3640 h 6000"/>
                  <a:gd name="T68" fmla="*/ 223 w 9870"/>
                  <a:gd name="T69" fmla="*/ 3500 h 6000"/>
                  <a:gd name="T70" fmla="*/ 187 w 9870"/>
                  <a:gd name="T71" fmla="*/ 3360 h 6000"/>
                  <a:gd name="T72" fmla="*/ 163 w 9870"/>
                  <a:gd name="T73" fmla="*/ 3220 h 6000"/>
                  <a:gd name="T74" fmla="*/ 151 w 9870"/>
                  <a:gd name="T75" fmla="*/ 3080 h 6000"/>
                  <a:gd name="T76" fmla="*/ 151 w 9870"/>
                  <a:gd name="T77" fmla="*/ 2940 h 6000"/>
                  <a:gd name="T78" fmla="*/ 163 w 9870"/>
                  <a:gd name="T79" fmla="*/ 2780 h 6000"/>
                  <a:gd name="T80" fmla="*/ 187 w 9870"/>
                  <a:gd name="T81" fmla="*/ 2640 h 6000"/>
                  <a:gd name="T82" fmla="*/ 222 w 9870"/>
                  <a:gd name="T83" fmla="*/ 2500 h 6000"/>
                  <a:gd name="T84" fmla="*/ 269 w 9870"/>
                  <a:gd name="T85" fmla="*/ 2380 h 6000"/>
                  <a:gd name="T86" fmla="*/ 326 w 9870"/>
                  <a:gd name="T87" fmla="*/ 2240 h 6000"/>
                  <a:gd name="T88" fmla="*/ 395 w 9870"/>
                  <a:gd name="T89" fmla="*/ 2100 h 6000"/>
                  <a:gd name="T90" fmla="*/ 474 w 9870"/>
                  <a:gd name="T91" fmla="*/ 1980 h 6000"/>
                  <a:gd name="T92" fmla="*/ 563 w 9870"/>
                  <a:gd name="T93" fmla="*/ 1840 h 6000"/>
                  <a:gd name="T94" fmla="*/ 663 w 9870"/>
                  <a:gd name="T95" fmla="*/ 1720 h 6000"/>
                  <a:gd name="T96" fmla="*/ 772 w 9870"/>
                  <a:gd name="T97" fmla="*/ 1600 h 6000"/>
                  <a:gd name="T98" fmla="*/ 953 w 9870"/>
                  <a:gd name="T99" fmla="*/ 1420 h 6000"/>
                  <a:gd name="T100" fmla="*/ 1227 w 9870"/>
                  <a:gd name="T101" fmla="*/ 1200 h 6000"/>
                  <a:gd name="T102" fmla="*/ 1535 w 9870"/>
                  <a:gd name="T103" fmla="*/ 1000 h 6000"/>
                  <a:gd name="T104" fmla="*/ 1875 w 9870"/>
                  <a:gd name="T105" fmla="*/ 820 h 6000"/>
                  <a:gd name="T106" fmla="*/ 2244 w 9870"/>
                  <a:gd name="T107" fmla="*/ 640 h 6000"/>
                  <a:gd name="T108" fmla="*/ 2847 w 9870"/>
                  <a:gd name="T109" fmla="*/ 440 h 6000"/>
                  <a:gd name="T110" fmla="*/ 3963 w 9870"/>
                  <a:gd name="T111" fmla="*/ 200 h 6000"/>
                  <a:gd name="T112" fmla="*/ 4686 w 9870"/>
                  <a:gd name="T113" fmla="*/ 160 h 6000"/>
                  <a:gd name="T114" fmla="*/ 5913 w 9870"/>
                  <a:gd name="T115" fmla="*/ 140 h 6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70" h="6000">
                    <a:moveTo>
                      <a:pt x="5333" y="80"/>
                    </a:moveTo>
                    <a:lnTo>
                      <a:pt x="4536" y="80"/>
                    </a:lnTo>
                    <a:lnTo>
                      <a:pt x="3766" y="160"/>
                    </a:lnTo>
                    <a:lnTo>
                      <a:pt x="3398" y="220"/>
                    </a:lnTo>
                    <a:lnTo>
                      <a:pt x="3043" y="300"/>
                    </a:lnTo>
                    <a:lnTo>
                      <a:pt x="2701" y="400"/>
                    </a:lnTo>
                    <a:lnTo>
                      <a:pt x="2374" y="520"/>
                    </a:lnTo>
                    <a:lnTo>
                      <a:pt x="2064" y="640"/>
                    </a:lnTo>
                    <a:lnTo>
                      <a:pt x="1772" y="780"/>
                    </a:lnTo>
                    <a:lnTo>
                      <a:pt x="1498" y="940"/>
                    </a:lnTo>
                    <a:lnTo>
                      <a:pt x="1244" y="1100"/>
                    </a:lnTo>
                    <a:lnTo>
                      <a:pt x="1012" y="1280"/>
                    </a:lnTo>
                    <a:lnTo>
                      <a:pt x="802" y="1460"/>
                    </a:lnTo>
                    <a:lnTo>
                      <a:pt x="617" y="1660"/>
                    </a:lnTo>
                    <a:lnTo>
                      <a:pt x="456" y="1860"/>
                    </a:lnTo>
                    <a:lnTo>
                      <a:pt x="322" y="2080"/>
                    </a:lnTo>
                    <a:lnTo>
                      <a:pt x="216" y="2300"/>
                    </a:lnTo>
                    <a:lnTo>
                      <a:pt x="138" y="2520"/>
                    </a:lnTo>
                    <a:lnTo>
                      <a:pt x="90" y="2760"/>
                    </a:lnTo>
                    <a:lnTo>
                      <a:pt x="74" y="3000"/>
                    </a:lnTo>
                    <a:lnTo>
                      <a:pt x="90" y="3240"/>
                    </a:lnTo>
                    <a:lnTo>
                      <a:pt x="138" y="3480"/>
                    </a:lnTo>
                    <a:lnTo>
                      <a:pt x="216" y="3700"/>
                    </a:lnTo>
                    <a:lnTo>
                      <a:pt x="322" y="3940"/>
                    </a:lnTo>
                    <a:lnTo>
                      <a:pt x="456" y="4140"/>
                    </a:lnTo>
                    <a:lnTo>
                      <a:pt x="617" y="4360"/>
                    </a:lnTo>
                    <a:lnTo>
                      <a:pt x="802" y="4540"/>
                    </a:lnTo>
                    <a:lnTo>
                      <a:pt x="1012" y="4740"/>
                    </a:lnTo>
                    <a:lnTo>
                      <a:pt x="1244" y="4920"/>
                    </a:lnTo>
                    <a:lnTo>
                      <a:pt x="1498" y="5080"/>
                    </a:lnTo>
                    <a:lnTo>
                      <a:pt x="1772" y="5220"/>
                    </a:lnTo>
                    <a:lnTo>
                      <a:pt x="2064" y="5360"/>
                    </a:lnTo>
                    <a:lnTo>
                      <a:pt x="2374" y="5500"/>
                    </a:lnTo>
                    <a:lnTo>
                      <a:pt x="2701" y="5600"/>
                    </a:lnTo>
                    <a:lnTo>
                      <a:pt x="3043" y="5700"/>
                    </a:lnTo>
                    <a:lnTo>
                      <a:pt x="3398" y="5780"/>
                    </a:lnTo>
                    <a:lnTo>
                      <a:pt x="4146" y="5900"/>
                    </a:lnTo>
                    <a:lnTo>
                      <a:pt x="4934" y="5940"/>
                    </a:lnTo>
                    <a:lnTo>
                      <a:pt x="5723" y="5900"/>
                    </a:lnTo>
                    <a:lnTo>
                      <a:pt x="5976" y="5860"/>
                    </a:lnTo>
                    <a:lnTo>
                      <a:pt x="4688" y="5860"/>
                    </a:lnTo>
                    <a:lnTo>
                      <a:pt x="3965" y="5800"/>
                    </a:lnTo>
                    <a:lnTo>
                      <a:pt x="3062" y="5640"/>
                    </a:lnTo>
                    <a:lnTo>
                      <a:pt x="2642" y="5520"/>
                    </a:lnTo>
                    <a:lnTo>
                      <a:pt x="2441" y="5440"/>
                    </a:lnTo>
                    <a:lnTo>
                      <a:pt x="2247" y="5360"/>
                    </a:lnTo>
                    <a:lnTo>
                      <a:pt x="2059" y="5280"/>
                    </a:lnTo>
                    <a:lnTo>
                      <a:pt x="1878" y="5200"/>
                    </a:lnTo>
                    <a:lnTo>
                      <a:pt x="1704" y="5100"/>
                    </a:lnTo>
                    <a:lnTo>
                      <a:pt x="1538" y="5020"/>
                    </a:lnTo>
                    <a:lnTo>
                      <a:pt x="1380" y="4920"/>
                    </a:lnTo>
                    <a:lnTo>
                      <a:pt x="1230" y="4800"/>
                    </a:lnTo>
                    <a:lnTo>
                      <a:pt x="1088" y="4700"/>
                    </a:lnTo>
                    <a:lnTo>
                      <a:pt x="956" y="4580"/>
                    </a:lnTo>
                    <a:lnTo>
                      <a:pt x="832" y="4480"/>
                    </a:lnTo>
                    <a:lnTo>
                      <a:pt x="773" y="4420"/>
                    </a:lnTo>
                    <a:lnTo>
                      <a:pt x="717" y="4360"/>
                    </a:lnTo>
                    <a:lnTo>
                      <a:pt x="664" y="4300"/>
                    </a:lnTo>
                    <a:lnTo>
                      <a:pt x="613" y="4220"/>
                    </a:lnTo>
                    <a:lnTo>
                      <a:pt x="565" y="4160"/>
                    </a:lnTo>
                    <a:lnTo>
                      <a:pt x="518" y="4100"/>
                    </a:lnTo>
                    <a:lnTo>
                      <a:pt x="475" y="4040"/>
                    </a:lnTo>
                    <a:lnTo>
                      <a:pt x="434" y="3980"/>
                    </a:lnTo>
                    <a:lnTo>
                      <a:pt x="396" y="3900"/>
                    </a:lnTo>
                    <a:lnTo>
                      <a:pt x="360" y="3840"/>
                    </a:lnTo>
                    <a:lnTo>
                      <a:pt x="327" y="3780"/>
                    </a:lnTo>
                    <a:lnTo>
                      <a:pt x="297" y="3700"/>
                    </a:lnTo>
                    <a:lnTo>
                      <a:pt x="269" y="3640"/>
                    </a:lnTo>
                    <a:lnTo>
                      <a:pt x="245" y="3580"/>
                    </a:lnTo>
                    <a:lnTo>
                      <a:pt x="223" y="3500"/>
                    </a:lnTo>
                    <a:lnTo>
                      <a:pt x="203" y="3440"/>
                    </a:lnTo>
                    <a:lnTo>
                      <a:pt x="187" y="3360"/>
                    </a:lnTo>
                    <a:lnTo>
                      <a:pt x="174" y="3300"/>
                    </a:lnTo>
                    <a:lnTo>
                      <a:pt x="163" y="3220"/>
                    </a:lnTo>
                    <a:lnTo>
                      <a:pt x="156" y="3160"/>
                    </a:lnTo>
                    <a:lnTo>
                      <a:pt x="151" y="3080"/>
                    </a:lnTo>
                    <a:lnTo>
                      <a:pt x="149" y="3000"/>
                    </a:lnTo>
                    <a:lnTo>
                      <a:pt x="151" y="2940"/>
                    </a:lnTo>
                    <a:lnTo>
                      <a:pt x="155" y="2860"/>
                    </a:lnTo>
                    <a:lnTo>
                      <a:pt x="163" y="2780"/>
                    </a:lnTo>
                    <a:lnTo>
                      <a:pt x="173" y="2720"/>
                    </a:lnTo>
                    <a:lnTo>
                      <a:pt x="187" y="2640"/>
                    </a:lnTo>
                    <a:lnTo>
                      <a:pt x="203" y="2580"/>
                    </a:lnTo>
                    <a:lnTo>
                      <a:pt x="222" y="2500"/>
                    </a:lnTo>
                    <a:lnTo>
                      <a:pt x="244" y="2440"/>
                    </a:lnTo>
                    <a:lnTo>
                      <a:pt x="269" y="2380"/>
                    </a:lnTo>
                    <a:lnTo>
                      <a:pt x="296" y="2300"/>
                    </a:lnTo>
                    <a:lnTo>
                      <a:pt x="326" y="2240"/>
                    </a:lnTo>
                    <a:lnTo>
                      <a:pt x="359" y="2160"/>
                    </a:lnTo>
                    <a:lnTo>
                      <a:pt x="395" y="2100"/>
                    </a:lnTo>
                    <a:lnTo>
                      <a:pt x="433" y="2040"/>
                    </a:lnTo>
                    <a:lnTo>
                      <a:pt x="474" y="1980"/>
                    </a:lnTo>
                    <a:lnTo>
                      <a:pt x="517" y="1900"/>
                    </a:lnTo>
                    <a:lnTo>
                      <a:pt x="563" y="1840"/>
                    </a:lnTo>
                    <a:lnTo>
                      <a:pt x="612" y="1780"/>
                    </a:lnTo>
                    <a:lnTo>
                      <a:pt x="663" y="1720"/>
                    </a:lnTo>
                    <a:lnTo>
                      <a:pt x="716" y="1660"/>
                    </a:lnTo>
                    <a:lnTo>
                      <a:pt x="772" y="1600"/>
                    </a:lnTo>
                    <a:lnTo>
                      <a:pt x="829" y="1540"/>
                    </a:lnTo>
                    <a:lnTo>
                      <a:pt x="953" y="1420"/>
                    </a:lnTo>
                    <a:lnTo>
                      <a:pt x="1086" y="1320"/>
                    </a:lnTo>
                    <a:lnTo>
                      <a:pt x="1227" y="1200"/>
                    </a:lnTo>
                    <a:lnTo>
                      <a:pt x="1377" y="1100"/>
                    </a:lnTo>
                    <a:lnTo>
                      <a:pt x="1535" y="1000"/>
                    </a:lnTo>
                    <a:lnTo>
                      <a:pt x="1701" y="900"/>
                    </a:lnTo>
                    <a:lnTo>
                      <a:pt x="1875" y="820"/>
                    </a:lnTo>
                    <a:lnTo>
                      <a:pt x="2056" y="720"/>
                    </a:lnTo>
                    <a:lnTo>
                      <a:pt x="2244" y="640"/>
                    </a:lnTo>
                    <a:lnTo>
                      <a:pt x="2439" y="560"/>
                    </a:lnTo>
                    <a:lnTo>
                      <a:pt x="2847" y="440"/>
                    </a:lnTo>
                    <a:lnTo>
                      <a:pt x="3278" y="320"/>
                    </a:lnTo>
                    <a:lnTo>
                      <a:pt x="3963" y="200"/>
                    </a:lnTo>
                    <a:lnTo>
                      <a:pt x="4441" y="160"/>
                    </a:lnTo>
                    <a:lnTo>
                      <a:pt x="4686" y="160"/>
                    </a:lnTo>
                    <a:lnTo>
                      <a:pt x="4933" y="140"/>
                    </a:lnTo>
                    <a:lnTo>
                      <a:pt x="5913" y="140"/>
                    </a:lnTo>
                    <a:lnTo>
                      <a:pt x="5333" y="80"/>
                    </a:lnTo>
                    <a:close/>
                  </a:path>
                </a:pathLst>
              </a:custGeom>
              <a:solidFill>
                <a:srgbClr val="233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36" name="Freeform 23">
                <a:extLst>
                  <a:ext uri="{FF2B5EF4-FFF2-40B4-BE49-F238E27FC236}">
                    <a16:creationId xmlns:a16="http://schemas.microsoft.com/office/drawing/2014/main" id="{ACF85888-1436-4873-9A00-2DACFB7A0889}"/>
                  </a:ext>
                </a:extLst>
              </p:cNvPr>
              <p:cNvSpPr>
                <a:spLocks/>
              </p:cNvSpPr>
              <p:nvPr/>
            </p:nvSpPr>
            <p:spPr bwMode="auto">
              <a:xfrm>
                <a:off x="20" y="50"/>
                <a:ext cx="9870" cy="6000"/>
              </a:xfrm>
              <a:custGeom>
                <a:avLst/>
                <a:gdLst>
                  <a:gd name="T0" fmla="*/ 5333 w 9870"/>
                  <a:gd name="T1" fmla="*/ 80 h 6000"/>
                  <a:gd name="T2" fmla="*/ 6471 w 9870"/>
                  <a:gd name="T3" fmla="*/ 220 h 6000"/>
                  <a:gd name="T4" fmla="*/ 7168 w 9870"/>
                  <a:gd name="T5" fmla="*/ 400 h 6000"/>
                  <a:gd name="T6" fmla="*/ 7805 w 9870"/>
                  <a:gd name="T7" fmla="*/ 640 h 6000"/>
                  <a:gd name="T8" fmla="*/ 8371 w 9870"/>
                  <a:gd name="T9" fmla="*/ 940 h 6000"/>
                  <a:gd name="T10" fmla="*/ 8857 w 9870"/>
                  <a:gd name="T11" fmla="*/ 1280 h 6000"/>
                  <a:gd name="T12" fmla="*/ 9252 w 9870"/>
                  <a:gd name="T13" fmla="*/ 1660 h 6000"/>
                  <a:gd name="T14" fmla="*/ 9547 w 9870"/>
                  <a:gd name="T15" fmla="*/ 2080 h 6000"/>
                  <a:gd name="T16" fmla="*/ 9731 w 9870"/>
                  <a:gd name="T17" fmla="*/ 2520 h 6000"/>
                  <a:gd name="T18" fmla="*/ 9794 w 9870"/>
                  <a:gd name="T19" fmla="*/ 3000 h 6000"/>
                  <a:gd name="T20" fmla="*/ 9731 w 9870"/>
                  <a:gd name="T21" fmla="*/ 3480 h 6000"/>
                  <a:gd name="T22" fmla="*/ 9547 w 9870"/>
                  <a:gd name="T23" fmla="*/ 3940 h 6000"/>
                  <a:gd name="T24" fmla="*/ 9252 w 9870"/>
                  <a:gd name="T25" fmla="*/ 4360 h 6000"/>
                  <a:gd name="T26" fmla="*/ 8857 w 9870"/>
                  <a:gd name="T27" fmla="*/ 4740 h 6000"/>
                  <a:gd name="T28" fmla="*/ 8371 w 9870"/>
                  <a:gd name="T29" fmla="*/ 5080 h 6000"/>
                  <a:gd name="T30" fmla="*/ 7805 w 9870"/>
                  <a:gd name="T31" fmla="*/ 5360 h 6000"/>
                  <a:gd name="T32" fmla="*/ 7168 w 9870"/>
                  <a:gd name="T33" fmla="*/ 5600 h 6000"/>
                  <a:gd name="T34" fmla="*/ 6471 w 9870"/>
                  <a:gd name="T35" fmla="*/ 5780 h 6000"/>
                  <a:gd name="T36" fmla="*/ 4934 w 9870"/>
                  <a:gd name="T37" fmla="*/ 5940 h 6000"/>
                  <a:gd name="T38" fmla="*/ 6621 w 9870"/>
                  <a:gd name="T39" fmla="*/ 5840 h 6000"/>
                  <a:gd name="T40" fmla="*/ 7273 w 9870"/>
                  <a:gd name="T41" fmla="*/ 5660 h 6000"/>
                  <a:gd name="T42" fmla="*/ 7679 w 9870"/>
                  <a:gd name="T43" fmla="*/ 5500 h 6000"/>
                  <a:gd name="T44" fmla="*/ 8058 w 9870"/>
                  <a:gd name="T45" fmla="*/ 5340 h 6000"/>
                  <a:gd name="T46" fmla="*/ 8409 w 9870"/>
                  <a:gd name="T47" fmla="*/ 5140 h 6000"/>
                  <a:gd name="T48" fmla="*/ 8728 w 9870"/>
                  <a:gd name="T49" fmla="*/ 4940 h 6000"/>
                  <a:gd name="T50" fmla="*/ 9013 w 9870"/>
                  <a:gd name="T51" fmla="*/ 4700 h 6000"/>
                  <a:gd name="T52" fmla="*/ 9204 w 9870"/>
                  <a:gd name="T53" fmla="*/ 4520 h 6000"/>
                  <a:gd name="T54" fmla="*/ 9319 w 9870"/>
                  <a:gd name="T55" fmla="*/ 4380 h 6000"/>
                  <a:gd name="T56" fmla="*/ 9424 w 9870"/>
                  <a:gd name="T57" fmla="*/ 4260 h 6000"/>
                  <a:gd name="T58" fmla="*/ 9520 w 9870"/>
                  <a:gd name="T59" fmla="*/ 4120 h 6000"/>
                  <a:gd name="T60" fmla="*/ 9604 w 9870"/>
                  <a:gd name="T61" fmla="*/ 3980 h 6000"/>
                  <a:gd name="T62" fmla="*/ 9677 w 9870"/>
                  <a:gd name="T63" fmla="*/ 3840 h 6000"/>
                  <a:gd name="T64" fmla="*/ 9740 w 9870"/>
                  <a:gd name="T65" fmla="*/ 3700 h 6000"/>
                  <a:gd name="T66" fmla="*/ 9790 w 9870"/>
                  <a:gd name="T67" fmla="*/ 3540 h 6000"/>
                  <a:gd name="T68" fmla="*/ 9829 w 9870"/>
                  <a:gd name="T69" fmla="*/ 3400 h 6000"/>
                  <a:gd name="T70" fmla="*/ 9855 w 9870"/>
                  <a:gd name="T71" fmla="*/ 3240 h 6000"/>
                  <a:gd name="T72" fmla="*/ 9868 w 9870"/>
                  <a:gd name="T73" fmla="*/ 3080 h 6000"/>
                  <a:gd name="T74" fmla="*/ 9868 w 9870"/>
                  <a:gd name="T75" fmla="*/ 2920 h 6000"/>
                  <a:gd name="T76" fmla="*/ 9855 w 9870"/>
                  <a:gd name="T77" fmla="*/ 2780 h 6000"/>
                  <a:gd name="T78" fmla="*/ 9829 w 9870"/>
                  <a:gd name="T79" fmla="*/ 2620 h 6000"/>
                  <a:gd name="T80" fmla="*/ 9791 w 9870"/>
                  <a:gd name="T81" fmla="*/ 2460 h 6000"/>
                  <a:gd name="T82" fmla="*/ 9741 w 9870"/>
                  <a:gd name="T83" fmla="*/ 2320 h 6000"/>
                  <a:gd name="T84" fmla="*/ 9679 w 9870"/>
                  <a:gd name="T85" fmla="*/ 2180 h 6000"/>
                  <a:gd name="T86" fmla="*/ 9605 w 9870"/>
                  <a:gd name="T87" fmla="*/ 2020 h 6000"/>
                  <a:gd name="T88" fmla="*/ 9521 w 9870"/>
                  <a:gd name="T89" fmla="*/ 1880 h 6000"/>
                  <a:gd name="T90" fmla="*/ 9426 w 9870"/>
                  <a:gd name="T91" fmla="*/ 1760 h 6000"/>
                  <a:gd name="T92" fmla="*/ 9321 w 9870"/>
                  <a:gd name="T93" fmla="*/ 1620 h 6000"/>
                  <a:gd name="T94" fmla="*/ 9206 w 9870"/>
                  <a:gd name="T95" fmla="*/ 1500 h 6000"/>
                  <a:gd name="T96" fmla="*/ 9016 w 9870"/>
                  <a:gd name="T97" fmla="*/ 1320 h 6000"/>
                  <a:gd name="T98" fmla="*/ 8730 w 9870"/>
                  <a:gd name="T99" fmla="*/ 1080 h 6000"/>
                  <a:gd name="T100" fmla="*/ 8411 w 9870"/>
                  <a:gd name="T101" fmla="*/ 860 h 6000"/>
                  <a:gd name="T102" fmla="*/ 8061 w 9870"/>
                  <a:gd name="T103" fmla="*/ 680 h 6000"/>
                  <a:gd name="T104" fmla="*/ 7681 w 9870"/>
                  <a:gd name="T105" fmla="*/ 500 h 6000"/>
                  <a:gd name="T106" fmla="*/ 7064 w 9870"/>
                  <a:gd name="T107" fmla="*/ 300 h 6000"/>
                  <a:gd name="T108" fmla="*/ 6043 w 9870"/>
                  <a:gd name="T109" fmla="*/ 80 h 6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70" h="6000">
                    <a:moveTo>
                      <a:pt x="6043" y="80"/>
                    </a:moveTo>
                    <a:lnTo>
                      <a:pt x="5333" y="80"/>
                    </a:lnTo>
                    <a:lnTo>
                      <a:pt x="6102" y="160"/>
                    </a:lnTo>
                    <a:lnTo>
                      <a:pt x="6471" y="220"/>
                    </a:lnTo>
                    <a:lnTo>
                      <a:pt x="6826" y="300"/>
                    </a:lnTo>
                    <a:lnTo>
                      <a:pt x="7168" y="400"/>
                    </a:lnTo>
                    <a:lnTo>
                      <a:pt x="7494" y="520"/>
                    </a:lnTo>
                    <a:lnTo>
                      <a:pt x="7805" y="640"/>
                    </a:lnTo>
                    <a:lnTo>
                      <a:pt x="8097" y="780"/>
                    </a:lnTo>
                    <a:lnTo>
                      <a:pt x="8371" y="940"/>
                    </a:lnTo>
                    <a:lnTo>
                      <a:pt x="8625" y="1100"/>
                    </a:lnTo>
                    <a:lnTo>
                      <a:pt x="8857" y="1280"/>
                    </a:lnTo>
                    <a:lnTo>
                      <a:pt x="9066" y="1460"/>
                    </a:lnTo>
                    <a:lnTo>
                      <a:pt x="9252" y="1660"/>
                    </a:lnTo>
                    <a:lnTo>
                      <a:pt x="9412" y="1860"/>
                    </a:lnTo>
                    <a:lnTo>
                      <a:pt x="9547" y="2080"/>
                    </a:lnTo>
                    <a:lnTo>
                      <a:pt x="9653" y="2300"/>
                    </a:lnTo>
                    <a:lnTo>
                      <a:pt x="9731" y="2520"/>
                    </a:lnTo>
                    <a:lnTo>
                      <a:pt x="9778" y="2760"/>
                    </a:lnTo>
                    <a:lnTo>
                      <a:pt x="9794" y="3000"/>
                    </a:lnTo>
                    <a:lnTo>
                      <a:pt x="9778" y="3240"/>
                    </a:lnTo>
                    <a:lnTo>
                      <a:pt x="9731" y="3480"/>
                    </a:lnTo>
                    <a:lnTo>
                      <a:pt x="9653" y="3700"/>
                    </a:lnTo>
                    <a:lnTo>
                      <a:pt x="9547" y="3940"/>
                    </a:lnTo>
                    <a:lnTo>
                      <a:pt x="9412" y="4140"/>
                    </a:lnTo>
                    <a:lnTo>
                      <a:pt x="9252" y="4360"/>
                    </a:lnTo>
                    <a:lnTo>
                      <a:pt x="9066" y="4540"/>
                    </a:lnTo>
                    <a:lnTo>
                      <a:pt x="8857" y="4740"/>
                    </a:lnTo>
                    <a:lnTo>
                      <a:pt x="8625" y="4920"/>
                    </a:lnTo>
                    <a:lnTo>
                      <a:pt x="8371" y="5080"/>
                    </a:lnTo>
                    <a:lnTo>
                      <a:pt x="8097" y="5220"/>
                    </a:lnTo>
                    <a:lnTo>
                      <a:pt x="7805" y="5360"/>
                    </a:lnTo>
                    <a:lnTo>
                      <a:pt x="7494" y="5500"/>
                    </a:lnTo>
                    <a:lnTo>
                      <a:pt x="7168" y="5600"/>
                    </a:lnTo>
                    <a:lnTo>
                      <a:pt x="6826" y="5700"/>
                    </a:lnTo>
                    <a:lnTo>
                      <a:pt x="6471" y="5780"/>
                    </a:lnTo>
                    <a:lnTo>
                      <a:pt x="5723" y="5900"/>
                    </a:lnTo>
                    <a:lnTo>
                      <a:pt x="4934" y="5940"/>
                    </a:lnTo>
                    <a:lnTo>
                      <a:pt x="6041" y="5940"/>
                    </a:lnTo>
                    <a:lnTo>
                      <a:pt x="6621" y="5840"/>
                    </a:lnTo>
                    <a:lnTo>
                      <a:pt x="7061" y="5720"/>
                    </a:lnTo>
                    <a:lnTo>
                      <a:pt x="7273" y="5660"/>
                    </a:lnTo>
                    <a:lnTo>
                      <a:pt x="7479" y="5580"/>
                    </a:lnTo>
                    <a:lnTo>
                      <a:pt x="7679" y="5500"/>
                    </a:lnTo>
                    <a:lnTo>
                      <a:pt x="7872" y="5420"/>
                    </a:lnTo>
                    <a:lnTo>
                      <a:pt x="8058" y="5340"/>
                    </a:lnTo>
                    <a:lnTo>
                      <a:pt x="8237" y="5240"/>
                    </a:lnTo>
                    <a:lnTo>
                      <a:pt x="8409" y="5140"/>
                    </a:lnTo>
                    <a:lnTo>
                      <a:pt x="8572" y="5040"/>
                    </a:lnTo>
                    <a:lnTo>
                      <a:pt x="8728" y="4940"/>
                    </a:lnTo>
                    <a:lnTo>
                      <a:pt x="8875" y="4820"/>
                    </a:lnTo>
                    <a:lnTo>
                      <a:pt x="9013" y="4700"/>
                    </a:lnTo>
                    <a:lnTo>
                      <a:pt x="9142" y="4580"/>
                    </a:lnTo>
                    <a:lnTo>
                      <a:pt x="9204" y="4520"/>
                    </a:lnTo>
                    <a:lnTo>
                      <a:pt x="9263" y="4460"/>
                    </a:lnTo>
                    <a:lnTo>
                      <a:pt x="9319" y="4380"/>
                    </a:lnTo>
                    <a:lnTo>
                      <a:pt x="9373" y="4320"/>
                    </a:lnTo>
                    <a:lnTo>
                      <a:pt x="9424" y="4260"/>
                    </a:lnTo>
                    <a:lnTo>
                      <a:pt x="9473" y="4180"/>
                    </a:lnTo>
                    <a:lnTo>
                      <a:pt x="9520" y="4120"/>
                    </a:lnTo>
                    <a:lnTo>
                      <a:pt x="9563" y="4060"/>
                    </a:lnTo>
                    <a:lnTo>
                      <a:pt x="9604" y="3980"/>
                    </a:lnTo>
                    <a:lnTo>
                      <a:pt x="9642" y="3920"/>
                    </a:lnTo>
                    <a:lnTo>
                      <a:pt x="9677" y="3840"/>
                    </a:lnTo>
                    <a:lnTo>
                      <a:pt x="9710" y="3760"/>
                    </a:lnTo>
                    <a:lnTo>
                      <a:pt x="9740" y="3700"/>
                    </a:lnTo>
                    <a:lnTo>
                      <a:pt x="9766" y="3620"/>
                    </a:lnTo>
                    <a:lnTo>
                      <a:pt x="9790" y="3540"/>
                    </a:lnTo>
                    <a:lnTo>
                      <a:pt x="9811" y="3480"/>
                    </a:lnTo>
                    <a:lnTo>
                      <a:pt x="9829" y="3400"/>
                    </a:lnTo>
                    <a:lnTo>
                      <a:pt x="9843" y="3320"/>
                    </a:lnTo>
                    <a:lnTo>
                      <a:pt x="9855" y="3240"/>
                    </a:lnTo>
                    <a:lnTo>
                      <a:pt x="9863" y="3160"/>
                    </a:lnTo>
                    <a:lnTo>
                      <a:pt x="9868" y="3080"/>
                    </a:lnTo>
                    <a:lnTo>
                      <a:pt x="9869" y="3000"/>
                    </a:lnTo>
                    <a:lnTo>
                      <a:pt x="9868" y="2920"/>
                    </a:lnTo>
                    <a:lnTo>
                      <a:pt x="9863" y="2840"/>
                    </a:lnTo>
                    <a:lnTo>
                      <a:pt x="9855" y="2780"/>
                    </a:lnTo>
                    <a:lnTo>
                      <a:pt x="9844" y="2700"/>
                    </a:lnTo>
                    <a:lnTo>
                      <a:pt x="9829" y="2620"/>
                    </a:lnTo>
                    <a:lnTo>
                      <a:pt x="9812" y="2540"/>
                    </a:lnTo>
                    <a:lnTo>
                      <a:pt x="9791" y="2460"/>
                    </a:lnTo>
                    <a:lnTo>
                      <a:pt x="9767" y="2400"/>
                    </a:lnTo>
                    <a:lnTo>
                      <a:pt x="9741" y="2320"/>
                    </a:lnTo>
                    <a:lnTo>
                      <a:pt x="9711" y="2240"/>
                    </a:lnTo>
                    <a:lnTo>
                      <a:pt x="9679" y="2180"/>
                    </a:lnTo>
                    <a:lnTo>
                      <a:pt x="9643" y="2100"/>
                    </a:lnTo>
                    <a:lnTo>
                      <a:pt x="9605" y="2020"/>
                    </a:lnTo>
                    <a:lnTo>
                      <a:pt x="9564" y="1960"/>
                    </a:lnTo>
                    <a:lnTo>
                      <a:pt x="9521" y="1880"/>
                    </a:lnTo>
                    <a:lnTo>
                      <a:pt x="9475" y="1820"/>
                    </a:lnTo>
                    <a:lnTo>
                      <a:pt x="9426" y="1760"/>
                    </a:lnTo>
                    <a:lnTo>
                      <a:pt x="9375" y="1680"/>
                    </a:lnTo>
                    <a:lnTo>
                      <a:pt x="9321" y="1620"/>
                    </a:lnTo>
                    <a:lnTo>
                      <a:pt x="9264" y="1560"/>
                    </a:lnTo>
                    <a:lnTo>
                      <a:pt x="9206" y="1500"/>
                    </a:lnTo>
                    <a:lnTo>
                      <a:pt x="9145" y="1440"/>
                    </a:lnTo>
                    <a:lnTo>
                      <a:pt x="9016" y="1320"/>
                    </a:lnTo>
                    <a:lnTo>
                      <a:pt x="8878" y="1200"/>
                    </a:lnTo>
                    <a:lnTo>
                      <a:pt x="8730" y="1080"/>
                    </a:lnTo>
                    <a:lnTo>
                      <a:pt x="8575" y="980"/>
                    </a:lnTo>
                    <a:lnTo>
                      <a:pt x="8411" y="860"/>
                    </a:lnTo>
                    <a:lnTo>
                      <a:pt x="8240" y="780"/>
                    </a:lnTo>
                    <a:lnTo>
                      <a:pt x="8061" y="680"/>
                    </a:lnTo>
                    <a:lnTo>
                      <a:pt x="7875" y="580"/>
                    </a:lnTo>
                    <a:lnTo>
                      <a:pt x="7681" y="500"/>
                    </a:lnTo>
                    <a:lnTo>
                      <a:pt x="7482" y="420"/>
                    </a:lnTo>
                    <a:lnTo>
                      <a:pt x="7064" y="300"/>
                    </a:lnTo>
                    <a:lnTo>
                      <a:pt x="6623" y="180"/>
                    </a:lnTo>
                    <a:lnTo>
                      <a:pt x="6043" y="80"/>
                    </a:lnTo>
                    <a:close/>
                  </a:path>
                </a:pathLst>
              </a:custGeom>
              <a:solidFill>
                <a:srgbClr val="233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37" name="Freeform 24">
                <a:extLst>
                  <a:ext uri="{FF2B5EF4-FFF2-40B4-BE49-F238E27FC236}">
                    <a16:creationId xmlns:a16="http://schemas.microsoft.com/office/drawing/2014/main" id="{C47031FE-6C81-4ADD-A375-C4C64025A713}"/>
                  </a:ext>
                </a:extLst>
              </p:cNvPr>
              <p:cNvSpPr>
                <a:spLocks/>
              </p:cNvSpPr>
              <p:nvPr/>
            </p:nvSpPr>
            <p:spPr bwMode="auto">
              <a:xfrm>
                <a:off x="20" y="50"/>
                <a:ext cx="9870" cy="6000"/>
              </a:xfrm>
              <a:custGeom>
                <a:avLst/>
                <a:gdLst>
                  <a:gd name="T0" fmla="*/ 3963 w 9870"/>
                  <a:gd name="T1" fmla="*/ 200 h 6000"/>
                  <a:gd name="T2" fmla="*/ 2439 w 9870"/>
                  <a:gd name="T3" fmla="*/ 560 h 6000"/>
                  <a:gd name="T4" fmla="*/ 1875 w 9870"/>
                  <a:gd name="T5" fmla="*/ 820 h 6000"/>
                  <a:gd name="T6" fmla="*/ 1377 w 9870"/>
                  <a:gd name="T7" fmla="*/ 1100 h 6000"/>
                  <a:gd name="T8" fmla="*/ 953 w 9870"/>
                  <a:gd name="T9" fmla="*/ 1420 h 6000"/>
                  <a:gd name="T10" fmla="*/ 716 w 9870"/>
                  <a:gd name="T11" fmla="*/ 1660 h 6000"/>
                  <a:gd name="T12" fmla="*/ 563 w 9870"/>
                  <a:gd name="T13" fmla="*/ 1840 h 6000"/>
                  <a:gd name="T14" fmla="*/ 433 w 9870"/>
                  <a:gd name="T15" fmla="*/ 2040 h 6000"/>
                  <a:gd name="T16" fmla="*/ 326 w 9870"/>
                  <a:gd name="T17" fmla="*/ 2240 h 6000"/>
                  <a:gd name="T18" fmla="*/ 244 w 9870"/>
                  <a:gd name="T19" fmla="*/ 2440 h 6000"/>
                  <a:gd name="T20" fmla="*/ 187 w 9870"/>
                  <a:gd name="T21" fmla="*/ 2640 h 6000"/>
                  <a:gd name="T22" fmla="*/ 155 w 9870"/>
                  <a:gd name="T23" fmla="*/ 2860 h 6000"/>
                  <a:gd name="T24" fmla="*/ 151 w 9870"/>
                  <a:gd name="T25" fmla="*/ 3080 h 6000"/>
                  <a:gd name="T26" fmla="*/ 174 w 9870"/>
                  <a:gd name="T27" fmla="*/ 3300 h 6000"/>
                  <a:gd name="T28" fmla="*/ 223 w 9870"/>
                  <a:gd name="T29" fmla="*/ 3500 h 6000"/>
                  <a:gd name="T30" fmla="*/ 297 w 9870"/>
                  <a:gd name="T31" fmla="*/ 3700 h 6000"/>
                  <a:gd name="T32" fmla="*/ 396 w 9870"/>
                  <a:gd name="T33" fmla="*/ 3900 h 6000"/>
                  <a:gd name="T34" fmla="*/ 518 w 9870"/>
                  <a:gd name="T35" fmla="*/ 4100 h 6000"/>
                  <a:gd name="T36" fmla="*/ 664 w 9870"/>
                  <a:gd name="T37" fmla="*/ 4300 h 6000"/>
                  <a:gd name="T38" fmla="*/ 832 w 9870"/>
                  <a:gd name="T39" fmla="*/ 4480 h 6000"/>
                  <a:gd name="T40" fmla="*/ 1230 w 9870"/>
                  <a:gd name="T41" fmla="*/ 4800 h 6000"/>
                  <a:gd name="T42" fmla="*/ 1704 w 9870"/>
                  <a:gd name="T43" fmla="*/ 5100 h 6000"/>
                  <a:gd name="T44" fmla="*/ 2247 w 9870"/>
                  <a:gd name="T45" fmla="*/ 5360 h 6000"/>
                  <a:gd name="T46" fmla="*/ 3062 w 9870"/>
                  <a:gd name="T47" fmla="*/ 5640 h 6000"/>
                  <a:gd name="T48" fmla="*/ 5183 w 9870"/>
                  <a:gd name="T49" fmla="*/ 5860 h 6000"/>
                  <a:gd name="T50" fmla="*/ 7022 w 9870"/>
                  <a:gd name="T51" fmla="*/ 5580 h 6000"/>
                  <a:gd name="T52" fmla="*/ 7625 w 9870"/>
                  <a:gd name="T53" fmla="*/ 5360 h 6000"/>
                  <a:gd name="T54" fmla="*/ 8168 w 9870"/>
                  <a:gd name="T55" fmla="*/ 5100 h 6000"/>
                  <a:gd name="T56" fmla="*/ 8642 w 9870"/>
                  <a:gd name="T57" fmla="*/ 4800 h 6000"/>
                  <a:gd name="T58" fmla="*/ 9040 w 9870"/>
                  <a:gd name="T59" fmla="*/ 4460 h 6000"/>
                  <a:gd name="T60" fmla="*/ 9206 w 9870"/>
                  <a:gd name="T61" fmla="*/ 4280 h 6000"/>
                  <a:gd name="T62" fmla="*/ 9352 w 9870"/>
                  <a:gd name="T63" fmla="*/ 4100 h 6000"/>
                  <a:gd name="T64" fmla="*/ 9474 w 9870"/>
                  <a:gd name="T65" fmla="*/ 3900 h 6000"/>
                  <a:gd name="T66" fmla="*/ 9573 w 9870"/>
                  <a:gd name="T67" fmla="*/ 3700 h 6000"/>
                  <a:gd name="T68" fmla="*/ 9647 w 9870"/>
                  <a:gd name="T69" fmla="*/ 3500 h 6000"/>
                  <a:gd name="T70" fmla="*/ 9696 w 9870"/>
                  <a:gd name="T71" fmla="*/ 3300 h 6000"/>
                  <a:gd name="T72" fmla="*/ 9718 w 9870"/>
                  <a:gd name="T73" fmla="*/ 3080 h 6000"/>
                  <a:gd name="T74" fmla="*/ 9713 w 9870"/>
                  <a:gd name="T75" fmla="*/ 2860 h 6000"/>
                  <a:gd name="T76" fmla="*/ 9682 w 9870"/>
                  <a:gd name="T77" fmla="*/ 2640 h 6000"/>
                  <a:gd name="T78" fmla="*/ 9624 w 9870"/>
                  <a:gd name="T79" fmla="*/ 2440 h 6000"/>
                  <a:gd name="T80" fmla="*/ 9542 w 9870"/>
                  <a:gd name="T81" fmla="*/ 2240 h 6000"/>
                  <a:gd name="T82" fmla="*/ 9435 w 9870"/>
                  <a:gd name="T83" fmla="*/ 2040 h 6000"/>
                  <a:gd name="T84" fmla="*/ 9305 w 9870"/>
                  <a:gd name="T85" fmla="*/ 1840 h 6000"/>
                  <a:gd name="T86" fmla="*/ 9152 w 9870"/>
                  <a:gd name="T87" fmla="*/ 1660 h 6000"/>
                  <a:gd name="T88" fmla="*/ 8913 w 9870"/>
                  <a:gd name="T89" fmla="*/ 1420 h 6000"/>
                  <a:gd name="T90" fmla="*/ 8489 w 9870"/>
                  <a:gd name="T91" fmla="*/ 1100 h 6000"/>
                  <a:gd name="T92" fmla="*/ 7991 w 9870"/>
                  <a:gd name="T93" fmla="*/ 800 h 6000"/>
                  <a:gd name="T94" fmla="*/ 7428 w 9870"/>
                  <a:gd name="T95" fmla="*/ 560 h 6000"/>
                  <a:gd name="T96" fmla="*/ 5904 w 9870"/>
                  <a:gd name="T97" fmla="*/ 200 h 6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870" h="6000">
                    <a:moveTo>
                      <a:pt x="5426" y="160"/>
                    </a:moveTo>
                    <a:lnTo>
                      <a:pt x="4441" y="160"/>
                    </a:lnTo>
                    <a:lnTo>
                      <a:pt x="3963" y="200"/>
                    </a:lnTo>
                    <a:lnTo>
                      <a:pt x="3278" y="320"/>
                    </a:lnTo>
                    <a:lnTo>
                      <a:pt x="2847" y="440"/>
                    </a:lnTo>
                    <a:lnTo>
                      <a:pt x="2439" y="560"/>
                    </a:lnTo>
                    <a:lnTo>
                      <a:pt x="2244" y="640"/>
                    </a:lnTo>
                    <a:lnTo>
                      <a:pt x="2056" y="720"/>
                    </a:lnTo>
                    <a:lnTo>
                      <a:pt x="1875" y="820"/>
                    </a:lnTo>
                    <a:lnTo>
                      <a:pt x="1701" y="900"/>
                    </a:lnTo>
                    <a:lnTo>
                      <a:pt x="1535" y="1000"/>
                    </a:lnTo>
                    <a:lnTo>
                      <a:pt x="1377" y="1100"/>
                    </a:lnTo>
                    <a:lnTo>
                      <a:pt x="1227" y="1200"/>
                    </a:lnTo>
                    <a:lnTo>
                      <a:pt x="1086" y="1320"/>
                    </a:lnTo>
                    <a:lnTo>
                      <a:pt x="953" y="1420"/>
                    </a:lnTo>
                    <a:lnTo>
                      <a:pt x="829" y="1540"/>
                    </a:lnTo>
                    <a:lnTo>
                      <a:pt x="772" y="1600"/>
                    </a:lnTo>
                    <a:lnTo>
                      <a:pt x="716" y="1660"/>
                    </a:lnTo>
                    <a:lnTo>
                      <a:pt x="663" y="1720"/>
                    </a:lnTo>
                    <a:lnTo>
                      <a:pt x="612" y="1780"/>
                    </a:lnTo>
                    <a:lnTo>
                      <a:pt x="563" y="1840"/>
                    </a:lnTo>
                    <a:lnTo>
                      <a:pt x="517" y="1900"/>
                    </a:lnTo>
                    <a:lnTo>
                      <a:pt x="474" y="1980"/>
                    </a:lnTo>
                    <a:lnTo>
                      <a:pt x="433" y="2040"/>
                    </a:lnTo>
                    <a:lnTo>
                      <a:pt x="395" y="2100"/>
                    </a:lnTo>
                    <a:lnTo>
                      <a:pt x="359" y="2160"/>
                    </a:lnTo>
                    <a:lnTo>
                      <a:pt x="326" y="2240"/>
                    </a:lnTo>
                    <a:lnTo>
                      <a:pt x="296" y="2300"/>
                    </a:lnTo>
                    <a:lnTo>
                      <a:pt x="269" y="2380"/>
                    </a:lnTo>
                    <a:lnTo>
                      <a:pt x="244" y="2440"/>
                    </a:lnTo>
                    <a:lnTo>
                      <a:pt x="222" y="2500"/>
                    </a:lnTo>
                    <a:lnTo>
                      <a:pt x="203" y="2580"/>
                    </a:lnTo>
                    <a:lnTo>
                      <a:pt x="187" y="2640"/>
                    </a:lnTo>
                    <a:lnTo>
                      <a:pt x="173" y="2720"/>
                    </a:lnTo>
                    <a:lnTo>
                      <a:pt x="163" y="2780"/>
                    </a:lnTo>
                    <a:lnTo>
                      <a:pt x="155" y="2860"/>
                    </a:lnTo>
                    <a:lnTo>
                      <a:pt x="151" y="2940"/>
                    </a:lnTo>
                    <a:lnTo>
                      <a:pt x="149" y="3000"/>
                    </a:lnTo>
                    <a:lnTo>
                      <a:pt x="151" y="3080"/>
                    </a:lnTo>
                    <a:lnTo>
                      <a:pt x="156" y="3160"/>
                    </a:lnTo>
                    <a:lnTo>
                      <a:pt x="163" y="3220"/>
                    </a:lnTo>
                    <a:lnTo>
                      <a:pt x="174" y="3300"/>
                    </a:lnTo>
                    <a:lnTo>
                      <a:pt x="187" y="3360"/>
                    </a:lnTo>
                    <a:lnTo>
                      <a:pt x="203" y="3440"/>
                    </a:lnTo>
                    <a:lnTo>
                      <a:pt x="223" y="3500"/>
                    </a:lnTo>
                    <a:lnTo>
                      <a:pt x="245" y="3580"/>
                    </a:lnTo>
                    <a:lnTo>
                      <a:pt x="269" y="3640"/>
                    </a:lnTo>
                    <a:lnTo>
                      <a:pt x="297" y="3700"/>
                    </a:lnTo>
                    <a:lnTo>
                      <a:pt x="327" y="3780"/>
                    </a:lnTo>
                    <a:lnTo>
                      <a:pt x="360" y="3840"/>
                    </a:lnTo>
                    <a:lnTo>
                      <a:pt x="396" y="3900"/>
                    </a:lnTo>
                    <a:lnTo>
                      <a:pt x="434" y="3980"/>
                    </a:lnTo>
                    <a:lnTo>
                      <a:pt x="475" y="4040"/>
                    </a:lnTo>
                    <a:lnTo>
                      <a:pt x="518" y="4100"/>
                    </a:lnTo>
                    <a:lnTo>
                      <a:pt x="565" y="4160"/>
                    </a:lnTo>
                    <a:lnTo>
                      <a:pt x="613" y="4220"/>
                    </a:lnTo>
                    <a:lnTo>
                      <a:pt x="664" y="4300"/>
                    </a:lnTo>
                    <a:lnTo>
                      <a:pt x="717" y="4360"/>
                    </a:lnTo>
                    <a:lnTo>
                      <a:pt x="773" y="4420"/>
                    </a:lnTo>
                    <a:lnTo>
                      <a:pt x="832" y="4480"/>
                    </a:lnTo>
                    <a:lnTo>
                      <a:pt x="956" y="4580"/>
                    </a:lnTo>
                    <a:lnTo>
                      <a:pt x="1088" y="4700"/>
                    </a:lnTo>
                    <a:lnTo>
                      <a:pt x="1230" y="4800"/>
                    </a:lnTo>
                    <a:lnTo>
                      <a:pt x="1380" y="4920"/>
                    </a:lnTo>
                    <a:lnTo>
                      <a:pt x="1538" y="5020"/>
                    </a:lnTo>
                    <a:lnTo>
                      <a:pt x="1704" y="5100"/>
                    </a:lnTo>
                    <a:lnTo>
                      <a:pt x="1878" y="5200"/>
                    </a:lnTo>
                    <a:lnTo>
                      <a:pt x="2059" y="5280"/>
                    </a:lnTo>
                    <a:lnTo>
                      <a:pt x="2247" y="5360"/>
                    </a:lnTo>
                    <a:lnTo>
                      <a:pt x="2441" y="5440"/>
                    </a:lnTo>
                    <a:lnTo>
                      <a:pt x="2642" y="5520"/>
                    </a:lnTo>
                    <a:lnTo>
                      <a:pt x="3062" y="5640"/>
                    </a:lnTo>
                    <a:lnTo>
                      <a:pt x="3965" y="5800"/>
                    </a:lnTo>
                    <a:lnTo>
                      <a:pt x="4688" y="5860"/>
                    </a:lnTo>
                    <a:lnTo>
                      <a:pt x="5183" y="5860"/>
                    </a:lnTo>
                    <a:lnTo>
                      <a:pt x="5906" y="5800"/>
                    </a:lnTo>
                    <a:lnTo>
                      <a:pt x="6809" y="5640"/>
                    </a:lnTo>
                    <a:lnTo>
                      <a:pt x="7022" y="5580"/>
                    </a:lnTo>
                    <a:lnTo>
                      <a:pt x="7229" y="5500"/>
                    </a:lnTo>
                    <a:lnTo>
                      <a:pt x="7430" y="5440"/>
                    </a:lnTo>
                    <a:lnTo>
                      <a:pt x="7625" y="5360"/>
                    </a:lnTo>
                    <a:lnTo>
                      <a:pt x="7813" y="5280"/>
                    </a:lnTo>
                    <a:lnTo>
                      <a:pt x="7994" y="5200"/>
                    </a:lnTo>
                    <a:lnTo>
                      <a:pt x="8168" y="5100"/>
                    </a:lnTo>
                    <a:lnTo>
                      <a:pt x="8334" y="5020"/>
                    </a:lnTo>
                    <a:lnTo>
                      <a:pt x="8492" y="4920"/>
                    </a:lnTo>
                    <a:lnTo>
                      <a:pt x="8642" y="4800"/>
                    </a:lnTo>
                    <a:lnTo>
                      <a:pt x="8783" y="4700"/>
                    </a:lnTo>
                    <a:lnTo>
                      <a:pt x="8916" y="4580"/>
                    </a:lnTo>
                    <a:lnTo>
                      <a:pt x="9040" y="4460"/>
                    </a:lnTo>
                    <a:lnTo>
                      <a:pt x="9097" y="4420"/>
                    </a:lnTo>
                    <a:lnTo>
                      <a:pt x="9153" y="4360"/>
                    </a:lnTo>
                    <a:lnTo>
                      <a:pt x="9206" y="4280"/>
                    </a:lnTo>
                    <a:lnTo>
                      <a:pt x="9257" y="4220"/>
                    </a:lnTo>
                    <a:lnTo>
                      <a:pt x="9306" y="4160"/>
                    </a:lnTo>
                    <a:lnTo>
                      <a:pt x="9352" y="4100"/>
                    </a:lnTo>
                    <a:lnTo>
                      <a:pt x="9395" y="4040"/>
                    </a:lnTo>
                    <a:lnTo>
                      <a:pt x="9436" y="3980"/>
                    </a:lnTo>
                    <a:lnTo>
                      <a:pt x="9474" y="3900"/>
                    </a:lnTo>
                    <a:lnTo>
                      <a:pt x="9510" y="3840"/>
                    </a:lnTo>
                    <a:lnTo>
                      <a:pt x="9543" y="3780"/>
                    </a:lnTo>
                    <a:lnTo>
                      <a:pt x="9573" y="3700"/>
                    </a:lnTo>
                    <a:lnTo>
                      <a:pt x="9600" y="3640"/>
                    </a:lnTo>
                    <a:lnTo>
                      <a:pt x="9625" y="3560"/>
                    </a:lnTo>
                    <a:lnTo>
                      <a:pt x="9647" y="3500"/>
                    </a:lnTo>
                    <a:lnTo>
                      <a:pt x="9666" y="3440"/>
                    </a:lnTo>
                    <a:lnTo>
                      <a:pt x="9682" y="3360"/>
                    </a:lnTo>
                    <a:lnTo>
                      <a:pt x="9696" y="3300"/>
                    </a:lnTo>
                    <a:lnTo>
                      <a:pt x="9706" y="3220"/>
                    </a:lnTo>
                    <a:lnTo>
                      <a:pt x="9714" y="3140"/>
                    </a:lnTo>
                    <a:lnTo>
                      <a:pt x="9718" y="3080"/>
                    </a:lnTo>
                    <a:lnTo>
                      <a:pt x="9720" y="3000"/>
                    </a:lnTo>
                    <a:lnTo>
                      <a:pt x="9718" y="2940"/>
                    </a:lnTo>
                    <a:lnTo>
                      <a:pt x="9713" y="2860"/>
                    </a:lnTo>
                    <a:lnTo>
                      <a:pt x="9706" y="2780"/>
                    </a:lnTo>
                    <a:lnTo>
                      <a:pt x="9695" y="2720"/>
                    </a:lnTo>
                    <a:lnTo>
                      <a:pt x="9682" y="2640"/>
                    </a:lnTo>
                    <a:lnTo>
                      <a:pt x="9665" y="2580"/>
                    </a:lnTo>
                    <a:lnTo>
                      <a:pt x="9646" y="2500"/>
                    </a:lnTo>
                    <a:lnTo>
                      <a:pt x="9624" y="2440"/>
                    </a:lnTo>
                    <a:lnTo>
                      <a:pt x="9599" y="2360"/>
                    </a:lnTo>
                    <a:lnTo>
                      <a:pt x="9572" y="2300"/>
                    </a:lnTo>
                    <a:lnTo>
                      <a:pt x="9542" y="2240"/>
                    </a:lnTo>
                    <a:lnTo>
                      <a:pt x="9509" y="2160"/>
                    </a:lnTo>
                    <a:lnTo>
                      <a:pt x="9473" y="2100"/>
                    </a:lnTo>
                    <a:lnTo>
                      <a:pt x="9435" y="2040"/>
                    </a:lnTo>
                    <a:lnTo>
                      <a:pt x="9394" y="1960"/>
                    </a:lnTo>
                    <a:lnTo>
                      <a:pt x="9351" y="1900"/>
                    </a:lnTo>
                    <a:lnTo>
                      <a:pt x="9305" y="1840"/>
                    </a:lnTo>
                    <a:lnTo>
                      <a:pt x="9256" y="1780"/>
                    </a:lnTo>
                    <a:lnTo>
                      <a:pt x="9205" y="1720"/>
                    </a:lnTo>
                    <a:lnTo>
                      <a:pt x="9152" y="1660"/>
                    </a:lnTo>
                    <a:lnTo>
                      <a:pt x="9096" y="1600"/>
                    </a:lnTo>
                    <a:lnTo>
                      <a:pt x="9037" y="1540"/>
                    </a:lnTo>
                    <a:lnTo>
                      <a:pt x="8913" y="1420"/>
                    </a:lnTo>
                    <a:lnTo>
                      <a:pt x="8781" y="1300"/>
                    </a:lnTo>
                    <a:lnTo>
                      <a:pt x="8639" y="1200"/>
                    </a:lnTo>
                    <a:lnTo>
                      <a:pt x="8489" y="1100"/>
                    </a:lnTo>
                    <a:lnTo>
                      <a:pt x="8331" y="1000"/>
                    </a:lnTo>
                    <a:lnTo>
                      <a:pt x="8165" y="900"/>
                    </a:lnTo>
                    <a:lnTo>
                      <a:pt x="7991" y="800"/>
                    </a:lnTo>
                    <a:lnTo>
                      <a:pt x="7810" y="720"/>
                    </a:lnTo>
                    <a:lnTo>
                      <a:pt x="7622" y="640"/>
                    </a:lnTo>
                    <a:lnTo>
                      <a:pt x="7428" y="560"/>
                    </a:lnTo>
                    <a:lnTo>
                      <a:pt x="7019" y="440"/>
                    </a:lnTo>
                    <a:lnTo>
                      <a:pt x="6588" y="320"/>
                    </a:lnTo>
                    <a:lnTo>
                      <a:pt x="5904" y="200"/>
                    </a:lnTo>
                    <a:lnTo>
                      <a:pt x="5426" y="160"/>
                    </a:lnTo>
                    <a:close/>
                  </a:path>
                </a:pathLst>
              </a:custGeom>
              <a:solidFill>
                <a:srgbClr val="233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38" name="Freeform 25">
                <a:extLst>
                  <a:ext uri="{FF2B5EF4-FFF2-40B4-BE49-F238E27FC236}">
                    <a16:creationId xmlns:a16="http://schemas.microsoft.com/office/drawing/2014/main" id="{9CCCE8AD-3523-4BAD-8B6F-DD9D75D8175A}"/>
                  </a:ext>
                </a:extLst>
              </p:cNvPr>
              <p:cNvSpPr>
                <a:spLocks/>
              </p:cNvSpPr>
              <p:nvPr/>
            </p:nvSpPr>
            <p:spPr bwMode="auto">
              <a:xfrm>
                <a:off x="20" y="50"/>
                <a:ext cx="9870" cy="6000"/>
              </a:xfrm>
              <a:custGeom>
                <a:avLst/>
                <a:gdLst>
                  <a:gd name="T0" fmla="*/ 4933 w 9870"/>
                  <a:gd name="T1" fmla="*/ 140 h 6000"/>
                  <a:gd name="T2" fmla="*/ 5426 w 9870"/>
                  <a:gd name="T3" fmla="*/ 160 h 6000"/>
                  <a:gd name="T4" fmla="*/ 6588 w 9870"/>
                  <a:gd name="T5" fmla="*/ 320 h 6000"/>
                  <a:gd name="T6" fmla="*/ 7428 w 9870"/>
                  <a:gd name="T7" fmla="*/ 560 h 6000"/>
                  <a:gd name="T8" fmla="*/ 7810 w 9870"/>
                  <a:gd name="T9" fmla="*/ 720 h 6000"/>
                  <a:gd name="T10" fmla="*/ 8165 w 9870"/>
                  <a:gd name="T11" fmla="*/ 900 h 6000"/>
                  <a:gd name="T12" fmla="*/ 8489 w 9870"/>
                  <a:gd name="T13" fmla="*/ 1100 h 6000"/>
                  <a:gd name="T14" fmla="*/ 8781 w 9870"/>
                  <a:gd name="T15" fmla="*/ 1300 h 6000"/>
                  <a:gd name="T16" fmla="*/ 9037 w 9870"/>
                  <a:gd name="T17" fmla="*/ 1540 h 6000"/>
                  <a:gd name="T18" fmla="*/ 9152 w 9870"/>
                  <a:gd name="T19" fmla="*/ 1660 h 6000"/>
                  <a:gd name="T20" fmla="*/ 9256 w 9870"/>
                  <a:gd name="T21" fmla="*/ 1780 h 6000"/>
                  <a:gd name="T22" fmla="*/ 9351 w 9870"/>
                  <a:gd name="T23" fmla="*/ 1900 h 6000"/>
                  <a:gd name="T24" fmla="*/ 9435 w 9870"/>
                  <a:gd name="T25" fmla="*/ 2040 h 6000"/>
                  <a:gd name="T26" fmla="*/ 9509 w 9870"/>
                  <a:gd name="T27" fmla="*/ 2160 h 6000"/>
                  <a:gd name="T28" fmla="*/ 9572 w 9870"/>
                  <a:gd name="T29" fmla="*/ 2300 h 6000"/>
                  <a:gd name="T30" fmla="*/ 9624 w 9870"/>
                  <a:gd name="T31" fmla="*/ 2440 h 6000"/>
                  <a:gd name="T32" fmla="*/ 9665 w 9870"/>
                  <a:gd name="T33" fmla="*/ 2580 h 6000"/>
                  <a:gd name="T34" fmla="*/ 9695 w 9870"/>
                  <a:gd name="T35" fmla="*/ 2720 h 6000"/>
                  <a:gd name="T36" fmla="*/ 9713 w 9870"/>
                  <a:gd name="T37" fmla="*/ 2860 h 6000"/>
                  <a:gd name="T38" fmla="*/ 9720 w 9870"/>
                  <a:gd name="T39" fmla="*/ 3000 h 6000"/>
                  <a:gd name="T40" fmla="*/ 9714 w 9870"/>
                  <a:gd name="T41" fmla="*/ 3140 h 6000"/>
                  <a:gd name="T42" fmla="*/ 9696 w 9870"/>
                  <a:gd name="T43" fmla="*/ 3300 h 6000"/>
                  <a:gd name="T44" fmla="*/ 9666 w 9870"/>
                  <a:gd name="T45" fmla="*/ 3440 h 6000"/>
                  <a:gd name="T46" fmla="*/ 9625 w 9870"/>
                  <a:gd name="T47" fmla="*/ 3560 h 6000"/>
                  <a:gd name="T48" fmla="*/ 9573 w 9870"/>
                  <a:gd name="T49" fmla="*/ 3700 h 6000"/>
                  <a:gd name="T50" fmla="*/ 9510 w 9870"/>
                  <a:gd name="T51" fmla="*/ 3840 h 6000"/>
                  <a:gd name="T52" fmla="*/ 9436 w 9870"/>
                  <a:gd name="T53" fmla="*/ 3980 h 6000"/>
                  <a:gd name="T54" fmla="*/ 9352 w 9870"/>
                  <a:gd name="T55" fmla="*/ 4100 h 6000"/>
                  <a:gd name="T56" fmla="*/ 9257 w 9870"/>
                  <a:gd name="T57" fmla="*/ 4220 h 6000"/>
                  <a:gd name="T58" fmla="*/ 9153 w 9870"/>
                  <a:gd name="T59" fmla="*/ 4360 h 6000"/>
                  <a:gd name="T60" fmla="*/ 9040 w 9870"/>
                  <a:gd name="T61" fmla="*/ 4460 h 6000"/>
                  <a:gd name="T62" fmla="*/ 8783 w 9870"/>
                  <a:gd name="T63" fmla="*/ 4700 h 6000"/>
                  <a:gd name="T64" fmla="*/ 8492 w 9870"/>
                  <a:gd name="T65" fmla="*/ 4920 h 6000"/>
                  <a:gd name="T66" fmla="*/ 8168 w 9870"/>
                  <a:gd name="T67" fmla="*/ 5100 h 6000"/>
                  <a:gd name="T68" fmla="*/ 7813 w 9870"/>
                  <a:gd name="T69" fmla="*/ 5280 h 6000"/>
                  <a:gd name="T70" fmla="*/ 7430 w 9870"/>
                  <a:gd name="T71" fmla="*/ 5440 h 6000"/>
                  <a:gd name="T72" fmla="*/ 7022 w 9870"/>
                  <a:gd name="T73" fmla="*/ 5580 h 6000"/>
                  <a:gd name="T74" fmla="*/ 5906 w 9870"/>
                  <a:gd name="T75" fmla="*/ 5800 h 6000"/>
                  <a:gd name="T76" fmla="*/ 5976 w 9870"/>
                  <a:gd name="T77" fmla="*/ 5860 h 6000"/>
                  <a:gd name="T78" fmla="*/ 6826 w 9870"/>
                  <a:gd name="T79" fmla="*/ 5700 h 6000"/>
                  <a:gd name="T80" fmla="*/ 7494 w 9870"/>
                  <a:gd name="T81" fmla="*/ 5500 h 6000"/>
                  <a:gd name="T82" fmla="*/ 8097 w 9870"/>
                  <a:gd name="T83" fmla="*/ 5220 h 6000"/>
                  <a:gd name="T84" fmla="*/ 8625 w 9870"/>
                  <a:gd name="T85" fmla="*/ 4920 h 6000"/>
                  <a:gd name="T86" fmla="*/ 9066 w 9870"/>
                  <a:gd name="T87" fmla="*/ 4540 h 6000"/>
                  <a:gd name="T88" fmla="*/ 9412 w 9870"/>
                  <a:gd name="T89" fmla="*/ 4140 h 6000"/>
                  <a:gd name="T90" fmla="*/ 9653 w 9870"/>
                  <a:gd name="T91" fmla="*/ 3700 h 6000"/>
                  <a:gd name="T92" fmla="*/ 9778 w 9870"/>
                  <a:gd name="T93" fmla="*/ 3240 h 6000"/>
                  <a:gd name="T94" fmla="*/ 9778 w 9870"/>
                  <a:gd name="T95" fmla="*/ 2760 h 6000"/>
                  <a:gd name="T96" fmla="*/ 9653 w 9870"/>
                  <a:gd name="T97" fmla="*/ 2300 h 6000"/>
                  <a:gd name="T98" fmla="*/ 9412 w 9870"/>
                  <a:gd name="T99" fmla="*/ 1860 h 6000"/>
                  <a:gd name="T100" fmla="*/ 9066 w 9870"/>
                  <a:gd name="T101" fmla="*/ 1460 h 6000"/>
                  <a:gd name="T102" fmla="*/ 8625 w 9870"/>
                  <a:gd name="T103" fmla="*/ 1100 h 6000"/>
                  <a:gd name="T104" fmla="*/ 8097 w 9870"/>
                  <a:gd name="T105" fmla="*/ 780 h 6000"/>
                  <a:gd name="T106" fmla="*/ 7494 w 9870"/>
                  <a:gd name="T107" fmla="*/ 520 h 6000"/>
                  <a:gd name="T108" fmla="*/ 6826 w 9870"/>
                  <a:gd name="T109" fmla="*/ 300 h 6000"/>
                  <a:gd name="T110" fmla="*/ 6102 w 9870"/>
                  <a:gd name="T111" fmla="*/ 160 h 6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870" h="6000">
                    <a:moveTo>
                      <a:pt x="5913" y="140"/>
                    </a:moveTo>
                    <a:lnTo>
                      <a:pt x="4933" y="140"/>
                    </a:lnTo>
                    <a:lnTo>
                      <a:pt x="5181" y="160"/>
                    </a:lnTo>
                    <a:lnTo>
                      <a:pt x="5426" y="160"/>
                    </a:lnTo>
                    <a:lnTo>
                      <a:pt x="5904" y="200"/>
                    </a:lnTo>
                    <a:lnTo>
                      <a:pt x="6588" y="320"/>
                    </a:lnTo>
                    <a:lnTo>
                      <a:pt x="7019" y="440"/>
                    </a:lnTo>
                    <a:lnTo>
                      <a:pt x="7428" y="560"/>
                    </a:lnTo>
                    <a:lnTo>
                      <a:pt x="7622" y="640"/>
                    </a:lnTo>
                    <a:lnTo>
                      <a:pt x="7810" y="720"/>
                    </a:lnTo>
                    <a:lnTo>
                      <a:pt x="7991" y="800"/>
                    </a:lnTo>
                    <a:lnTo>
                      <a:pt x="8165" y="900"/>
                    </a:lnTo>
                    <a:lnTo>
                      <a:pt x="8331" y="1000"/>
                    </a:lnTo>
                    <a:lnTo>
                      <a:pt x="8489" y="1100"/>
                    </a:lnTo>
                    <a:lnTo>
                      <a:pt x="8639" y="1200"/>
                    </a:lnTo>
                    <a:lnTo>
                      <a:pt x="8781" y="1300"/>
                    </a:lnTo>
                    <a:lnTo>
                      <a:pt x="8913" y="1420"/>
                    </a:lnTo>
                    <a:lnTo>
                      <a:pt x="9037" y="1540"/>
                    </a:lnTo>
                    <a:lnTo>
                      <a:pt x="9096" y="1600"/>
                    </a:lnTo>
                    <a:lnTo>
                      <a:pt x="9152" y="1660"/>
                    </a:lnTo>
                    <a:lnTo>
                      <a:pt x="9205" y="1720"/>
                    </a:lnTo>
                    <a:lnTo>
                      <a:pt x="9256" y="1780"/>
                    </a:lnTo>
                    <a:lnTo>
                      <a:pt x="9305" y="1840"/>
                    </a:lnTo>
                    <a:lnTo>
                      <a:pt x="9351" y="1900"/>
                    </a:lnTo>
                    <a:lnTo>
                      <a:pt x="9394" y="1960"/>
                    </a:lnTo>
                    <a:lnTo>
                      <a:pt x="9435" y="2040"/>
                    </a:lnTo>
                    <a:lnTo>
                      <a:pt x="9473" y="2100"/>
                    </a:lnTo>
                    <a:lnTo>
                      <a:pt x="9509" y="2160"/>
                    </a:lnTo>
                    <a:lnTo>
                      <a:pt x="9542" y="2240"/>
                    </a:lnTo>
                    <a:lnTo>
                      <a:pt x="9572" y="2300"/>
                    </a:lnTo>
                    <a:lnTo>
                      <a:pt x="9599" y="2360"/>
                    </a:lnTo>
                    <a:lnTo>
                      <a:pt x="9624" y="2440"/>
                    </a:lnTo>
                    <a:lnTo>
                      <a:pt x="9646" y="2500"/>
                    </a:lnTo>
                    <a:lnTo>
                      <a:pt x="9665" y="2580"/>
                    </a:lnTo>
                    <a:lnTo>
                      <a:pt x="9682" y="2640"/>
                    </a:lnTo>
                    <a:lnTo>
                      <a:pt x="9695" y="2720"/>
                    </a:lnTo>
                    <a:lnTo>
                      <a:pt x="9706" y="2780"/>
                    </a:lnTo>
                    <a:lnTo>
                      <a:pt x="9713" y="2860"/>
                    </a:lnTo>
                    <a:lnTo>
                      <a:pt x="9718" y="2940"/>
                    </a:lnTo>
                    <a:lnTo>
                      <a:pt x="9720" y="3000"/>
                    </a:lnTo>
                    <a:lnTo>
                      <a:pt x="9718" y="3080"/>
                    </a:lnTo>
                    <a:lnTo>
                      <a:pt x="9714" y="3140"/>
                    </a:lnTo>
                    <a:lnTo>
                      <a:pt x="9706" y="3220"/>
                    </a:lnTo>
                    <a:lnTo>
                      <a:pt x="9696" y="3300"/>
                    </a:lnTo>
                    <a:lnTo>
                      <a:pt x="9682" y="3360"/>
                    </a:lnTo>
                    <a:lnTo>
                      <a:pt x="9666" y="3440"/>
                    </a:lnTo>
                    <a:lnTo>
                      <a:pt x="9647" y="3500"/>
                    </a:lnTo>
                    <a:lnTo>
                      <a:pt x="9625" y="3560"/>
                    </a:lnTo>
                    <a:lnTo>
                      <a:pt x="9600" y="3640"/>
                    </a:lnTo>
                    <a:lnTo>
                      <a:pt x="9573" y="3700"/>
                    </a:lnTo>
                    <a:lnTo>
                      <a:pt x="9543" y="3780"/>
                    </a:lnTo>
                    <a:lnTo>
                      <a:pt x="9510" y="3840"/>
                    </a:lnTo>
                    <a:lnTo>
                      <a:pt x="9474" y="3900"/>
                    </a:lnTo>
                    <a:lnTo>
                      <a:pt x="9436" y="3980"/>
                    </a:lnTo>
                    <a:lnTo>
                      <a:pt x="9395" y="4040"/>
                    </a:lnTo>
                    <a:lnTo>
                      <a:pt x="9352" y="4100"/>
                    </a:lnTo>
                    <a:lnTo>
                      <a:pt x="9306" y="4160"/>
                    </a:lnTo>
                    <a:lnTo>
                      <a:pt x="9257" y="4220"/>
                    </a:lnTo>
                    <a:lnTo>
                      <a:pt x="9206" y="4280"/>
                    </a:lnTo>
                    <a:lnTo>
                      <a:pt x="9153" y="4360"/>
                    </a:lnTo>
                    <a:lnTo>
                      <a:pt x="9097" y="4420"/>
                    </a:lnTo>
                    <a:lnTo>
                      <a:pt x="9040" y="4460"/>
                    </a:lnTo>
                    <a:lnTo>
                      <a:pt x="8916" y="4580"/>
                    </a:lnTo>
                    <a:lnTo>
                      <a:pt x="8783" y="4700"/>
                    </a:lnTo>
                    <a:lnTo>
                      <a:pt x="8642" y="4800"/>
                    </a:lnTo>
                    <a:lnTo>
                      <a:pt x="8492" y="4920"/>
                    </a:lnTo>
                    <a:lnTo>
                      <a:pt x="8334" y="5020"/>
                    </a:lnTo>
                    <a:lnTo>
                      <a:pt x="8168" y="5100"/>
                    </a:lnTo>
                    <a:lnTo>
                      <a:pt x="7994" y="5200"/>
                    </a:lnTo>
                    <a:lnTo>
                      <a:pt x="7813" y="5280"/>
                    </a:lnTo>
                    <a:lnTo>
                      <a:pt x="7625" y="5360"/>
                    </a:lnTo>
                    <a:lnTo>
                      <a:pt x="7430" y="5440"/>
                    </a:lnTo>
                    <a:lnTo>
                      <a:pt x="7229" y="5500"/>
                    </a:lnTo>
                    <a:lnTo>
                      <a:pt x="7022" y="5580"/>
                    </a:lnTo>
                    <a:lnTo>
                      <a:pt x="6809" y="5640"/>
                    </a:lnTo>
                    <a:lnTo>
                      <a:pt x="5906" y="5800"/>
                    </a:lnTo>
                    <a:lnTo>
                      <a:pt x="5183" y="5860"/>
                    </a:lnTo>
                    <a:lnTo>
                      <a:pt x="5976" y="5860"/>
                    </a:lnTo>
                    <a:lnTo>
                      <a:pt x="6471" y="5780"/>
                    </a:lnTo>
                    <a:lnTo>
                      <a:pt x="6826" y="5700"/>
                    </a:lnTo>
                    <a:lnTo>
                      <a:pt x="7168" y="5600"/>
                    </a:lnTo>
                    <a:lnTo>
                      <a:pt x="7494" y="5500"/>
                    </a:lnTo>
                    <a:lnTo>
                      <a:pt x="7805" y="5360"/>
                    </a:lnTo>
                    <a:lnTo>
                      <a:pt x="8097" y="5220"/>
                    </a:lnTo>
                    <a:lnTo>
                      <a:pt x="8371" y="5080"/>
                    </a:lnTo>
                    <a:lnTo>
                      <a:pt x="8625" y="4920"/>
                    </a:lnTo>
                    <a:lnTo>
                      <a:pt x="8857" y="4740"/>
                    </a:lnTo>
                    <a:lnTo>
                      <a:pt x="9066" y="4540"/>
                    </a:lnTo>
                    <a:lnTo>
                      <a:pt x="9252" y="4360"/>
                    </a:lnTo>
                    <a:lnTo>
                      <a:pt x="9412" y="4140"/>
                    </a:lnTo>
                    <a:lnTo>
                      <a:pt x="9547" y="3940"/>
                    </a:lnTo>
                    <a:lnTo>
                      <a:pt x="9653" y="3700"/>
                    </a:lnTo>
                    <a:lnTo>
                      <a:pt x="9731" y="3480"/>
                    </a:lnTo>
                    <a:lnTo>
                      <a:pt x="9778" y="3240"/>
                    </a:lnTo>
                    <a:lnTo>
                      <a:pt x="9794" y="3000"/>
                    </a:lnTo>
                    <a:lnTo>
                      <a:pt x="9778" y="2760"/>
                    </a:lnTo>
                    <a:lnTo>
                      <a:pt x="9731" y="2520"/>
                    </a:lnTo>
                    <a:lnTo>
                      <a:pt x="9653" y="2300"/>
                    </a:lnTo>
                    <a:lnTo>
                      <a:pt x="9547" y="2080"/>
                    </a:lnTo>
                    <a:lnTo>
                      <a:pt x="9412" y="1860"/>
                    </a:lnTo>
                    <a:lnTo>
                      <a:pt x="9252" y="1660"/>
                    </a:lnTo>
                    <a:lnTo>
                      <a:pt x="9066" y="1460"/>
                    </a:lnTo>
                    <a:lnTo>
                      <a:pt x="8857" y="1280"/>
                    </a:lnTo>
                    <a:lnTo>
                      <a:pt x="8625" y="1100"/>
                    </a:lnTo>
                    <a:lnTo>
                      <a:pt x="8371" y="940"/>
                    </a:lnTo>
                    <a:lnTo>
                      <a:pt x="8097" y="780"/>
                    </a:lnTo>
                    <a:lnTo>
                      <a:pt x="7805" y="640"/>
                    </a:lnTo>
                    <a:lnTo>
                      <a:pt x="7494" y="520"/>
                    </a:lnTo>
                    <a:lnTo>
                      <a:pt x="7168" y="400"/>
                    </a:lnTo>
                    <a:lnTo>
                      <a:pt x="6826" y="300"/>
                    </a:lnTo>
                    <a:lnTo>
                      <a:pt x="6471" y="220"/>
                    </a:lnTo>
                    <a:lnTo>
                      <a:pt x="6102" y="160"/>
                    </a:lnTo>
                    <a:lnTo>
                      <a:pt x="5913" y="140"/>
                    </a:lnTo>
                    <a:close/>
                  </a:path>
                </a:pathLst>
              </a:custGeom>
              <a:solidFill>
                <a:srgbClr val="233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39" name="Freeform 26">
                <a:extLst>
                  <a:ext uri="{FF2B5EF4-FFF2-40B4-BE49-F238E27FC236}">
                    <a16:creationId xmlns:a16="http://schemas.microsoft.com/office/drawing/2014/main" id="{620D96DA-BCC0-4B23-A76B-BB2F8FC4B7D0}"/>
                  </a:ext>
                </a:extLst>
              </p:cNvPr>
              <p:cNvSpPr>
                <a:spLocks/>
              </p:cNvSpPr>
              <p:nvPr/>
            </p:nvSpPr>
            <p:spPr bwMode="auto">
              <a:xfrm>
                <a:off x="20" y="50"/>
                <a:ext cx="9870" cy="6000"/>
              </a:xfrm>
              <a:custGeom>
                <a:avLst/>
                <a:gdLst>
                  <a:gd name="T0" fmla="*/ 4933 w 9870"/>
                  <a:gd name="T1" fmla="*/ 140 h 6000"/>
                  <a:gd name="T2" fmla="*/ 4686 w 9870"/>
                  <a:gd name="T3" fmla="*/ 160 h 6000"/>
                  <a:gd name="T4" fmla="*/ 5181 w 9870"/>
                  <a:gd name="T5" fmla="*/ 160 h 6000"/>
                  <a:gd name="T6" fmla="*/ 4933 w 9870"/>
                  <a:gd name="T7" fmla="*/ 140 h 6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70" h="6000">
                    <a:moveTo>
                      <a:pt x="4933" y="140"/>
                    </a:moveTo>
                    <a:lnTo>
                      <a:pt x="4686" y="160"/>
                    </a:lnTo>
                    <a:lnTo>
                      <a:pt x="5181" y="160"/>
                    </a:lnTo>
                    <a:lnTo>
                      <a:pt x="4933" y="140"/>
                    </a:lnTo>
                    <a:close/>
                  </a:path>
                </a:pathLst>
              </a:custGeom>
              <a:solidFill>
                <a:srgbClr val="233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grpSp>
        <p:sp>
          <p:nvSpPr>
            <p:cNvPr id="13320" name="Freeform 7">
              <a:extLst>
                <a:ext uri="{FF2B5EF4-FFF2-40B4-BE49-F238E27FC236}">
                  <a16:creationId xmlns:a16="http://schemas.microsoft.com/office/drawing/2014/main" id="{97F85FB0-4388-4E6F-890B-32E48E1EF4BB}"/>
                </a:ext>
              </a:extLst>
            </p:cNvPr>
            <p:cNvSpPr>
              <a:spLocks/>
            </p:cNvSpPr>
            <p:nvPr/>
          </p:nvSpPr>
          <p:spPr bwMode="auto">
            <a:xfrm>
              <a:off x="51" y="75"/>
              <a:ext cx="9720" cy="5861"/>
            </a:xfrm>
            <a:custGeom>
              <a:avLst/>
              <a:gdLst>
                <a:gd name="T0" fmla="*/ 4461 w 9720"/>
                <a:gd name="T1" fmla="*/ 9 h 5861"/>
                <a:gd name="T2" fmla="*/ 3692 w 9720"/>
                <a:gd name="T3" fmla="*/ 85 h 5861"/>
                <a:gd name="T4" fmla="*/ 2968 w 9720"/>
                <a:gd name="T5" fmla="*/ 230 h 5861"/>
                <a:gd name="T6" fmla="*/ 2299 w 9720"/>
                <a:gd name="T7" fmla="*/ 439 h 5861"/>
                <a:gd name="T8" fmla="*/ 1697 w 9720"/>
                <a:gd name="T9" fmla="*/ 705 h 5861"/>
                <a:gd name="T10" fmla="*/ 1169 w 9720"/>
                <a:gd name="T11" fmla="*/ 1023 h 5861"/>
                <a:gd name="T12" fmla="*/ 728 w 9720"/>
                <a:gd name="T13" fmla="*/ 1386 h 5861"/>
                <a:gd name="T14" fmla="*/ 381 w 9720"/>
                <a:gd name="T15" fmla="*/ 1789 h 5861"/>
                <a:gd name="T16" fmla="*/ 141 w 9720"/>
                <a:gd name="T17" fmla="*/ 2226 h 5861"/>
                <a:gd name="T18" fmla="*/ 16 w 9720"/>
                <a:gd name="T19" fmla="*/ 2690 h 5861"/>
                <a:gd name="T20" fmla="*/ 16 w 9720"/>
                <a:gd name="T21" fmla="*/ 3170 h 5861"/>
                <a:gd name="T22" fmla="*/ 141 w 9720"/>
                <a:gd name="T23" fmla="*/ 3634 h 5861"/>
                <a:gd name="T24" fmla="*/ 381 w 9720"/>
                <a:gd name="T25" fmla="*/ 4071 h 5861"/>
                <a:gd name="T26" fmla="*/ 728 w 9720"/>
                <a:gd name="T27" fmla="*/ 4474 h 5861"/>
                <a:gd name="T28" fmla="*/ 1169 w 9720"/>
                <a:gd name="T29" fmla="*/ 4837 h 5861"/>
                <a:gd name="T30" fmla="*/ 1697 w 9720"/>
                <a:gd name="T31" fmla="*/ 5155 h 5861"/>
                <a:gd name="T32" fmla="*/ 2299 w 9720"/>
                <a:gd name="T33" fmla="*/ 5421 h 5861"/>
                <a:gd name="T34" fmla="*/ 2968 w 9720"/>
                <a:gd name="T35" fmla="*/ 5630 h 5861"/>
                <a:gd name="T36" fmla="*/ 3692 w 9720"/>
                <a:gd name="T37" fmla="*/ 5775 h 5861"/>
                <a:gd name="T38" fmla="*/ 4461 w 9720"/>
                <a:gd name="T39" fmla="*/ 5851 h 5861"/>
                <a:gd name="T40" fmla="*/ 5258 w 9720"/>
                <a:gd name="T41" fmla="*/ 5851 h 5861"/>
                <a:gd name="T42" fmla="*/ 6027 w 9720"/>
                <a:gd name="T43" fmla="*/ 5775 h 5861"/>
                <a:gd name="T44" fmla="*/ 6751 w 9720"/>
                <a:gd name="T45" fmla="*/ 5630 h 5861"/>
                <a:gd name="T46" fmla="*/ 7420 w 9720"/>
                <a:gd name="T47" fmla="*/ 5421 h 5861"/>
                <a:gd name="T48" fmla="*/ 8022 w 9720"/>
                <a:gd name="T49" fmla="*/ 5155 h 5861"/>
                <a:gd name="T50" fmla="*/ 8550 w 9720"/>
                <a:gd name="T51" fmla="*/ 4837 h 5861"/>
                <a:gd name="T52" fmla="*/ 8991 w 9720"/>
                <a:gd name="T53" fmla="*/ 4474 h 5861"/>
                <a:gd name="T54" fmla="*/ 9338 w 9720"/>
                <a:gd name="T55" fmla="*/ 4071 h 5861"/>
                <a:gd name="T56" fmla="*/ 9578 w 9720"/>
                <a:gd name="T57" fmla="*/ 3634 h 5861"/>
                <a:gd name="T58" fmla="*/ 9703 w 9720"/>
                <a:gd name="T59" fmla="*/ 3170 h 5861"/>
                <a:gd name="T60" fmla="*/ 9703 w 9720"/>
                <a:gd name="T61" fmla="*/ 2690 h 5861"/>
                <a:gd name="T62" fmla="*/ 9578 w 9720"/>
                <a:gd name="T63" fmla="*/ 2226 h 5861"/>
                <a:gd name="T64" fmla="*/ 9338 w 9720"/>
                <a:gd name="T65" fmla="*/ 1789 h 5861"/>
                <a:gd name="T66" fmla="*/ 8991 w 9720"/>
                <a:gd name="T67" fmla="*/ 1386 h 5861"/>
                <a:gd name="T68" fmla="*/ 8550 w 9720"/>
                <a:gd name="T69" fmla="*/ 1023 h 5861"/>
                <a:gd name="T70" fmla="*/ 8022 w 9720"/>
                <a:gd name="T71" fmla="*/ 705 h 5861"/>
                <a:gd name="T72" fmla="*/ 7420 w 9720"/>
                <a:gd name="T73" fmla="*/ 439 h 5861"/>
                <a:gd name="T74" fmla="*/ 6751 w 9720"/>
                <a:gd name="T75" fmla="*/ 230 h 5861"/>
                <a:gd name="T76" fmla="*/ 6027 w 9720"/>
                <a:gd name="T77" fmla="*/ 85 h 5861"/>
                <a:gd name="T78" fmla="*/ 5258 w 9720"/>
                <a:gd name="T79" fmla="*/ 9 h 5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20" h="5861">
                  <a:moveTo>
                    <a:pt x="4859" y="0"/>
                  </a:moveTo>
                  <a:lnTo>
                    <a:pt x="4461" y="9"/>
                  </a:lnTo>
                  <a:lnTo>
                    <a:pt x="4071" y="38"/>
                  </a:lnTo>
                  <a:lnTo>
                    <a:pt x="3692" y="85"/>
                  </a:lnTo>
                  <a:lnTo>
                    <a:pt x="3323" y="149"/>
                  </a:lnTo>
                  <a:lnTo>
                    <a:pt x="2968" y="230"/>
                  </a:lnTo>
                  <a:lnTo>
                    <a:pt x="2626" y="327"/>
                  </a:lnTo>
                  <a:lnTo>
                    <a:pt x="2299" y="439"/>
                  </a:lnTo>
                  <a:lnTo>
                    <a:pt x="1989" y="565"/>
                  </a:lnTo>
                  <a:lnTo>
                    <a:pt x="1697" y="705"/>
                  </a:lnTo>
                  <a:lnTo>
                    <a:pt x="1423" y="858"/>
                  </a:lnTo>
                  <a:lnTo>
                    <a:pt x="1169" y="1023"/>
                  </a:lnTo>
                  <a:lnTo>
                    <a:pt x="937" y="1199"/>
                  </a:lnTo>
                  <a:lnTo>
                    <a:pt x="728" y="1386"/>
                  </a:lnTo>
                  <a:lnTo>
                    <a:pt x="542" y="1583"/>
                  </a:lnTo>
                  <a:lnTo>
                    <a:pt x="381" y="1789"/>
                  </a:lnTo>
                  <a:lnTo>
                    <a:pt x="247" y="2004"/>
                  </a:lnTo>
                  <a:lnTo>
                    <a:pt x="141" y="2226"/>
                  </a:lnTo>
                  <a:lnTo>
                    <a:pt x="63" y="2455"/>
                  </a:lnTo>
                  <a:lnTo>
                    <a:pt x="16" y="2690"/>
                  </a:lnTo>
                  <a:lnTo>
                    <a:pt x="0" y="2930"/>
                  </a:lnTo>
                  <a:lnTo>
                    <a:pt x="16" y="3170"/>
                  </a:lnTo>
                  <a:lnTo>
                    <a:pt x="63" y="3405"/>
                  </a:lnTo>
                  <a:lnTo>
                    <a:pt x="141" y="3634"/>
                  </a:lnTo>
                  <a:lnTo>
                    <a:pt x="247" y="3856"/>
                  </a:lnTo>
                  <a:lnTo>
                    <a:pt x="381" y="4071"/>
                  </a:lnTo>
                  <a:lnTo>
                    <a:pt x="542" y="4277"/>
                  </a:lnTo>
                  <a:lnTo>
                    <a:pt x="728" y="4474"/>
                  </a:lnTo>
                  <a:lnTo>
                    <a:pt x="937" y="4661"/>
                  </a:lnTo>
                  <a:lnTo>
                    <a:pt x="1169" y="4837"/>
                  </a:lnTo>
                  <a:lnTo>
                    <a:pt x="1423" y="5002"/>
                  </a:lnTo>
                  <a:lnTo>
                    <a:pt x="1697" y="5155"/>
                  </a:lnTo>
                  <a:lnTo>
                    <a:pt x="1989" y="5295"/>
                  </a:lnTo>
                  <a:lnTo>
                    <a:pt x="2299" y="5421"/>
                  </a:lnTo>
                  <a:lnTo>
                    <a:pt x="2626" y="5533"/>
                  </a:lnTo>
                  <a:lnTo>
                    <a:pt x="2968" y="5630"/>
                  </a:lnTo>
                  <a:lnTo>
                    <a:pt x="3323" y="5711"/>
                  </a:lnTo>
                  <a:lnTo>
                    <a:pt x="3692" y="5775"/>
                  </a:lnTo>
                  <a:lnTo>
                    <a:pt x="4071" y="5822"/>
                  </a:lnTo>
                  <a:lnTo>
                    <a:pt x="4461" y="5851"/>
                  </a:lnTo>
                  <a:lnTo>
                    <a:pt x="4859" y="5860"/>
                  </a:lnTo>
                  <a:lnTo>
                    <a:pt x="5258" y="5851"/>
                  </a:lnTo>
                  <a:lnTo>
                    <a:pt x="5648" y="5822"/>
                  </a:lnTo>
                  <a:lnTo>
                    <a:pt x="6027" y="5775"/>
                  </a:lnTo>
                  <a:lnTo>
                    <a:pt x="6396" y="5711"/>
                  </a:lnTo>
                  <a:lnTo>
                    <a:pt x="6751" y="5630"/>
                  </a:lnTo>
                  <a:lnTo>
                    <a:pt x="7093" y="5533"/>
                  </a:lnTo>
                  <a:lnTo>
                    <a:pt x="7420" y="5421"/>
                  </a:lnTo>
                  <a:lnTo>
                    <a:pt x="7730" y="5295"/>
                  </a:lnTo>
                  <a:lnTo>
                    <a:pt x="8022" y="5155"/>
                  </a:lnTo>
                  <a:lnTo>
                    <a:pt x="8296" y="5002"/>
                  </a:lnTo>
                  <a:lnTo>
                    <a:pt x="8550" y="4837"/>
                  </a:lnTo>
                  <a:lnTo>
                    <a:pt x="8782" y="4661"/>
                  </a:lnTo>
                  <a:lnTo>
                    <a:pt x="8991" y="4474"/>
                  </a:lnTo>
                  <a:lnTo>
                    <a:pt x="9177" y="4277"/>
                  </a:lnTo>
                  <a:lnTo>
                    <a:pt x="9338" y="4071"/>
                  </a:lnTo>
                  <a:lnTo>
                    <a:pt x="9472" y="3856"/>
                  </a:lnTo>
                  <a:lnTo>
                    <a:pt x="9578" y="3634"/>
                  </a:lnTo>
                  <a:lnTo>
                    <a:pt x="9656" y="3405"/>
                  </a:lnTo>
                  <a:lnTo>
                    <a:pt x="9703" y="3170"/>
                  </a:lnTo>
                  <a:lnTo>
                    <a:pt x="9720" y="2930"/>
                  </a:lnTo>
                  <a:lnTo>
                    <a:pt x="9703" y="2690"/>
                  </a:lnTo>
                  <a:lnTo>
                    <a:pt x="9656" y="2455"/>
                  </a:lnTo>
                  <a:lnTo>
                    <a:pt x="9578" y="2226"/>
                  </a:lnTo>
                  <a:lnTo>
                    <a:pt x="9472" y="2004"/>
                  </a:lnTo>
                  <a:lnTo>
                    <a:pt x="9338" y="1789"/>
                  </a:lnTo>
                  <a:lnTo>
                    <a:pt x="9177" y="1583"/>
                  </a:lnTo>
                  <a:lnTo>
                    <a:pt x="8991" y="1386"/>
                  </a:lnTo>
                  <a:lnTo>
                    <a:pt x="8782" y="1199"/>
                  </a:lnTo>
                  <a:lnTo>
                    <a:pt x="8550" y="1023"/>
                  </a:lnTo>
                  <a:lnTo>
                    <a:pt x="8296" y="858"/>
                  </a:lnTo>
                  <a:lnTo>
                    <a:pt x="8022" y="705"/>
                  </a:lnTo>
                  <a:lnTo>
                    <a:pt x="7730" y="565"/>
                  </a:lnTo>
                  <a:lnTo>
                    <a:pt x="7420" y="439"/>
                  </a:lnTo>
                  <a:lnTo>
                    <a:pt x="7093" y="327"/>
                  </a:lnTo>
                  <a:lnTo>
                    <a:pt x="6751" y="230"/>
                  </a:lnTo>
                  <a:lnTo>
                    <a:pt x="6396" y="149"/>
                  </a:lnTo>
                  <a:lnTo>
                    <a:pt x="6027" y="85"/>
                  </a:lnTo>
                  <a:lnTo>
                    <a:pt x="5648" y="38"/>
                  </a:lnTo>
                  <a:lnTo>
                    <a:pt x="5258" y="9"/>
                  </a:lnTo>
                  <a:lnTo>
                    <a:pt x="4859" y="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1" name="Freeform 8">
              <a:extLst>
                <a:ext uri="{FF2B5EF4-FFF2-40B4-BE49-F238E27FC236}">
                  <a16:creationId xmlns:a16="http://schemas.microsoft.com/office/drawing/2014/main" id="{AE688651-E91B-472F-AFAB-31A85E0EDB8B}"/>
                </a:ext>
              </a:extLst>
            </p:cNvPr>
            <p:cNvSpPr>
              <a:spLocks/>
            </p:cNvSpPr>
            <p:nvPr/>
          </p:nvSpPr>
          <p:spPr bwMode="auto">
            <a:xfrm>
              <a:off x="75" y="75"/>
              <a:ext cx="9720" cy="5861"/>
            </a:xfrm>
            <a:custGeom>
              <a:avLst/>
              <a:gdLst>
                <a:gd name="T0" fmla="*/ 4461 w 9720"/>
                <a:gd name="T1" fmla="*/ 9 h 5861"/>
                <a:gd name="T2" fmla="*/ 3692 w 9720"/>
                <a:gd name="T3" fmla="*/ 85 h 5861"/>
                <a:gd name="T4" fmla="*/ 2968 w 9720"/>
                <a:gd name="T5" fmla="*/ 230 h 5861"/>
                <a:gd name="T6" fmla="*/ 2299 w 9720"/>
                <a:gd name="T7" fmla="*/ 439 h 5861"/>
                <a:gd name="T8" fmla="*/ 1697 w 9720"/>
                <a:gd name="T9" fmla="*/ 705 h 5861"/>
                <a:gd name="T10" fmla="*/ 1169 w 9720"/>
                <a:gd name="T11" fmla="*/ 1023 h 5861"/>
                <a:gd name="T12" fmla="*/ 728 w 9720"/>
                <a:gd name="T13" fmla="*/ 1386 h 5861"/>
                <a:gd name="T14" fmla="*/ 381 w 9720"/>
                <a:gd name="T15" fmla="*/ 1789 h 5861"/>
                <a:gd name="T16" fmla="*/ 141 w 9720"/>
                <a:gd name="T17" fmla="*/ 2226 h 5861"/>
                <a:gd name="T18" fmla="*/ 16 w 9720"/>
                <a:gd name="T19" fmla="*/ 2690 h 5861"/>
                <a:gd name="T20" fmla="*/ 16 w 9720"/>
                <a:gd name="T21" fmla="*/ 3170 h 5861"/>
                <a:gd name="T22" fmla="*/ 141 w 9720"/>
                <a:gd name="T23" fmla="*/ 3634 h 5861"/>
                <a:gd name="T24" fmla="*/ 381 w 9720"/>
                <a:gd name="T25" fmla="*/ 4071 h 5861"/>
                <a:gd name="T26" fmla="*/ 728 w 9720"/>
                <a:gd name="T27" fmla="*/ 4474 h 5861"/>
                <a:gd name="T28" fmla="*/ 1169 w 9720"/>
                <a:gd name="T29" fmla="*/ 4837 h 5861"/>
                <a:gd name="T30" fmla="*/ 1697 w 9720"/>
                <a:gd name="T31" fmla="*/ 5155 h 5861"/>
                <a:gd name="T32" fmla="*/ 2299 w 9720"/>
                <a:gd name="T33" fmla="*/ 5421 h 5861"/>
                <a:gd name="T34" fmla="*/ 2968 w 9720"/>
                <a:gd name="T35" fmla="*/ 5630 h 5861"/>
                <a:gd name="T36" fmla="*/ 3692 w 9720"/>
                <a:gd name="T37" fmla="*/ 5775 h 5861"/>
                <a:gd name="T38" fmla="*/ 4461 w 9720"/>
                <a:gd name="T39" fmla="*/ 5851 h 5861"/>
                <a:gd name="T40" fmla="*/ 5258 w 9720"/>
                <a:gd name="T41" fmla="*/ 5851 h 5861"/>
                <a:gd name="T42" fmla="*/ 6027 w 9720"/>
                <a:gd name="T43" fmla="*/ 5775 h 5861"/>
                <a:gd name="T44" fmla="*/ 6751 w 9720"/>
                <a:gd name="T45" fmla="*/ 5630 h 5861"/>
                <a:gd name="T46" fmla="*/ 7420 w 9720"/>
                <a:gd name="T47" fmla="*/ 5421 h 5861"/>
                <a:gd name="T48" fmla="*/ 8022 w 9720"/>
                <a:gd name="T49" fmla="*/ 5155 h 5861"/>
                <a:gd name="T50" fmla="*/ 8550 w 9720"/>
                <a:gd name="T51" fmla="*/ 4837 h 5861"/>
                <a:gd name="T52" fmla="*/ 8991 w 9720"/>
                <a:gd name="T53" fmla="*/ 4474 h 5861"/>
                <a:gd name="T54" fmla="*/ 9338 w 9720"/>
                <a:gd name="T55" fmla="*/ 4071 h 5861"/>
                <a:gd name="T56" fmla="*/ 9578 w 9720"/>
                <a:gd name="T57" fmla="*/ 3634 h 5861"/>
                <a:gd name="T58" fmla="*/ 9703 w 9720"/>
                <a:gd name="T59" fmla="*/ 3170 h 5861"/>
                <a:gd name="T60" fmla="*/ 9703 w 9720"/>
                <a:gd name="T61" fmla="*/ 2690 h 5861"/>
                <a:gd name="T62" fmla="*/ 9578 w 9720"/>
                <a:gd name="T63" fmla="*/ 2226 h 5861"/>
                <a:gd name="T64" fmla="*/ 9338 w 9720"/>
                <a:gd name="T65" fmla="*/ 1789 h 5861"/>
                <a:gd name="T66" fmla="*/ 8991 w 9720"/>
                <a:gd name="T67" fmla="*/ 1386 h 5861"/>
                <a:gd name="T68" fmla="*/ 8550 w 9720"/>
                <a:gd name="T69" fmla="*/ 1023 h 5861"/>
                <a:gd name="T70" fmla="*/ 8022 w 9720"/>
                <a:gd name="T71" fmla="*/ 705 h 5861"/>
                <a:gd name="T72" fmla="*/ 7420 w 9720"/>
                <a:gd name="T73" fmla="*/ 439 h 5861"/>
                <a:gd name="T74" fmla="*/ 6751 w 9720"/>
                <a:gd name="T75" fmla="*/ 230 h 5861"/>
                <a:gd name="T76" fmla="*/ 6027 w 9720"/>
                <a:gd name="T77" fmla="*/ 85 h 5861"/>
                <a:gd name="T78" fmla="*/ 5258 w 9720"/>
                <a:gd name="T79" fmla="*/ 9 h 5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20" h="5861">
                  <a:moveTo>
                    <a:pt x="4859" y="0"/>
                  </a:moveTo>
                  <a:lnTo>
                    <a:pt x="4461" y="9"/>
                  </a:lnTo>
                  <a:lnTo>
                    <a:pt x="4071" y="38"/>
                  </a:lnTo>
                  <a:lnTo>
                    <a:pt x="3692" y="85"/>
                  </a:lnTo>
                  <a:lnTo>
                    <a:pt x="3323" y="149"/>
                  </a:lnTo>
                  <a:lnTo>
                    <a:pt x="2968" y="230"/>
                  </a:lnTo>
                  <a:lnTo>
                    <a:pt x="2626" y="327"/>
                  </a:lnTo>
                  <a:lnTo>
                    <a:pt x="2299" y="439"/>
                  </a:lnTo>
                  <a:lnTo>
                    <a:pt x="1989" y="565"/>
                  </a:lnTo>
                  <a:lnTo>
                    <a:pt x="1697" y="705"/>
                  </a:lnTo>
                  <a:lnTo>
                    <a:pt x="1423" y="858"/>
                  </a:lnTo>
                  <a:lnTo>
                    <a:pt x="1169" y="1023"/>
                  </a:lnTo>
                  <a:lnTo>
                    <a:pt x="937" y="1199"/>
                  </a:lnTo>
                  <a:lnTo>
                    <a:pt x="728" y="1386"/>
                  </a:lnTo>
                  <a:lnTo>
                    <a:pt x="542" y="1583"/>
                  </a:lnTo>
                  <a:lnTo>
                    <a:pt x="381" y="1789"/>
                  </a:lnTo>
                  <a:lnTo>
                    <a:pt x="247" y="2004"/>
                  </a:lnTo>
                  <a:lnTo>
                    <a:pt x="141" y="2226"/>
                  </a:lnTo>
                  <a:lnTo>
                    <a:pt x="63" y="2455"/>
                  </a:lnTo>
                  <a:lnTo>
                    <a:pt x="16" y="2690"/>
                  </a:lnTo>
                  <a:lnTo>
                    <a:pt x="0" y="2930"/>
                  </a:lnTo>
                  <a:lnTo>
                    <a:pt x="16" y="3170"/>
                  </a:lnTo>
                  <a:lnTo>
                    <a:pt x="63" y="3405"/>
                  </a:lnTo>
                  <a:lnTo>
                    <a:pt x="141" y="3634"/>
                  </a:lnTo>
                  <a:lnTo>
                    <a:pt x="247" y="3856"/>
                  </a:lnTo>
                  <a:lnTo>
                    <a:pt x="381" y="4071"/>
                  </a:lnTo>
                  <a:lnTo>
                    <a:pt x="542" y="4277"/>
                  </a:lnTo>
                  <a:lnTo>
                    <a:pt x="728" y="4474"/>
                  </a:lnTo>
                  <a:lnTo>
                    <a:pt x="937" y="4661"/>
                  </a:lnTo>
                  <a:lnTo>
                    <a:pt x="1169" y="4837"/>
                  </a:lnTo>
                  <a:lnTo>
                    <a:pt x="1423" y="5002"/>
                  </a:lnTo>
                  <a:lnTo>
                    <a:pt x="1697" y="5155"/>
                  </a:lnTo>
                  <a:lnTo>
                    <a:pt x="1989" y="5295"/>
                  </a:lnTo>
                  <a:lnTo>
                    <a:pt x="2299" y="5421"/>
                  </a:lnTo>
                  <a:lnTo>
                    <a:pt x="2626" y="5533"/>
                  </a:lnTo>
                  <a:lnTo>
                    <a:pt x="2968" y="5630"/>
                  </a:lnTo>
                  <a:lnTo>
                    <a:pt x="3323" y="5711"/>
                  </a:lnTo>
                  <a:lnTo>
                    <a:pt x="3692" y="5775"/>
                  </a:lnTo>
                  <a:lnTo>
                    <a:pt x="4071" y="5822"/>
                  </a:lnTo>
                  <a:lnTo>
                    <a:pt x="4461" y="5851"/>
                  </a:lnTo>
                  <a:lnTo>
                    <a:pt x="4859" y="5860"/>
                  </a:lnTo>
                  <a:lnTo>
                    <a:pt x="5258" y="5851"/>
                  </a:lnTo>
                  <a:lnTo>
                    <a:pt x="5648" y="5822"/>
                  </a:lnTo>
                  <a:lnTo>
                    <a:pt x="6027" y="5775"/>
                  </a:lnTo>
                  <a:lnTo>
                    <a:pt x="6396" y="5711"/>
                  </a:lnTo>
                  <a:lnTo>
                    <a:pt x="6751" y="5630"/>
                  </a:lnTo>
                  <a:lnTo>
                    <a:pt x="7093" y="5533"/>
                  </a:lnTo>
                  <a:lnTo>
                    <a:pt x="7420" y="5421"/>
                  </a:lnTo>
                  <a:lnTo>
                    <a:pt x="7730" y="5295"/>
                  </a:lnTo>
                  <a:lnTo>
                    <a:pt x="8022" y="5155"/>
                  </a:lnTo>
                  <a:lnTo>
                    <a:pt x="8296" y="5002"/>
                  </a:lnTo>
                  <a:lnTo>
                    <a:pt x="8550" y="4837"/>
                  </a:lnTo>
                  <a:lnTo>
                    <a:pt x="8782" y="4661"/>
                  </a:lnTo>
                  <a:lnTo>
                    <a:pt x="8991" y="4474"/>
                  </a:lnTo>
                  <a:lnTo>
                    <a:pt x="9177" y="4277"/>
                  </a:lnTo>
                  <a:lnTo>
                    <a:pt x="9338" y="4071"/>
                  </a:lnTo>
                  <a:lnTo>
                    <a:pt x="9472" y="3856"/>
                  </a:lnTo>
                  <a:lnTo>
                    <a:pt x="9578" y="3634"/>
                  </a:lnTo>
                  <a:lnTo>
                    <a:pt x="9656" y="3405"/>
                  </a:lnTo>
                  <a:lnTo>
                    <a:pt x="9703" y="3170"/>
                  </a:lnTo>
                  <a:lnTo>
                    <a:pt x="9720" y="2930"/>
                  </a:lnTo>
                  <a:lnTo>
                    <a:pt x="9703" y="2690"/>
                  </a:lnTo>
                  <a:lnTo>
                    <a:pt x="9656" y="2455"/>
                  </a:lnTo>
                  <a:lnTo>
                    <a:pt x="9578" y="2226"/>
                  </a:lnTo>
                  <a:lnTo>
                    <a:pt x="9472" y="2004"/>
                  </a:lnTo>
                  <a:lnTo>
                    <a:pt x="9338" y="1789"/>
                  </a:lnTo>
                  <a:lnTo>
                    <a:pt x="9177" y="1583"/>
                  </a:lnTo>
                  <a:lnTo>
                    <a:pt x="8991" y="1386"/>
                  </a:lnTo>
                  <a:lnTo>
                    <a:pt x="8782" y="1199"/>
                  </a:lnTo>
                  <a:lnTo>
                    <a:pt x="8550" y="1023"/>
                  </a:lnTo>
                  <a:lnTo>
                    <a:pt x="8296" y="858"/>
                  </a:lnTo>
                  <a:lnTo>
                    <a:pt x="8022" y="705"/>
                  </a:lnTo>
                  <a:lnTo>
                    <a:pt x="7730" y="565"/>
                  </a:lnTo>
                  <a:lnTo>
                    <a:pt x="7420" y="439"/>
                  </a:lnTo>
                  <a:lnTo>
                    <a:pt x="7093" y="327"/>
                  </a:lnTo>
                  <a:lnTo>
                    <a:pt x="6751" y="230"/>
                  </a:lnTo>
                  <a:lnTo>
                    <a:pt x="6396" y="149"/>
                  </a:lnTo>
                  <a:lnTo>
                    <a:pt x="6027" y="85"/>
                  </a:lnTo>
                  <a:lnTo>
                    <a:pt x="5648" y="38"/>
                  </a:lnTo>
                  <a:lnTo>
                    <a:pt x="5258" y="9"/>
                  </a:lnTo>
                  <a:lnTo>
                    <a:pt x="4859" y="0"/>
                  </a:lnTo>
                  <a:close/>
                </a:path>
              </a:pathLst>
            </a:custGeom>
            <a:noFill/>
            <a:ln w="952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2" name="Freeform 9">
              <a:extLst>
                <a:ext uri="{FF2B5EF4-FFF2-40B4-BE49-F238E27FC236}">
                  <a16:creationId xmlns:a16="http://schemas.microsoft.com/office/drawing/2014/main" id="{CC3086EC-5820-4517-BF4D-698B0B9D5ABD}"/>
                </a:ext>
              </a:extLst>
            </p:cNvPr>
            <p:cNvSpPr>
              <a:spLocks/>
            </p:cNvSpPr>
            <p:nvPr/>
          </p:nvSpPr>
          <p:spPr bwMode="auto">
            <a:xfrm>
              <a:off x="3306" y="2111"/>
              <a:ext cx="3463" cy="1577"/>
            </a:xfrm>
            <a:custGeom>
              <a:avLst/>
              <a:gdLst>
                <a:gd name="T0" fmla="*/ 1589 w 3463"/>
                <a:gd name="T1" fmla="*/ 2 h 1577"/>
                <a:gd name="T2" fmla="*/ 1315 w 3463"/>
                <a:gd name="T3" fmla="*/ 22 h 1577"/>
                <a:gd name="T4" fmla="*/ 1057 w 3463"/>
                <a:gd name="T5" fmla="*/ 61 h 1577"/>
                <a:gd name="T6" fmla="*/ 819 w 3463"/>
                <a:gd name="T7" fmla="*/ 118 h 1577"/>
                <a:gd name="T8" fmla="*/ 604 w 3463"/>
                <a:gd name="T9" fmla="*/ 189 h 1577"/>
                <a:gd name="T10" fmla="*/ 416 w 3463"/>
                <a:gd name="T11" fmla="*/ 275 h 1577"/>
                <a:gd name="T12" fmla="*/ 259 w 3463"/>
                <a:gd name="T13" fmla="*/ 373 h 1577"/>
                <a:gd name="T14" fmla="*/ 136 w 3463"/>
                <a:gd name="T15" fmla="*/ 481 h 1577"/>
                <a:gd name="T16" fmla="*/ 50 w 3463"/>
                <a:gd name="T17" fmla="*/ 599 h 1577"/>
                <a:gd name="T18" fmla="*/ 5 w 3463"/>
                <a:gd name="T19" fmla="*/ 723 h 1577"/>
                <a:gd name="T20" fmla="*/ 5 w 3463"/>
                <a:gd name="T21" fmla="*/ 853 h 1577"/>
                <a:gd name="T22" fmla="*/ 50 w 3463"/>
                <a:gd name="T23" fmla="*/ 978 h 1577"/>
                <a:gd name="T24" fmla="*/ 136 w 3463"/>
                <a:gd name="T25" fmla="*/ 1095 h 1577"/>
                <a:gd name="T26" fmla="*/ 259 w 3463"/>
                <a:gd name="T27" fmla="*/ 1203 h 1577"/>
                <a:gd name="T28" fmla="*/ 416 w 3463"/>
                <a:gd name="T29" fmla="*/ 1301 h 1577"/>
                <a:gd name="T30" fmla="*/ 604 w 3463"/>
                <a:gd name="T31" fmla="*/ 1387 h 1577"/>
                <a:gd name="T32" fmla="*/ 819 w 3463"/>
                <a:gd name="T33" fmla="*/ 1458 h 1577"/>
                <a:gd name="T34" fmla="*/ 1057 w 3463"/>
                <a:gd name="T35" fmla="*/ 1515 h 1577"/>
                <a:gd name="T36" fmla="*/ 1315 w 3463"/>
                <a:gd name="T37" fmla="*/ 1554 h 1577"/>
                <a:gd name="T38" fmla="*/ 1589 w 3463"/>
                <a:gd name="T39" fmla="*/ 1574 h 1577"/>
                <a:gd name="T40" fmla="*/ 1873 w 3463"/>
                <a:gd name="T41" fmla="*/ 1574 h 1577"/>
                <a:gd name="T42" fmla="*/ 2147 w 3463"/>
                <a:gd name="T43" fmla="*/ 1554 h 1577"/>
                <a:gd name="T44" fmla="*/ 2405 w 3463"/>
                <a:gd name="T45" fmla="*/ 1515 h 1577"/>
                <a:gd name="T46" fmla="*/ 2643 w 3463"/>
                <a:gd name="T47" fmla="*/ 1458 h 1577"/>
                <a:gd name="T48" fmla="*/ 2858 w 3463"/>
                <a:gd name="T49" fmla="*/ 1387 h 1577"/>
                <a:gd name="T50" fmla="*/ 3046 w 3463"/>
                <a:gd name="T51" fmla="*/ 1301 h 1577"/>
                <a:gd name="T52" fmla="*/ 3203 w 3463"/>
                <a:gd name="T53" fmla="*/ 1203 h 1577"/>
                <a:gd name="T54" fmla="*/ 3326 w 3463"/>
                <a:gd name="T55" fmla="*/ 1095 h 1577"/>
                <a:gd name="T56" fmla="*/ 3412 w 3463"/>
                <a:gd name="T57" fmla="*/ 978 h 1577"/>
                <a:gd name="T58" fmla="*/ 3457 w 3463"/>
                <a:gd name="T59" fmla="*/ 853 h 1577"/>
                <a:gd name="T60" fmla="*/ 3457 w 3463"/>
                <a:gd name="T61" fmla="*/ 723 h 1577"/>
                <a:gd name="T62" fmla="*/ 3412 w 3463"/>
                <a:gd name="T63" fmla="*/ 599 h 1577"/>
                <a:gd name="T64" fmla="*/ 3326 w 3463"/>
                <a:gd name="T65" fmla="*/ 481 h 1577"/>
                <a:gd name="T66" fmla="*/ 3203 w 3463"/>
                <a:gd name="T67" fmla="*/ 373 h 1577"/>
                <a:gd name="T68" fmla="*/ 3046 w 3463"/>
                <a:gd name="T69" fmla="*/ 275 h 1577"/>
                <a:gd name="T70" fmla="*/ 2858 w 3463"/>
                <a:gd name="T71" fmla="*/ 189 h 1577"/>
                <a:gd name="T72" fmla="*/ 2643 w 3463"/>
                <a:gd name="T73" fmla="*/ 118 h 1577"/>
                <a:gd name="T74" fmla="*/ 2405 w 3463"/>
                <a:gd name="T75" fmla="*/ 61 h 1577"/>
                <a:gd name="T76" fmla="*/ 2147 w 3463"/>
                <a:gd name="T77" fmla="*/ 22 h 1577"/>
                <a:gd name="T78" fmla="*/ 1873 w 3463"/>
                <a:gd name="T79" fmla="*/ 2 h 15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3" h="1577">
                  <a:moveTo>
                    <a:pt x="1731" y="0"/>
                  </a:moveTo>
                  <a:lnTo>
                    <a:pt x="1589" y="2"/>
                  </a:lnTo>
                  <a:lnTo>
                    <a:pt x="1450" y="10"/>
                  </a:lnTo>
                  <a:lnTo>
                    <a:pt x="1315" y="22"/>
                  </a:lnTo>
                  <a:lnTo>
                    <a:pt x="1184" y="40"/>
                  </a:lnTo>
                  <a:lnTo>
                    <a:pt x="1057" y="61"/>
                  </a:lnTo>
                  <a:lnTo>
                    <a:pt x="935" y="88"/>
                  </a:lnTo>
                  <a:lnTo>
                    <a:pt x="819" y="118"/>
                  </a:lnTo>
                  <a:lnTo>
                    <a:pt x="708" y="152"/>
                  </a:lnTo>
                  <a:lnTo>
                    <a:pt x="604" y="189"/>
                  </a:lnTo>
                  <a:lnTo>
                    <a:pt x="507" y="230"/>
                  </a:lnTo>
                  <a:lnTo>
                    <a:pt x="416" y="275"/>
                  </a:lnTo>
                  <a:lnTo>
                    <a:pt x="334" y="322"/>
                  </a:lnTo>
                  <a:lnTo>
                    <a:pt x="259" y="373"/>
                  </a:lnTo>
                  <a:lnTo>
                    <a:pt x="193" y="426"/>
                  </a:lnTo>
                  <a:lnTo>
                    <a:pt x="136" y="481"/>
                  </a:lnTo>
                  <a:lnTo>
                    <a:pt x="88" y="539"/>
                  </a:lnTo>
                  <a:lnTo>
                    <a:pt x="50" y="599"/>
                  </a:lnTo>
                  <a:lnTo>
                    <a:pt x="22" y="660"/>
                  </a:lnTo>
                  <a:lnTo>
                    <a:pt x="5" y="723"/>
                  </a:lnTo>
                  <a:lnTo>
                    <a:pt x="0" y="788"/>
                  </a:lnTo>
                  <a:lnTo>
                    <a:pt x="5" y="853"/>
                  </a:lnTo>
                  <a:lnTo>
                    <a:pt x="22" y="916"/>
                  </a:lnTo>
                  <a:lnTo>
                    <a:pt x="50" y="978"/>
                  </a:lnTo>
                  <a:lnTo>
                    <a:pt x="88" y="1037"/>
                  </a:lnTo>
                  <a:lnTo>
                    <a:pt x="136" y="1095"/>
                  </a:lnTo>
                  <a:lnTo>
                    <a:pt x="193" y="1150"/>
                  </a:lnTo>
                  <a:lnTo>
                    <a:pt x="259" y="1203"/>
                  </a:lnTo>
                  <a:lnTo>
                    <a:pt x="334" y="1254"/>
                  </a:lnTo>
                  <a:lnTo>
                    <a:pt x="416" y="1301"/>
                  </a:lnTo>
                  <a:lnTo>
                    <a:pt x="507" y="1346"/>
                  </a:lnTo>
                  <a:lnTo>
                    <a:pt x="604" y="1387"/>
                  </a:lnTo>
                  <a:lnTo>
                    <a:pt x="708" y="1424"/>
                  </a:lnTo>
                  <a:lnTo>
                    <a:pt x="819" y="1458"/>
                  </a:lnTo>
                  <a:lnTo>
                    <a:pt x="935" y="1488"/>
                  </a:lnTo>
                  <a:lnTo>
                    <a:pt x="1057" y="1515"/>
                  </a:lnTo>
                  <a:lnTo>
                    <a:pt x="1184" y="1536"/>
                  </a:lnTo>
                  <a:lnTo>
                    <a:pt x="1315" y="1554"/>
                  </a:lnTo>
                  <a:lnTo>
                    <a:pt x="1450" y="1566"/>
                  </a:lnTo>
                  <a:lnTo>
                    <a:pt x="1589" y="1574"/>
                  </a:lnTo>
                  <a:lnTo>
                    <a:pt x="1731" y="1577"/>
                  </a:lnTo>
                  <a:lnTo>
                    <a:pt x="1873" y="1574"/>
                  </a:lnTo>
                  <a:lnTo>
                    <a:pt x="2012" y="1566"/>
                  </a:lnTo>
                  <a:lnTo>
                    <a:pt x="2147" y="1554"/>
                  </a:lnTo>
                  <a:lnTo>
                    <a:pt x="2278" y="1536"/>
                  </a:lnTo>
                  <a:lnTo>
                    <a:pt x="2405" y="1515"/>
                  </a:lnTo>
                  <a:lnTo>
                    <a:pt x="2527" y="1488"/>
                  </a:lnTo>
                  <a:lnTo>
                    <a:pt x="2643" y="1458"/>
                  </a:lnTo>
                  <a:lnTo>
                    <a:pt x="2754" y="1424"/>
                  </a:lnTo>
                  <a:lnTo>
                    <a:pt x="2858" y="1387"/>
                  </a:lnTo>
                  <a:lnTo>
                    <a:pt x="2955" y="1346"/>
                  </a:lnTo>
                  <a:lnTo>
                    <a:pt x="3046" y="1301"/>
                  </a:lnTo>
                  <a:lnTo>
                    <a:pt x="3128" y="1254"/>
                  </a:lnTo>
                  <a:lnTo>
                    <a:pt x="3203" y="1203"/>
                  </a:lnTo>
                  <a:lnTo>
                    <a:pt x="3269" y="1150"/>
                  </a:lnTo>
                  <a:lnTo>
                    <a:pt x="3326" y="1095"/>
                  </a:lnTo>
                  <a:lnTo>
                    <a:pt x="3374" y="1037"/>
                  </a:lnTo>
                  <a:lnTo>
                    <a:pt x="3412" y="978"/>
                  </a:lnTo>
                  <a:lnTo>
                    <a:pt x="3440" y="916"/>
                  </a:lnTo>
                  <a:lnTo>
                    <a:pt x="3457" y="853"/>
                  </a:lnTo>
                  <a:lnTo>
                    <a:pt x="3463" y="788"/>
                  </a:lnTo>
                  <a:lnTo>
                    <a:pt x="3457" y="723"/>
                  </a:lnTo>
                  <a:lnTo>
                    <a:pt x="3440" y="660"/>
                  </a:lnTo>
                  <a:lnTo>
                    <a:pt x="3412" y="599"/>
                  </a:lnTo>
                  <a:lnTo>
                    <a:pt x="3374" y="539"/>
                  </a:lnTo>
                  <a:lnTo>
                    <a:pt x="3326" y="481"/>
                  </a:lnTo>
                  <a:lnTo>
                    <a:pt x="3269" y="426"/>
                  </a:lnTo>
                  <a:lnTo>
                    <a:pt x="3203" y="373"/>
                  </a:lnTo>
                  <a:lnTo>
                    <a:pt x="3128" y="322"/>
                  </a:lnTo>
                  <a:lnTo>
                    <a:pt x="3046" y="275"/>
                  </a:lnTo>
                  <a:lnTo>
                    <a:pt x="2955" y="230"/>
                  </a:lnTo>
                  <a:lnTo>
                    <a:pt x="2858" y="189"/>
                  </a:lnTo>
                  <a:lnTo>
                    <a:pt x="2754" y="152"/>
                  </a:lnTo>
                  <a:lnTo>
                    <a:pt x="2643" y="118"/>
                  </a:lnTo>
                  <a:lnTo>
                    <a:pt x="2527" y="88"/>
                  </a:lnTo>
                  <a:lnTo>
                    <a:pt x="2405" y="61"/>
                  </a:lnTo>
                  <a:lnTo>
                    <a:pt x="2278" y="40"/>
                  </a:lnTo>
                  <a:lnTo>
                    <a:pt x="2147" y="22"/>
                  </a:lnTo>
                  <a:lnTo>
                    <a:pt x="2012" y="10"/>
                  </a:lnTo>
                  <a:lnTo>
                    <a:pt x="1873" y="2"/>
                  </a:lnTo>
                  <a:lnTo>
                    <a:pt x="1731" y="0"/>
                  </a:lnTo>
                  <a:close/>
                </a:path>
              </a:pathLst>
            </a:custGeom>
            <a:solidFill>
              <a:srgbClr val="EDEB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3" name="Freeform 10">
              <a:extLst>
                <a:ext uri="{FF2B5EF4-FFF2-40B4-BE49-F238E27FC236}">
                  <a16:creationId xmlns:a16="http://schemas.microsoft.com/office/drawing/2014/main" id="{272CFCC1-B168-4571-A625-7FFD4726F50A}"/>
                </a:ext>
              </a:extLst>
            </p:cNvPr>
            <p:cNvSpPr>
              <a:spLocks/>
            </p:cNvSpPr>
            <p:nvPr/>
          </p:nvSpPr>
          <p:spPr bwMode="auto">
            <a:xfrm>
              <a:off x="3346" y="2111"/>
              <a:ext cx="3463" cy="1577"/>
            </a:xfrm>
            <a:custGeom>
              <a:avLst/>
              <a:gdLst>
                <a:gd name="T0" fmla="*/ 1589 w 3463"/>
                <a:gd name="T1" fmla="*/ 2 h 1577"/>
                <a:gd name="T2" fmla="*/ 1315 w 3463"/>
                <a:gd name="T3" fmla="*/ 22 h 1577"/>
                <a:gd name="T4" fmla="*/ 1057 w 3463"/>
                <a:gd name="T5" fmla="*/ 61 h 1577"/>
                <a:gd name="T6" fmla="*/ 819 w 3463"/>
                <a:gd name="T7" fmla="*/ 118 h 1577"/>
                <a:gd name="T8" fmla="*/ 604 w 3463"/>
                <a:gd name="T9" fmla="*/ 189 h 1577"/>
                <a:gd name="T10" fmla="*/ 416 w 3463"/>
                <a:gd name="T11" fmla="*/ 275 h 1577"/>
                <a:gd name="T12" fmla="*/ 259 w 3463"/>
                <a:gd name="T13" fmla="*/ 373 h 1577"/>
                <a:gd name="T14" fmla="*/ 136 w 3463"/>
                <a:gd name="T15" fmla="*/ 481 h 1577"/>
                <a:gd name="T16" fmla="*/ 50 w 3463"/>
                <a:gd name="T17" fmla="*/ 599 h 1577"/>
                <a:gd name="T18" fmla="*/ 5 w 3463"/>
                <a:gd name="T19" fmla="*/ 723 h 1577"/>
                <a:gd name="T20" fmla="*/ 5 w 3463"/>
                <a:gd name="T21" fmla="*/ 853 h 1577"/>
                <a:gd name="T22" fmla="*/ 50 w 3463"/>
                <a:gd name="T23" fmla="*/ 978 h 1577"/>
                <a:gd name="T24" fmla="*/ 136 w 3463"/>
                <a:gd name="T25" fmla="*/ 1095 h 1577"/>
                <a:gd name="T26" fmla="*/ 259 w 3463"/>
                <a:gd name="T27" fmla="*/ 1203 h 1577"/>
                <a:gd name="T28" fmla="*/ 416 w 3463"/>
                <a:gd name="T29" fmla="*/ 1301 h 1577"/>
                <a:gd name="T30" fmla="*/ 604 w 3463"/>
                <a:gd name="T31" fmla="*/ 1387 h 1577"/>
                <a:gd name="T32" fmla="*/ 819 w 3463"/>
                <a:gd name="T33" fmla="*/ 1458 h 1577"/>
                <a:gd name="T34" fmla="*/ 1057 w 3463"/>
                <a:gd name="T35" fmla="*/ 1515 h 1577"/>
                <a:gd name="T36" fmla="*/ 1315 w 3463"/>
                <a:gd name="T37" fmla="*/ 1554 h 1577"/>
                <a:gd name="T38" fmla="*/ 1589 w 3463"/>
                <a:gd name="T39" fmla="*/ 1574 h 1577"/>
                <a:gd name="T40" fmla="*/ 1873 w 3463"/>
                <a:gd name="T41" fmla="*/ 1574 h 1577"/>
                <a:gd name="T42" fmla="*/ 2147 w 3463"/>
                <a:gd name="T43" fmla="*/ 1554 h 1577"/>
                <a:gd name="T44" fmla="*/ 2405 w 3463"/>
                <a:gd name="T45" fmla="*/ 1515 h 1577"/>
                <a:gd name="T46" fmla="*/ 2643 w 3463"/>
                <a:gd name="T47" fmla="*/ 1458 h 1577"/>
                <a:gd name="T48" fmla="*/ 2858 w 3463"/>
                <a:gd name="T49" fmla="*/ 1387 h 1577"/>
                <a:gd name="T50" fmla="*/ 3046 w 3463"/>
                <a:gd name="T51" fmla="*/ 1301 h 1577"/>
                <a:gd name="T52" fmla="*/ 3203 w 3463"/>
                <a:gd name="T53" fmla="*/ 1203 h 1577"/>
                <a:gd name="T54" fmla="*/ 3326 w 3463"/>
                <a:gd name="T55" fmla="*/ 1095 h 1577"/>
                <a:gd name="T56" fmla="*/ 3412 w 3463"/>
                <a:gd name="T57" fmla="*/ 978 h 1577"/>
                <a:gd name="T58" fmla="*/ 3457 w 3463"/>
                <a:gd name="T59" fmla="*/ 853 h 1577"/>
                <a:gd name="T60" fmla="*/ 3457 w 3463"/>
                <a:gd name="T61" fmla="*/ 723 h 1577"/>
                <a:gd name="T62" fmla="*/ 3412 w 3463"/>
                <a:gd name="T63" fmla="*/ 599 h 1577"/>
                <a:gd name="T64" fmla="*/ 3326 w 3463"/>
                <a:gd name="T65" fmla="*/ 481 h 1577"/>
                <a:gd name="T66" fmla="*/ 3203 w 3463"/>
                <a:gd name="T67" fmla="*/ 373 h 1577"/>
                <a:gd name="T68" fmla="*/ 3046 w 3463"/>
                <a:gd name="T69" fmla="*/ 275 h 1577"/>
                <a:gd name="T70" fmla="*/ 2858 w 3463"/>
                <a:gd name="T71" fmla="*/ 189 h 1577"/>
                <a:gd name="T72" fmla="*/ 2643 w 3463"/>
                <a:gd name="T73" fmla="*/ 118 h 1577"/>
                <a:gd name="T74" fmla="*/ 2405 w 3463"/>
                <a:gd name="T75" fmla="*/ 61 h 1577"/>
                <a:gd name="T76" fmla="*/ 2147 w 3463"/>
                <a:gd name="T77" fmla="*/ 22 h 1577"/>
                <a:gd name="T78" fmla="*/ 1873 w 3463"/>
                <a:gd name="T79" fmla="*/ 2 h 15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3" h="1577">
                  <a:moveTo>
                    <a:pt x="1731" y="0"/>
                  </a:moveTo>
                  <a:lnTo>
                    <a:pt x="1589" y="2"/>
                  </a:lnTo>
                  <a:lnTo>
                    <a:pt x="1450" y="10"/>
                  </a:lnTo>
                  <a:lnTo>
                    <a:pt x="1315" y="22"/>
                  </a:lnTo>
                  <a:lnTo>
                    <a:pt x="1184" y="40"/>
                  </a:lnTo>
                  <a:lnTo>
                    <a:pt x="1057" y="61"/>
                  </a:lnTo>
                  <a:lnTo>
                    <a:pt x="935" y="88"/>
                  </a:lnTo>
                  <a:lnTo>
                    <a:pt x="819" y="118"/>
                  </a:lnTo>
                  <a:lnTo>
                    <a:pt x="708" y="152"/>
                  </a:lnTo>
                  <a:lnTo>
                    <a:pt x="604" y="189"/>
                  </a:lnTo>
                  <a:lnTo>
                    <a:pt x="507" y="230"/>
                  </a:lnTo>
                  <a:lnTo>
                    <a:pt x="416" y="275"/>
                  </a:lnTo>
                  <a:lnTo>
                    <a:pt x="334" y="322"/>
                  </a:lnTo>
                  <a:lnTo>
                    <a:pt x="259" y="373"/>
                  </a:lnTo>
                  <a:lnTo>
                    <a:pt x="193" y="426"/>
                  </a:lnTo>
                  <a:lnTo>
                    <a:pt x="136" y="481"/>
                  </a:lnTo>
                  <a:lnTo>
                    <a:pt x="88" y="539"/>
                  </a:lnTo>
                  <a:lnTo>
                    <a:pt x="50" y="599"/>
                  </a:lnTo>
                  <a:lnTo>
                    <a:pt x="22" y="660"/>
                  </a:lnTo>
                  <a:lnTo>
                    <a:pt x="5" y="723"/>
                  </a:lnTo>
                  <a:lnTo>
                    <a:pt x="0" y="788"/>
                  </a:lnTo>
                  <a:lnTo>
                    <a:pt x="5" y="853"/>
                  </a:lnTo>
                  <a:lnTo>
                    <a:pt x="22" y="916"/>
                  </a:lnTo>
                  <a:lnTo>
                    <a:pt x="50" y="978"/>
                  </a:lnTo>
                  <a:lnTo>
                    <a:pt x="88" y="1037"/>
                  </a:lnTo>
                  <a:lnTo>
                    <a:pt x="136" y="1095"/>
                  </a:lnTo>
                  <a:lnTo>
                    <a:pt x="193" y="1150"/>
                  </a:lnTo>
                  <a:lnTo>
                    <a:pt x="259" y="1203"/>
                  </a:lnTo>
                  <a:lnTo>
                    <a:pt x="334" y="1254"/>
                  </a:lnTo>
                  <a:lnTo>
                    <a:pt x="416" y="1301"/>
                  </a:lnTo>
                  <a:lnTo>
                    <a:pt x="507" y="1346"/>
                  </a:lnTo>
                  <a:lnTo>
                    <a:pt x="604" y="1387"/>
                  </a:lnTo>
                  <a:lnTo>
                    <a:pt x="708" y="1424"/>
                  </a:lnTo>
                  <a:lnTo>
                    <a:pt x="819" y="1458"/>
                  </a:lnTo>
                  <a:lnTo>
                    <a:pt x="935" y="1488"/>
                  </a:lnTo>
                  <a:lnTo>
                    <a:pt x="1057" y="1515"/>
                  </a:lnTo>
                  <a:lnTo>
                    <a:pt x="1184" y="1536"/>
                  </a:lnTo>
                  <a:lnTo>
                    <a:pt x="1315" y="1554"/>
                  </a:lnTo>
                  <a:lnTo>
                    <a:pt x="1450" y="1566"/>
                  </a:lnTo>
                  <a:lnTo>
                    <a:pt x="1589" y="1574"/>
                  </a:lnTo>
                  <a:lnTo>
                    <a:pt x="1731" y="1577"/>
                  </a:lnTo>
                  <a:lnTo>
                    <a:pt x="1873" y="1574"/>
                  </a:lnTo>
                  <a:lnTo>
                    <a:pt x="2012" y="1566"/>
                  </a:lnTo>
                  <a:lnTo>
                    <a:pt x="2147" y="1554"/>
                  </a:lnTo>
                  <a:lnTo>
                    <a:pt x="2278" y="1536"/>
                  </a:lnTo>
                  <a:lnTo>
                    <a:pt x="2405" y="1515"/>
                  </a:lnTo>
                  <a:lnTo>
                    <a:pt x="2527" y="1488"/>
                  </a:lnTo>
                  <a:lnTo>
                    <a:pt x="2643" y="1458"/>
                  </a:lnTo>
                  <a:lnTo>
                    <a:pt x="2754" y="1424"/>
                  </a:lnTo>
                  <a:lnTo>
                    <a:pt x="2858" y="1387"/>
                  </a:lnTo>
                  <a:lnTo>
                    <a:pt x="2955" y="1346"/>
                  </a:lnTo>
                  <a:lnTo>
                    <a:pt x="3046" y="1301"/>
                  </a:lnTo>
                  <a:lnTo>
                    <a:pt x="3128" y="1254"/>
                  </a:lnTo>
                  <a:lnTo>
                    <a:pt x="3203" y="1203"/>
                  </a:lnTo>
                  <a:lnTo>
                    <a:pt x="3269" y="1150"/>
                  </a:lnTo>
                  <a:lnTo>
                    <a:pt x="3326" y="1095"/>
                  </a:lnTo>
                  <a:lnTo>
                    <a:pt x="3374" y="1037"/>
                  </a:lnTo>
                  <a:lnTo>
                    <a:pt x="3412" y="978"/>
                  </a:lnTo>
                  <a:lnTo>
                    <a:pt x="3440" y="916"/>
                  </a:lnTo>
                  <a:lnTo>
                    <a:pt x="3457" y="853"/>
                  </a:lnTo>
                  <a:lnTo>
                    <a:pt x="3463" y="788"/>
                  </a:lnTo>
                  <a:lnTo>
                    <a:pt x="3457" y="723"/>
                  </a:lnTo>
                  <a:lnTo>
                    <a:pt x="3440" y="660"/>
                  </a:lnTo>
                  <a:lnTo>
                    <a:pt x="3412" y="599"/>
                  </a:lnTo>
                  <a:lnTo>
                    <a:pt x="3374" y="539"/>
                  </a:lnTo>
                  <a:lnTo>
                    <a:pt x="3326" y="481"/>
                  </a:lnTo>
                  <a:lnTo>
                    <a:pt x="3269" y="426"/>
                  </a:lnTo>
                  <a:lnTo>
                    <a:pt x="3203" y="373"/>
                  </a:lnTo>
                  <a:lnTo>
                    <a:pt x="3128" y="322"/>
                  </a:lnTo>
                  <a:lnTo>
                    <a:pt x="3046" y="275"/>
                  </a:lnTo>
                  <a:lnTo>
                    <a:pt x="2955" y="230"/>
                  </a:lnTo>
                  <a:lnTo>
                    <a:pt x="2858" y="189"/>
                  </a:lnTo>
                  <a:lnTo>
                    <a:pt x="2754" y="152"/>
                  </a:lnTo>
                  <a:lnTo>
                    <a:pt x="2643" y="118"/>
                  </a:lnTo>
                  <a:lnTo>
                    <a:pt x="2527" y="88"/>
                  </a:lnTo>
                  <a:lnTo>
                    <a:pt x="2405" y="61"/>
                  </a:lnTo>
                  <a:lnTo>
                    <a:pt x="2278" y="40"/>
                  </a:lnTo>
                  <a:lnTo>
                    <a:pt x="2147" y="22"/>
                  </a:lnTo>
                  <a:lnTo>
                    <a:pt x="2012" y="10"/>
                  </a:lnTo>
                  <a:lnTo>
                    <a:pt x="1873" y="2"/>
                  </a:lnTo>
                  <a:lnTo>
                    <a:pt x="1731" y="0"/>
                  </a:lnTo>
                  <a:close/>
                </a:path>
              </a:pathLst>
            </a:custGeom>
            <a:noFill/>
            <a:ln w="762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4" name="Freeform 11">
              <a:extLst>
                <a:ext uri="{FF2B5EF4-FFF2-40B4-BE49-F238E27FC236}">
                  <a16:creationId xmlns:a16="http://schemas.microsoft.com/office/drawing/2014/main" id="{AB67FE96-C1C0-48A0-92DC-AB9E14BBDF25}"/>
                </a:ext>
              </a:extLst>
            </p:cNvPr>
            <p:cNvSpPr>
              <a:spLocks/>
            </p:cNvSpPr>
            <p:nvPr/>
          </p:nvSpPr>
          <p:spPr bwMode="auto">
            <a:xfrm>
              <a:off x="2090" y="649"/>
              <a:ext cx="1777" cy="1756"/>
            </a:xfrm>
            <a:custGeom>
              <a:avLst/>
              <a:gdLst>
                <a:gd name="T0" fmla="*/ 0 w 1777"/>
                <a:gd name="T1" fmla="*/ 0 h 1756"/>
                <a:gd name="T2" fmla="*/ 66 w 1777"/>
                <a:gd name="T3" fmla="*/ 3 h 1756"/>
                <a:gd name="T4" fmla="*/ 132 w 1777"/>
                <a:gd name="T5" fmla="*/ 12 h 1756"/>
                <a:gd name="T6" fmla="*/ 198 w 1777"/>
                <a:gd name="T7" fmla="*/ 28 h 1756"/>
                <a:gd name="T8" fmla="*/ 262 w 1777"/>
                <a:gd name="T9" fmla="*/ 49 h 1756"/>
                <a:gd name="T10" fmla="*/ 326 w 1777"/>
                <a:gd name="T11" fmla="*/ 75 h 1756"/>
                <a:gd name="T12" fmla="*/ 387 w 1777"/>
                <a:gd name="T13" fmla="*/ 106 h 1756"/>
                <a:gd name="T14" fmla="*/ 447 w 1777"/>
                <a:gd name="T15" fmla="*/ 142 h 1756"/>
                <a:gd name="T16" fmla="*/ 504 w 1777"/>
                <a:gd name="T17" fmla="*/ 182 h 1756"/>
                <a:gd name="T18" fmla="*/ 558 w 1777"/>
                <a:gd name="T19" fmla="*/ 226 h 1756"/>
                <a:gd name="T20" fmla="*/ 610 w 1777"/>
                <a:gd name="T21" fmla="*/ 274 h 1756"/>
                <a:gd name="T22" fmla="*/ 658 w 1777"/>
                <a:gd name="T23" fmla="*/ 325 h 1756"/>
                <a:gd name="T24" fmla="*/ 703 w 1777"/>
                <a:gd name="T25" fmla="*/ 379 h 1756"/>
                <a:gd name="T26" fmla="*/ 743 w 1777"/>
                <a:gd name="T27" fmla="*/ 435 h 1756"/>
                <a:gd name="T28" fmla="*/ 780 w 1777"/>
                <a:gd name="T29" fmla="*/ 494 h 1756"/>
                <a:gd name="T30" fmla="*/ 811 w 1777"/>
                <a:gd name="T31" fmla="*/ 555 h 1756"/>
                <a:gd name="T32" fmla="*/ 838 w 1777"/>
                <a:gd name="T33" fmla="*/ 618 h 1756"/>
                <a:gd name="T34" fmla="*/ 859 w 1777"/>
                <a:gd name="T35" fmla="*/ 681 h 1756"/>
                <a:gd name="T36" fmla="*/ 875 w 1777"/>
                <a:gd name="T37" fmla="*/ 746 h 1756"/>
                <a:gd name="T38" fmla="*/ 884 w 1777"/>
                <a:gd name="T39" fmla="*/ 812 h 1756"/>
                <a:gd name="T40" fmla="*/ 888 w 1777"/>
                <a:gd name="T41" fmla="*/ 877 h 1756"/>
                <a:gd name="T42" fmla="*/ 891 w 1777"/>
                <a:gd name="T43" fmla="*/ 943 h 1756"/>
                <a:gd name="T44" fmla="*/ 900 w 1777"/>
                <a:gd name="T45" fmla="*/ 1009 h 1756"/>
                <a:gd name="T46" fmla="*/ 916 w 1777"/>
                <a:gd name="T47" fmla="*/ 1074 h 1756"/>
                <a:gd name="T48" fmla="*/ 937 w 1777"/>
                <a:gd name="T49" fmla="*/ 1137 h 1756"/>
                <a:gd name="T50" fmla="*/ 964 w 1777"/>
                <a:gd name="T51" fmla="*/ 1200 h 1756"/>
                <a:gd name="T52" fmla="*/ 996 w 1777"/>
                <a:gd name="T53" fmla="*/ 1261 h 1756"/>
                <a:gd name="T54" fmla="*/ 1032 w 1777"/>
                <a:gd name="T55" fmla="*/ 1320 h 1756"/>
                <a:gd name="T56" fmla="*/ 1072 w 1777"/>
                <a:gd name="T57" fmla="*/ 1376 h 1756"/>
                <a:gd name="T58" fmla="*/ 1117 w 1777"/>
                <a:gd name="T59" fmla="*/ 1430 h 1756"/>
                <a:gd name="T60" fmla="*/ 1165 w 1777"/>
                <a:gd name="T61" fmla="*/ 1481 h 1756"/>
                <a:gd name="T62" fmla="*/ 1217 w 1777"/>
                <a:gd name="T63" fmla="*/ 1529 h 1756"/>
                <a:gd name="T64" fmla="*/ 1272 w 1777"/>
                <a:gd name="T65" fmla="*/ 1573 h 1756"/>
                <a:gd name="T66" fmla="*/ 1329 w 1777"/>
                <a:gd name="T67" fmla="*/ 1613 h 1756"/>
                <a:gd name="T68" fmla="*/ 1388 w 1777"/>
                <a:gd name="T69" fmla="*/ 1649 h 1756"/>
                <a:gd name="T70" fmla="*/ 1450 w 1777"/>
                <a:gd name="T71" fmla="*/ 1680 h 1756"/>
                <a:gd name="T72" fmla="*/ 1513 w 1777"/>
                <a:gd name="T73" fmla="*/ 1706 h 1756"/>
                <a:gd name="T74" fmla="*/ 1578 w 1777"/>
                <a:gd name="T75" fmla="*/ 1727 h 1756"/>
                <a:gd name="T76" fmla="*/ 1644 w 1777"/>
                <a:gd name="T77" fmla="*/ 1743 h 1756"/>
                <a:gd name="T78" fmla="*/ 1710 w 1777"/>
                <a:gd name="T79" fmla="*/ 1752 h 1756"/>
                <a:gd name="T80" fmla="*/ 1777 w 1777"/>
                <a:gd name="T81" fmla="*/ 1756 h 17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77" h="1756">
                  <a:moveTo>
                    <a:pt x="0" y="0"/>
                  </a:moveTo>
                  <a:lnTo>
                    <a:pt x="66" y="3"/>
                  </a:lnTo>
                  <a:lnTo>
                    <a:pt x="132" y="12"/>
                  </a:lnTo>
                  <a:lnTo>
                    <a:pt x="198" y="28"/>
                  </a:lnTo>
                  <a:lnTo>
                    <a:pt x="262" y="49"/>
                  </a:lnTo>
                  <a:lnTo>
                    <a:pt x="326" y="75"/>
                  </a:lnTo>
                  <a:lnTo>
                    <a:pt x="387" y="106"/>
                  </a:lnTo>
                  <a:lnTo>
                    <a:pt x="447" y="142"/>
                  </a:lnTo>
                  <a:lnTo>
                    <a:pt x="504" y="182"/>
                  </a:lnTo>
                  <a:lnTo>
                    <a:pt x="558" y="226"/>
                  </a:lnTo>
                  <a:lnTo>
                    <a:pt x="610" y="274"/>
                  </a:lnTo>
                  <a:lnTo>
                    <a:pt x="658" y="325"/>
                  </a:lnTo>
                  <a:lnTo>
                    <a:pt x="703" y="379"/>
                  </a:lnTo>
                  <a:lnTo>
                    <a:pt x="743" y="435"/>
                  </a:lnTo>
                  <a:lnTo>
                    <a:pt x="780" y="494"/>
                  </a:lnTo>
                  <a:lnTo>
                    <a:pt x="811" y="555"/>
                  </a:lnTo>
                  <a:lnTo>
                    <a:pt x="838" y="618"/>
                  </a:lnTo>
                  <a:lnTo>
                    <a:pt x="859" y="681"/>
                  </a:lnTo>
                  <a:lnTo>
                    <a:pt x="875" y="746"/>
                  </a:lnTo>
                  <a:lnTo>
                    <a:pt x="884" y="812"/>
                  </a:lnTo>
                  <a:lnTo>
                    <a:pt x="888" y="877"/>
                  </a:lnTo>
                  <a:lnTo>
                    <a:pt x="891" y="943"/>
                  </a:lnTo>
                  <a:lnTo>
                    <a:pt x="900" y="1009"/>
                  </a:lnTo>
                  <a:lnTo>
                    <a:pt x="916" y="1074"/>
                  </a:lnTo>
                  <a:lnTo>
                    <a:pt x="937" y="1137"/>
                  </a:lnTo>
                  <a:lnTo>
                    <a:pt x="964" y="1200"/>
                  </a:lnTo>
                  <a:lnTo>
                    <a:pt x="996" y="1261"/>
                  </a:lnTo>
                  <a:lnTo>
                    <a:pt x="1032" y="1320"/>
                  </a:lnTo>
                  <a:lnTo>
                    <a:pt x="1072" y="1376"/>
                  </a:lnTo>
                  <a:lnTo>
                    <a:pt x="1117" y="1430"/>
                  </a:lnTo>
                  <a:lnTo>
                    <a:pt x="1165" y="1481"/>
                  </a:lnTo>
                  <a:lnTo>
                    <a:pt x="1217" y="1529"/>
                  </a:lnTo>
                  <a:lnTo>
                    <a:pt x="1272" y="1573"/>
                  </a:lnTo>
                  <a:lnTo>
                    <a:pt x="1329" y="1613"/>
                  </a:lnTo>
                  <a:lnTo>
                    <a:pt x="1388" y="1649"/>
                  </a:lnTo>
                  <a:lnTo>
                    <a:pt x="1450" y="1680"/>
                  </a:lnTo>
                  <a:lnTo>
                    <a:pt x="1513" y="1706"/>
                  </a:lnTo>
                  <a:lnTo>
                    <a:pt x="1578" y="1727"/>
                  </a:lnTo>
                  <a:lnTo>
                    <a:pt x="1644" y="1743"/>
                  </a:lnTo>
                  <a:lnTo>
                    <a:pt x="1710" y="1752"/>
                  </a:lnTo>
                  <a:lnTo>
                    <a:pt x="1777" y="1756"/>
                  </a:lnTo>
                </a:path>
              </a:pathLst>
            </a:custGeom>
            <a:noFill/>
            <a:ln w="952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5" name="Freeform 12">
              <a:extLst>
                <a:ext uri="{FF2B5EF4-FFF2-40B4-BE49-F238E27FC236}">
                  <a16:creationId xmlns:a16="http://schemas.microsoft.com/office/drawing/2014/main" id="{C5B84B11-D31F-4FDE-862C-F42D342838F9}"/>
                </a:ext>
              </a:extLst>
            </p:cNvPr>
            <p:cNvSpPr>
              <a:spLocks/>
            </p:cNvSpPr>
            <p:nvPr/>
          </p:nvSpPr>
          <p:spPr bwMode="auto">
            <a:xfrm>
              <a:off x="5869" y="175"/>
              <a:ext cx="750" cy="2125"/>
            </a:xfrm>
            <a:custGeom>
              <a:avLst/>
              <a:gdLst>
                <a:gd name="T0" fmla="*/ 750 w 750"/>
                <a:gd name="T1" fmla="*/ 0 h 2125"/>
                <a:gd name="T2" fmla="*/ 748 w 750"/>
                <a:gd name="T3" fmla="*/ 79 h 2125"/>
                <a:gd name="T4" fmla="*/ 744 w 750"/>
                <a:gd name="T5" fmla="*/ 158 h 2125"/>
                <a:gd name="T6" fmla="*/ 737 w 750"/>
                <a:gd name="T7" fmla="*/ 237 h 2125"/>
                <a:gd name="T8" fmla="*/ 729 w 750"/>
                <a:gd name="T9" fmla="*/ 314 h 2125"/>
                <a:gd name="T10" fmla="*/ 717 w 750"/>
                <a:gd name="T11" fmla="*/ 389 h 2125"/>
                <a:gd name="T12" fmla="*/ 704 w 750"/>
                <a:gd name="T13" fmla="*/ 463 h 2125"/>
                <a:gd name="T14" fmla="*/ 689 w 750"/>
                <a:gd name="T15" fmla="*/ 534 h 2125"/>
                <a:gd name="T16" fmla="*/ 672 w 750"/>
                <a:gd name="T17" fmla="*/ 603 h 2125"/>
                <a:gd name="T18" fmla="*/ 653 w 750"/>
                <a:gd name="T19" fmla="*/ 668 h 2125"/>
                <a:gd name="T20" fmla="*/ 632 w 750"/>
                <a:gd name="T21" fmla="*/ 730 h 2125"/>
                <a:gd name="T22" fmla="*/ 611 w 750"/>
                <a:gd name="T23" fmla="*/ 787 h 2125"/>
                <a:gd name="T24" fmla="*/ 588 w 750"/>
                <a:gd name="T25" fmla="*/ 841 h 2125"/>
                <a:gd name="T26" fmla="*/ 563 w 750"/>
                <a:gd name="T27" fmla="*/ 889 h 2125"/>
                <a:gd name="T28" fmla="*/ 538 w 750"/>
                <a:gd name="T29" fmla="*/ 932 h 2125"/>
                <a:gd name="T30" fmla="*/ 512 w 750"/>
                <a:gd name="T31" fmla="*/ 970 h 2125"/>
                <a:gd name="T32" fmla="*/ 486 w 750"/>
                <a:gd name="T33" fmla="*/ 1002 h 2125"/>
                <a:gd name="T34" fmla="*/ 458 w 750"/>
                <a:gd name="T35" fmla="*/ 1027 h 2125"/>
                <a:gd name="T36" fmla="*/ 431 w 750"/>
                <a:gd name="T37" fmla="*/ 1046 h 2125"/>
                <a:gd name="T38" fmla="*/ 403 w 750"/>
                <a:gd name="T39" fmla="*/ 1058 h 2125"/>
                <a:gd name="T40" fmla="*/ 375 w 750"/>
                <a:gd name="T41" fmla="*/ 1061 h 2125"/>
                <a:gd name="T42" fmla="*/ 346 w 750"/>
                <a:gd name="T43" fmla="*/ 1065 h 2125"/>
                <a:gd name="T44" fmla="*/ 318 w 750"/>
                <a:gd name="T45" fmla="*/ 1077 h 2125"/>
                <a:gd name="T46" fmla="*/ 291 w 750"/>
                <a:gd name="T47" fmla="*/ 1096 h 2125"/>
                <a:gd name="T48" fmla="*/ 264 w 750"/>
                <a:gd name="T49" fmla="*/ 1121 h 2125"/>
                <a:gd name="T50" fmla="*/ 237 w 750"/>
                <a:gd name="T51" fmla="*/ 1153 h 2125"/>
                <a:gd name="T52" fmla="*/ 211 w 750"/>
                <a:gd name="T53" fmla="*/ 1191 h 2125"/>
                <a:gd name="T54" fmla="*/ 186 w 750"/>
                <a:gd name="T55" fmla="*/ 1234 h 2125"/>
                <a:gd name="T56" fmla="*/ 162 w 750"/>
                <a:gd name="T57" fmla="*/ 1283 h 2125"/>
                <a:gd name="T58" fmla="*/ 139 w 750"/>
                <a:gd name="T59" fmla="*/ 1336 h 2125"/>
                <a:gd name="T60" fmla="*/ 117 w 750"/>
                <a:gd name="T61" fmla="*/ 1394 h 2125"/>
                <a:gd name="T62" fmla="*/ 96 w 750"/>
                <a:gd name="T63" fmla="*/ 1455 h 2125"/>
                <a:gd name="T64" fmla="*/ 78 w 750"/>
                <a:gd name="T65" fmla="*/ 1521 h 2125"/>
                <a:gd name="T66" fmla="*/ 60 w 750"/>
                <a:gd name="T67" fmla="*/ 1589 h 2125"/>
                <a:gd name="T68" fmla="*/ 45 w 750"/>
                <a:gd name="T69" fmla="*/ 1660 h 2125"/>
                <a:gd name="T70" fmla="*/ 32 w 750"/>
                <a:gd name="T71" fmla="*/ 1734 h 2125"/>
                <a:gd name="T72" fmla="*/ 21 w 750"/>
                <a:gd name="T73" fmla="*/ 1810 h 2125"/>
                <a:gd name="T74" fmla="*/ 12 w 750"/>
                <a:gd name="T75" fmla="*/ 1887 h 2125"/>
                <a:gd name="T76" fmla="*/ 5 w 750"/>
                <a:gd name="T77" fmla="*/ 1966 h 2125"/>
                <a:gd name="T78" fmla="*/ 1 w 750"/>
                <a:gd name="T79" fmla="*/ 2045 h 2125"/>
                <a:gd name="T80" fmla="*/ 0 w 750"/>
                <a:gd name="T81" fmla="*/ 2125 h 2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50" h="2125">
                  <a:moveTo>
                    <a:pt x="750" y="0"/>
                  </a:moveTo>
                  <a:lnTo>
                    <a:pt x="748" y="79"/>
                  </a:lnTo>
                  <a:lnTo>
                    <a:pt x="744" y="158"/>
                  </a:lnTo>
                  <a:lnTo>
                    <a:pt x="737" y="237"/>
                  </a:lnTo>
                  <a:lnTo>
                    <a:pt x="729" y="314"/>
                  </a:lnTo>
                  <a:lnTo>
                    <a:pt x="717" y="389"/>
                  </a:lnTo>
                  <a:lnTo>
                    <a:pt x="704" y="463"/>
                  </a:lnTo>
                  <a:lnTo>
                    <a:pt x="689" y="534"/>
                  </a:lnTo>
                  <a:lnTo>
                    <a:pt x="672" y="603"/>
                  </a:lnTo>
                  <a:lnTo>
                    <a:pt x="653" y="668"/>
                  </a:lnTo>
                  <a:lnTo>
                    <a:pt x="632" y="730"/>
                  </a:lnTo>
                  <a:lnTo>
                    <a:pt x="611" y="787"/>
                  </a:lnTo>
                  <a:lnTo>
                    <a:pt x="588" y="841"/>
                  </a:lnTo>
                  <a:lnTo>
                    <a:pt x="563" y="889"/>
                  </a:lnTo>
                  <a:lnTo>
                    <a:pt x="538" y="932"/>
                  </a:lnTo>
                  <a:lnTo>
                    <a:pt x="512" y="970"/>
                  </a:lnTo>
                  <a:lnTo>
                    <a:pt x="486" y="1002"/>
                  </a:lnTo>
                  <a:lnTo>
                    <a:pt x="458" y="1027"/>
                  </a:lnTo>
                  <a:lnTo>
                    <a:pt x="431" y="1046"/>
                  </a:lnTo>
                  <a:lnTo>
                    <a:pt x="403" y="1058"/>
                  </a:lnTo>
                  <a:lnTo>
                    <a:pt x="375" y="1061"/>
                  </a:lnTo>
                  <a:lnTo>
                    <a:pt x="346" y="1065"/>
                  </a:lnTo>
                  <a:lnTo>
                    <a:pt x="318" y="1077"/>
                  </a:lnTo>
                  <a:lnTo>
                    <a:pt x="291" y="1096"/>
                  </a:lnTo>
                  <a:lnTo>
                    <a:pt x="264" y="1121"/>
                  </a:lnTo>
                  <a:lnTo>
                    <a:pt x="237" y="1153"/>
                  </a:lnTo>
                  <a:lnTo>
                    <a:pt x="211" y="1191"/>
                  </a:lnTo>
                  <a:lnTo>
                    <a:pt x="186" y="1234"/>
                  </a:lnTo>
                  <a:lnTo>
                    <a:pt x="162" y="1283"/>
                  </a:lnTo>
                  <a:lnTo>
                    <a:pt x="139" y="1336"/>
                  </a:lnTo>
                  <a:lnTo>
                    <a:pt x="117" y="1394"/>
                  </a:lnTo>
                  <a:lnTo>
                    <a:pt x="96" y="1455"/>
                  </a:lnTo>
                  <a:lnTo>
                    <a:pt x="78" y="1521"/>
                  </a:lnTo>
                  <a:lnTo>
                    <a:pt x="60" y="1589"/>
                  </a:lnTo>
                  <a:lnTo>
                    <a:pt x="45" y="1660"/>
                  </a:lnTo>
                  <a:lnTo>
                    <a:pt x="32" y="1734"/>
                  </a:lnTo>
                  <a:lnTo>
                    <a:pt x="21" y="1810"/>
                  </a:lnTo>
                  <a:lnTo>
                    <a:pt x="12" y="1887"/>
                  </a:lnTo>
                  <a:lnTo>
                    <a:pt x="5" y="1966"/>
                  </a:lnTo>
                  <a:lnTo>
                    <a:pt x="1" y="2045"/>
                  </a:lnTo>
                  <a:lnTo>
                    <a:pt x="0" y="2125"/>
                  </a:lnTo>
                </a:path>
              </a:pathLst>
            </a:custGeom>
            <a:noFill/>
            <a:ln w="952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6" name="Freeform 13">
              <a:extLst>
                <a:ext uri="{FF2B5EF4-FFF2-40B4-BE49-F238E27FC236}">
                  <a16:creationId xmlns:a16="http://schemas.microsoft.com/office/drawing/2014/main" id="{B59E8D4A-1099-41EF-ACBF-2F1D57914849}"/>
                </a:ext>
              </a:extLst>
            </p:cNvPr>
            <p:cNvSpPr>
              <a:spLocks/>
            </p:cNvSpPr>
            <p:nvPr/>
          </p:nvSpPr>
          <p:spPr bwMode="auto">
            <a:xfrm>
              <a:off x="3790" y="3508"/>
              <a:ext cx="77" cy="30"/>
            </a:xfrm>
            <a:custGeom>
              <a:avLst/>
              <a:gdLst>
                <a:gd name="T0" fmla="*/ 76 w 77"/>
                <a:gd name="T1" fmla="*/ 29 h 30"/>
                <a:gd name="T2" fmla="*/ 49 w 77"/>
                <a:gd name="T3" fmla="*/ 25 h 30"/>
                <a:gd name="T4" fmla="*/ 33 w 77"/>
                <a:gd name="T5" fmla="*/ 17 h 30"/>
                <a:gd name="T6" fmla="*/ 22 w 77"/>
                <a:gd name="T7" fmla="*/ 6 h 30"/>
                <a:gd name="T8" fmla="*/ 0 w 7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30">
                  <a:moveTo>
                    <a:pt x="76" y="29"/>
                  </a:moveTo>
                  <a:lnTo>
                    <a:pt x="49" y="25"/>
                  </a:lnTo>
                  <a:lnTo>
                    <a:pt x="33" y="17"/>
                  </a:lnTo>
                  <a:lnTo>
                    <a:pt x="22" y="6"/>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7" name="Freeform 14">
              <a:extLst>
                <a:ext uri="{FF2B5EF4-FFF2-40B4-BE49-F238E27FC236}">
                  <a16:creationId xmlns:a16="http://schemas.microsoft.com/office/drawing/2014/main" id="{DF9154F5-3CBD-409F-A3FD-6424DBC87C95}"/>
                </a:ext>
              </a:extLst>
            </p:cNvPr>
            <p:cNvSpPr>
              <a:spLocks/>
            </p:cNvSpPr>
            <p:nvPr/>
          </p:nvSpPr>
          <p:spPr bwMode="auto">
            <a:xfrm>
              <a:off x="2090" y="3417"/>
              <a:ext cx="1711" cy="1911"/>
            </a:xfrm>
            <a:custGeom>
              <a:avLst/>
              <a:gdLst>
                <a:gd name="T0" fmla="*/ 0 w 1711"/>
                <a:gd name="T1" fmla="*/ 1910 h 1911"/>
                <a:gd name="T2" fmla="*/ 3 w 1711"/>
                <a:gd name="T3" fmla="*/ 1839 h 1911"/>
                <a:gd name="T4" fmla="*/ 12 w 1711"/>
                <a:gd name="T5" fmla="*/ 1768 h 1911"/>
                <a:gd name="T6" fmla="*/ 27 w 1711"/>
                <a:gd name="T7" fmla="*/ 1697 h 1911"/>
                <a:gd name="T8" fmla="*/ 47 w 1711"/>
                <a:gd name="T9" fmla="*/ 1628 h 1911"/>
                <a:gd name="T10" fmla="*/ 73 w 1711"/>
                <a:gd name="T11" fmla="*/ 1560 h 1911"/>
                <a:gd name="T12" fmla="*/ 103 w 1711"/>
                <a:gd name="T13" fmla="*/ 1494 h 1911"/>
                <a:gd name="T14" fmla="*/ 138 w 1711"/>
                <a:gd name="T15" fmla="*/ 1430 h 1911"/>
                <a:gd name="T16" fmla="*/ 177 w 1711"/>
                <a:gd name="T17" fmla="*/ 1368 h 1911"/>
                <a:gd name="T18" fmla="*/ 220 w 1711"/>
                <a:gd name="T19" fmla="*/ 1309 h 1911"/>
                <a:gd name="T20" fmla="*/ 267 w 1711"/>
                <a:gd name="T21" fmla="*/ 1254 h 1911"/>
                <a:gd name="T22" fmla="*/ 317 w 1711"/>
                <a:gd name="T23" fmla="*/ 1202 h 1911"/>
                <a:gd name="T24" fmla="*/ 369 w 1711"/>
                <a:gd name="T25" fmla="*/ 1154 h 1911"/>
                <a:gd name="T26" fmla="*/ 424 w 1711"/>
                <a:gd name="T27" fmla="*/ 1111 h 1911"/>
                <a:gd name="T28" fmla="*/ 482 w 1711"/>
                <a:gd name="T29" fmla="*/ 1072 h 1911"/>
                <a:gd name="T30" fmla="*/ 541 w 1711"/>
                <a:gd name="T31" fmla="*/ 1038 h 1911"/>
                <a:gd name="T32" fmla="*/ 602 w 1711"/>
                <a:gd name="T33" fmla="*/ 1009 h 1911"/>
                <a:gd name="T34" fmla="*/ 664 w 1711"/>
                <a:gd name="T35" fmla="*/ 986 h 1911"/>
                <a:gd name="T36" fmla="*/ 727 w 1711"/>
                <a:gd name="T37" fmla="*/ 969 h 1911"/>
                <a:gd name="T38" fmla="*/ 791 w 1711"/>
                <a:gd name="T39" fmla="*/ 959 h 1911"/>
                <a:gd name="T40" fmla="*/ 855 w 1711"/>
                <a:gd name="T41" fmla="*/ 955 h 1911"/>
                <a:gd name="T42" fmla="*/ 919 w 1711"/>
                <a:gd name="T43" fmla="*/ 952 h 1911"/>
                <a:gd name="T44" fmla="*/ 983 w 1711"/>
                <a:gd name="T45" fmla="*/ 942 h 1911"/>
                <a:gd name="T46" fmla="*/ 1046 w 1711"/>
                <a:gd name="T47" fmla="*/ 925 h 1911"/>
                <a:gd name="T48" fmla="*/ 1108 w 1711"/>
                <a:gd name="T49" fmla="*/ 902 h 1911"/>
                <a:gd name="T50" fmla="*/ 1169 w 1711"/>
                <a:gd name="T51" fmla="*/ 873 h 1911"/>
                <a:gd name="T52" fmla="*/ 1228 w 1711"/>
                <a:gd name="T53" fmla="*/ 839 h 1911"/>
                <a:gd name="T54" fmla="*/ 1286 w 1711"/>
                <a:gd name="T55" fmla="*/ 800 h 1911"/>
                <a:gd name="T56" fmla="*/ 1341 w 1711"/>
                <a:gd name="T57" fmla="*/ 757 h 1911"/>
                <a:gd name="T58" fmla="*/ 1393 w 1711"/>
                <a:gd name="T59" fmla="*/ 709 h 1911"/>
                <a:gd name="T60" fmla="*/ 1443 w 1711"/>
                <a:gd name="T61" fmla="*/ 657 h 1911"/>
                <a:gd name="T62" fmla="*/ 1490 w 1711"/>
                <a:gd name="T63" fmla="*/ 601 h 1911"/>
                <a:gd name="T64" fmla="*/ 1533 w 1711"/>
                <a:gd name="T65" fmla="*/ 543 h 1911"/>
                <a:gd name="T66" fmla="*/ 1572 w 1711"/>
                <a:gd name="T67" fmla="*/ 481 h 1911"/>
                <a:gd name="T68" fmla="*/ 1607 w 1711"/>
                <a:gd name="T69" fmla="*/ 417 h 1911"/>
                <a:gd name="T70" fmla="*/ 1637 w 1711"/>
                <a:gd name="T71" fmla="*/ 351 h 1911"/>
                <a:gd name="T72" fmla="*/ 1663 w 1711"/>
                <a:gd name="T73" fmla="*/ 282 h 1911"/>
                <a:gd name="T74" fmla="*/ 1683 w 1711"/>
                <a:gd name="T75" fmla="*/ 213 h 1911"/>
                <a:gd name="T76" fmla="*/ 1698 w 1711"/>
                <a:gd name="T77" fmla="*/ 142 h 1911"/>
                <a:gd name="T78" fmla="*/ 1707 w 1711"/>
                <a:gd name="T79" fmla="*/ 71 h 1911"/>
                <a:gd name="T80" fmla="*/ 1710 w 1711"/>
                <a:gd name="T81" fmla="*/ 0 h 19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11" h="1911">
                  <a:moveTo>
                    <a:pt x="0" y="1910"/>
                  </a:moveTo>
                  <a:lnTo>
                    <a:pt x="3" y="1839"/>
                  </a:lnTo>
                  <a:lnTo>
                    <a:pt x="12" y="1768"/>
                  </a:lnTo>
                  <a:lnTo>
                    <a:pt x="27" y="1697"/>
                  </a:lnTo>
                  <a:lnTo>
                    <a:pt x="47" y="1628"/>
                  </a:lnTo>
                  <a:lnTo>
                    <a:pt x="73" y="1560"/>
                  </a:lnTo>
                  <a:lnTo>
                    <a:pt x="103" y="1494"/>
                  </a:lnTo>
                  <a:lnTo>
                    <a:pt x="138" y="1430"/>
                  </a:lnTo>
                  <a:lnTo>
                    <a:pt x="177" y="1368"/>
                  </a:lnTo>
                  <a:lnTo>
                    <a:pt x="220" y="1309"/>
                  </a:lnTo>
                  <a:lnTo>
                    <a:pt x="267" y="1254"/>
                  </a:lnTo>
                  <a:lnTo>
                    <a:pt x="317" y="1202"/>
                  </a:lnTo>
                  <a:lnTo>
                    <a:pt x="369" y="1154"/>
                  </a:lnTo>
                  <a:lnTo>
                    <a:pt x="424" y="1111"/>
                  </a:lnTo>
                  <a:lnTo>
                    <a:pt x="482" y="1072"/>
                  </a:lnTo>
                  <a:lnTo>
                    <a:pt x="541" y="1038"/>
                  </a:lnTo>
                  <a:lnTo>
                    <a:pt x="602" y="1009"/>
                  </a:lnTo>
                  <a:lnTo>
                    <a:pt x="664" y="986"/>
                  </a:lnTo>
                  <a:lnTo>
                    <a:pt x="727" y="969"/>
                  </a:lnTo>
                  <a:lnTo>
                    <a:pt x="791" y="959"/>
                  </a:lnTo>
                  <a:lnTo>
                    <a:pt x="855" y="955"/>
                  </a:lnTo>
                  <a:lnTo>
                    <a:pt x="919" y="952"/>
                  </a:lnTo>
                  <a:lnTo>
                    <a:pt x="983" y="942"/>
                  </a:lnTo>
                  <a:lnTo>
                    <a:pt x="1046" y="925"/>
                  </a:lnTo>
                  <a:lnTo>
                    <a:pt x="1108" y="902"/>
                  </a:lnTo>
                  <a:lnTo>
                    <a:pt x="1169" y="873"/>
                  </a:lnTo>
                  <a:lnTo>
                    <a:pt x="1228" y="839"/>
                  </a:lnTo>
                  <a:lnTo>
                    <a:pt x="1286" y="800"/>
                  </a:lnTo>
                  <a:lnTo>
                    <a:pt x="1341" y="757"/>
                  </a:lnTo>
                  <a:lnTo>
                    <a:pt x="1393" y="709"/>
                  </a:lnTo>
                  <a:lnTo>
                    <a:pt x="1443" y="657"/>
                  </a:lnTo>
                  <a:lnTo>
                    <a:pt x="1490" y="601"/>
                  </a:lnTo>
                  <a:lnTo>
                    <a:pt x="1533" y="543"/>
                  </a:lnTo>
                  <a:lnTo>
                    <a:pt x="1572" y="481"/>
                  </a:lnTo>
                  <a:lnTo>
                    <a:pt x="1607" y="417"/>
                  </a:lnTo>
                  <a:lnTo>
                    <a:pt x="1637" y="351"/>
                  </a:lnTo>
                  <a:lnTo>
                    <a:pt x="1663" y="282"/>
                  </a:lnTo>
                  <a:lnTo>
                    <a:pt x="1683" y="213"/>
                  </a:lnTo>
                  <a:lnTo>
                    <a:pt x="1698" y="142"/>
                  </a:lnTo>
                  <a:lnTo>
                    <a:pt x="1707" y="71"/>
                  </a:lnTo>
                  <a:lnTo>
                    <a:pt x="1710" y="0"/>
                  </a:lnTo>
                </a:path>
              </a:pathLst>
            </a:custGeom>
            <a:noFill/>
            <a:ln w="952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8" name="Freeform 15">
              <a:extLst>
                <a:ext uri="{FF2B5EF4-FFF2-40B4-BE49-F238E27FC236}">
                  <a16:creationId xmlns:a16="http://schemas.microsoft.com/office/drawing/2014/main" id="{1051913C-1C7C-45B5-9350-ECD445C5DB0B}"/>
                </a:ext>
              </a:extLst>
            </p:cNvPr>
            <p:cNvSpPr>
              <a:spLocks/>
            </p:cNvSpPr>
            <p:nvPr/>
          </p:nvSpPr>
          <p:spPr bwMode="auto">
            <a:xfrm>
              <a:off x="6734" y="3076"/>
              <a:ext cx="2912" cy="462"/>
            </a:xfrm>
            <a:custGeom>
              <a:avLst/>
              <a:gdLst>
                <a:gd name="T0" fmla="*/ 2912 w 2912"/>
                <a:gd name="T1" fmla="*/ 462 h 462"/>
                <a:gd name="T2" fmla="*/ 2802 w 2912"/>
                <a:gd name="T3" fmla="*/ 461 h 462"/>
                <a:gd name="T4" fmla="*/ 2694 w 2912"/>
                <a:gd name="T5" fmla="*/ 458 h 462"/>
                <a:gd name="T6" fmla="*/ 2586 w 2912"/>
                <a:gd name="T7" fmla="*/ 454 h 462"/>
                <a:gd name="T8" fmla="*/ 2481 w 2912"/>
                <a:gd name="T9" fmla="*/ 449 h 462"/>
                <a:gd name="T10" fmla="*/ 2377 w 2912"/>
                <a:gd name="T11" fmla="*/ 442 h 462"/>
                <a:gd name="T12" fmla="*/ 2276 w 2912"/>
                <a:gd name="T13" fmla="*/ 433 h 462"/>
                <a:gd name="T14" fmla="*/ 2178 w 2912"/>
                <a:gd name="T15" fmla="*/ 424 h 462"/>
                <a:gd name="T16" fmla="*/ 2084 w 2912"/>
                <a:gd name="T17" fmla="*/ 413 h 462"/>
                <a:gd name="T18" fmla="*/ 1995 w 2912"/>
                <a:gd name="T19" fmla="*/ 402 h 462"/>
                <a:gd name="T20" fmla="*/ 1910 w 2912"/>
                <a:gd name="T21" fmla="*/ 389 h 462"/>
                <a:gd name="T22" fmla="*/ 1831 w 2912"/>
                <a:gd name="T23" fmla="*/ 376 h 462"/>
                <a:gd name="T24" fmla="*/ 1758 w 2912"/>
                <a:gd name="T25" fmla="*/ 362 h 462"/>
                <a:gd name="T26" fmla="*/ 1692 w 2912"/>
                <a:gd name="T27" fmla="*/ 347 h 462"/>
                <a:gd name="T28" fmla="*/ 1632 w 2912"/>
                <a:gd name="T29" fmla="*/ 331 h 462"/>
                <a:gd name="T30" fmla="*/ 1581 w 2912"/>
                <a:gd name="T31" fmla="*/ 315 h 462"/>
                <a:gd name="T32" fmla="*/ 1537 w 2912"/>
                <a:gd name="T33" fmla="*/ 299 h 462"/>
                <a:gd name="T34" fmla="*/ 1502 w 2912"/>
                <a:gd name="T35" fmla="*/ 282 h 462"/>
                <a:gd name="T36" fmla="*/ 1477 w 2912"/>
                <a:gd name="T37" fmla="*/ 265 h 462"/>
                <a:gd name="T38" fmla="*/ 1461 w 2912"/>
                <a:gd name="T39" fmla="*/ 248 h 462"/>
                <a:gd name="T40" fmla="*/ 1455 w 2912"/>
                <a:gd name="T41" fmla="*/ 231 h 462"/>
                <a:gd name="T42" fmla="*/ 1450 w 2912"/>
                <a:gd name="T43" fmla="*/ 213 h 462"/>
                <a:gd name="T44" fmla="*/ 1434 w 2912"/>
                <a:gd name="T45" fmla="*/ 196 h 462"/>
                <a:gd name="T46" fmla="*/ 1409 w 2912"/>
                <a:gd name="T47" fmla="*/ 179 h 462"/>
                <a:gd name="T48" fmla="*/ 1374 w 2912"/>
                <a:gd name="T49" fmla="*/ 162 h 462"/>
                <a:gd name="T50" fmla="*/ 1330 w 2912"/>
                <a:gd name="T51" fmla="*/ 146 h 462"/>
                <a:gd name="T52" fmla="*/ 1279 w 2912"/>
                <a:gd name="T53" fmla="*/ 130 h 462"/>
                <a:gd name="T54" fmla="*/ 1219 w 2912"/>
                <a:gd name="T55" fmla="*/ 114 h 462"/>
                <a:gd name="T56" fmla="*/ 1153 w 2912"/>
                <a:gd name="T57" fmla="*/ 99 h 462"/>
                <a:gd name="T58" fmla="*/ 1080 w 2912"/>
                <a:gd name="T59" fmla="*/ 85 h 462"/>
                <a:gd name="T60" fmla="*/ 1000 w 2912"/>
                <a:gd name="T61" fmla="*/ 72 h 462"/>
                <a:gd name="T62" fmla="*/ 916 w 2912"/>
                <a:gd name="T63" fmla="*/ 59 h 462"/>
                <a:gd name="T64" fmla="*/ 827 w 2912"/>
                <a:gd name="T65" fmla="*/ 48 h 462"/>
                <a:gd name="T66" fmla="*/ 733 w 2912"/>
                <a:gd name="T67" fmla="*/ 37 h 462"/>
                <a:gd name="T68" fmla="*/ 635 w 2912"/>
                <a:gd name="T69" fmla="*/ 28 h 462"/>
                <a:gd name="T70" fmla="*/ 534 w 2912"/>
                <a:gd name="T71" fmla="*/ 19 h 462"/>
                <a:gd name="T72" fmla="*/ 430 w 2912"/>
                <a:gd name="T73" fmla="*/ 12 h 462"/>
                <a:gd name="T74" fmla="*/ 325 w 2912"/>
                <a:gd name="T75" fmla="*/ 7 h 462"/>
                <a:gd name="T76" fmla="*/ 217 w 2912"/>
                <a:gd name="T77" fmla="*/ 3 h 462"/>
                <a:gd name="T78" fmla="*/ 109 w 2912"/>
                <a:gd name="T79" fmla="*/ 0 h 462"/>
                <a:gd name="T80" fmla="*/ 0 w 2912"/>
                <a:gd name="T81" fmla="*/ 0 h 4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12" h="462">
                  <a:moveTo>
                    <a:pt x="2912" y="462"/>
                  </a:moveTo>
                  <a:lnTo>
                    <a:pt x="2802" y="461"/>
                  </a:lnTo>
                  <a:lnTo>
                    <a:pt x="2694" y="458"/>
                  </a:lnTo>
                  <a:lnTo>
                    <a:pt x="2586" y="454"/>
                  </a:lnTo>
                  <a:lnTo>
                    <a:pt x="2481" y="449"/>
                  </a:lnTo>
                  <a:lnTo>
                    <a:pt x="2377" y="442"/>
                  </a:lnTo>
                  <a:lnTo>
                    <a:pt x="2276" y="433"/>
                  </a:lnTo>
                  <a:lnTo>
                    <a:pt x="2178" y="424"/>
                  </a:lnTo>
                  <a:lnTo>
                    <a:pt x="2084" y="413"/>
                  </a:lnTo>
                  <a:lnTo>
                    <a:pt x="1995" y="402"/>
                  </a:lnTo>
                  <a:lnTo>
                    <a:pt x="1910" y="389"/>
                  </a:lnTo>
                  <a:lnTo>
                    <a:pt x="1831" y="376"/>
                  </a:lnTo>
                  <a:lnTo>
                    <a:pt x="1758" y="362"/>
                  </a:lnTo>
                  <a:lnTo>
                    <a:pt x="1692" y="347"/>
                  </a:lnTo>
                  <a:lnTo>
                    <a:pt x="1632" y="331"/>
                  </a:lnTo>
                  <a:lnTo>
                    <a:pt x="1581" y="315"/>
                  </a:lnTo>
                  <a:lnTo>
                    <a:pt x="1537" y="299"/>
                  </a:lnTo>
                  <a:lnTo>
                    <a:pt x="1502" y="282"/>
                  </a:lnTo>
                  <a:lnTo>
                    <a:pt x="1477" y="265"/>
                  </a:lnTo>
                  <a:lnTo>
                    <a:pt x="1461" y="248"/>
                  </a:lnTo>
                  <a:lnTo>
                    <a:pt x="1455" y="231"/>
                  </a:lnTo>
                  <a:lnTo>
                    <a:pt x="1450" y="213"/>
                  </a:lnTo>
                  <a:lnTo>
                    <a:pt x="1434" y="196"/>
                  </a:lnTo>
                  <a:lnTo>
                    <a:pt x="1409" y="179"/>
                  </a:lnTo>
                  <a:lnTo>
                    <a:pt x="1374" y="162"/>
                  </a:lnTo>
                  <a:lnTo>
                    <a:pt x="1330" y="146"/>
                  </a:lnTo>
                  <a:lnTo>
                    <a:pt x="1279" y="130"/>
                  </a:lnTo>
                  <a:lnTo>
                    <a:pt x="1219" y="114"/>
                  </a:lnTo>
                  <a:lnTo>
                    <a:pt x="1153" y="99"/>
                  </a:lnTo>
                  <a:lnTo>
                    <a:pt x="1080" y="85"/>
                  </a:lnTo>
                  <a:lnTo>
                    <a:pt x="1000" y="72"/>
                  </a:lnTo>
                  <a:lnTo>
                    <a:pt x="916" y="59"/>
                  </a:lnTo>
                  <a:lnTo>
                    <a:pt x="827" y="48"/>
                  </a:lnTo>
                  <a:lnTo>
                    <a:pt x="733" y="37"/>
                  </a:lnTo>
                  <a:lnTo>
                    <a:pt x="635" y="28"/>
                  </a:lnTo>
                  <a:lnTo>
                    <a:pt x="534" y="19"/>
                  </a:lnTo>
                  <a:lnTo>
                    <a:pt x="430" y="12"/>
                  </a:lnTo>
                  <a:lnTo>
                    <a:pt x="325" y="7"/>
                  </a:lnTo>
                  <a:lnTo>
                    <a:pt x="217" y="3"/>
                  </a:lnTo>
                  <a:lnTo>
                    <a:pt x="109" y="0"/>
                  </a:lnTo>
                  <a:lnTo>
                    <a:pt x="0" y="0"/>
                  </a:lnTo>
                </a:path>
              </a:pathLst>
            </a:custGeom>
            <a:noFill/>
            <a:ln w="952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pPr>
              <a:endParaRPr lang="en-US" sz="1350" dirty="0">
                <a:solidFill>
                  <a:srgbClr val="000000"/>
                </a:solidFill>
                <a:latin typeface="Calibri" panose="020F0502020204030204"/>
              </a:endParaRPr>
            </a:p>
          </p:txBody>
        </p:sp>
        <p:sp>
          <p:nvSpPr>
            <p:cNvPr id="13329" name="Text Box 20">
              <a:extLst>
                <a:ext uri="{FF2B5EF4-FFF2-40B4-BE49-F238E27FC236}">
                  <a16:creationId xmlns:a16="http://schemas.microsoft.com/office/drawing/2014/main" id="{23EAD698-8607-4136-908D-8E4F33E61D9A}"/>
                </a:ext>
              </a:extLst>
            </p:cNvPr>
            <p:cNvSpPr txBox="1">
              <a:spLocks noChangeArrowheads="1"/>
            </p:cNvSpPr>
            <p:nvPr/>
          </p:nvSpPr>
          <p:spPr bwMode="auto">
            <a:xfrm>
              <a:off x="4004" y="1069"/>
              <a:ext cx="1014"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lnSpc>
                  <a:spcPts val="1050"/>
                </a:lnSpc>
                <a:spcBef>
                  <a:spcPct val="0"/>
                </a:spcBef>
                <a:spcAft>
                  <a:spcPts val="0"/>
                </a:spcAft>
                <a:buNone/>
              </a:pPr>
              <a:r>
                <a:rPr lang="en-US" altLang="en-US" sz="1050" dirty="0">
                  <a:solidFill>
                    <a:srgbClr val="FFFFFF"/>
                  </a:solidFill>
                  <a:cs typeface="Times New Roman" panose="02020603050405020304" pitchFamily="18" charset="0"/>
                </a:rPr>
                <a:t>Plan</a:t>
              </a:r>
              <a:endParaRPr lang="en-US" altLang="en-US" sz="825" dirty="0">
                <a:solidFill>
                  <a:srgbClr val="000000"/>
                </a:solidFill>
                <a:cs typeface="Times New Roman" panose="02020603050405020304" pitchFamily="18" charset="0"/>
              </a:endParaRPr>
            </a:p>
          </p:txBody>
        </p:sp>
        <p:sp>
          <p:nvSpPr>
            <p:cNvPr id="18" name="Text Box 21">
              <a:extLst>
                <a:ext uri="{FF2B5EF4-FFF2-40B4-BE49-F238E27FC236}">
                  <a16:creationId xmlns:a16="http://schemas.microsoft.com/office/drawing/2014/main" id="{1AB4861B-5C44-4F2E-BCE4-D20A3FD30A1F}"/>
                </a:ext>
              </a:extLst>
            </p:cNvPr>
            <p:cNvSpPr txBox="1">
              <a:spLocks noChangeArrowheads="1"/>
            </p:cNvSpPr>
            <p:nvPr/>
          </p:nvSpPr>
          <p:spPr bwMode="auto">
            <a:xfrm>
              <a:off x="6965" y="1879"/>
              <a:ext cx="233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defTabSz="685800" eaLnBrk="1" fontAlgn="auto" hangingPunct="1">
                <a:lnSpc>
                  <a:spcPts val="1054"/>
                </a:lnSpc>
                <a:spcBef>
                  <a:spcPts val="0"/>
                </a:spcBef>
                <a:spcAft>
                  <a:spcPts val="0"/>
                </a:spcAft>
                <a:defRPr/>
              </a:pPr>
              <a:r>
                <a:rPr lang="en-US" sz="1050" b="1" spc="-4" dirty="0">
                  <a:solidFill>
                    <a:srgbClr val="FFFFFF"/>
                  </a:solidFill>
                  <a:latin typeface="Calibri" panose="020F0502020204030204"/>
                  <a:ea typeface="Times New Roman" panose="02020603050405020304" pitchFamily="18" charset="0"/>
                </a:rPr>
                <a:t>Procurement</a:t>
              </a:r>
              <a:endParaRPr lang="en-US" sz="825" dirty="0">
                <a:solidFill>
                  <a:srgbClr val="000000"/>
                </a:solidFill>
                <a:latin typeface="Calibri" panose="020F0502020204030204"/>
                <a:ea typeface="Times New Roman" panose="02020603050405020304" pitchFamily="18" charset="0"/>
              </a:endParaRPr>
            </a:p>
          </p:txBody>
        </p:sp>
        <p:sp>
          <p:nvSpPr>
            <p:cNvPr id="19" name="Text Box 22">
              <a:extLst>
                <a:ext uri="{FF2B5EF4-FFF2-40B4-BE49-F238E27FC236}">
                  <a16:creationId xmlns:a16="http://schemas.microsoft.com/office/drawing/2014/main" id="{59B21FD1-8E5A-4400-B85F-5B9F9C52D842}"/>
                </a:ext>
              </a:extLst>
            </p:cNvPr>
            <p:cNvSpPr txBox="1">
              <a:spLocks noChangeArrowheads="1"/>
            </p:cNvSpPr>
            <p:nvPr/>
          </p:nvSpPr>
          <p:spPr bwMode="auto">
            <a:xfrm>
              <a:off x="271" y="2664"/>
              <a:ext cx="2879"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defTabSz="685800" eaLnBrk="1" fontAlgn="auto" hangingPunct="1">
                <a:lnSpc>
                  <a:spcPts val="1076"/>
                </a:lnSpc>
                <a:spcBef>
                  <a:spcPts val="0"/>
                </a:spcBef>
                <a:spcAft>
                  <a:spcPts val="0"/>
                </a:spcAft>
                <a:defRPr/>
              </a:pPr>
              <a:r>
                <a:rPr lang="en-US" sz="1050" b="1" spc="-4" dirty="0">
                  <a:solidFill>
                    <a:srgbClr val="FFFFFF"/>
                  </a:solidFill>
                  <a:latin typeface="Calibri" panose="020F0502020204030204"/>
                  <a:ea typeface="Times New Roman" panose="02020603050405020304" pitchFamily="18" charset="0"/>
                </a:rPr>
                <a:t>Contract Oversight</a:t>
              </a:r>
              <a:endParaRPr lang="en-US" sz="825" dirty="0">
                <a:solidFill>
                  <a:srgbClr val="000000"/>
                </a:solidFill>
                <a:latin typeface="Calibri" panose="020F0502020204030204"/>
                <a:ea typeface="Times New Roman" panose="02020603050405020304" pitchFamily="18" charset="0"/>
              </a:endParaRPr>
            </a:p>
          </p:txBody>
        </p:sp>
        <p:sp>
          <p:nvSpPr>
            <p:cNvPr id="13332" name="Text Box 23">
              <a:extLst>
                <a:ext uri="{FF2B5EF4-FFF2-40B4-BE49-F238E27FC236}">
                  <a16:creationId xmlns:a16="http://schemas.microsoft.com/office/drawing/2014/main" id="{CBDD89BE-0BB1-4B3D-8FFC-DE8E9D146220}"/>
                </a:ext>
              </a:extLst>
            </p:cNvPr>
            <p:cNvSpPr txBox="1">
              <a:spLocks noChangeArrowheads="1"/>
            </p:cNvSpPr>
            <p:nvPr/>
          </p:nvSpPr>
          <p:spPr bwMode="auto">
            <a:xfrm>
              <a:off x="3414" y="2722"/>
              <a:ext cx="332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lnSpc>
                  <a:spcPts val="1219"/>
                </a:lnSpc>
                <a:spcBef>
                  <a:spcPct val="0"/>
                </a:spcBef>
                <a:spcAft>
                  <a:spcPts val="0"/>
                </a:spcAft>
                <a:buNone/>
              </a:pPr>
              <a:r>
                <a:rPr lang="en-US" altLang="en-US" sz="1200" b="1" dirty="0">
                  <a:solidFill>
                    <a:srgbClr val="000000"/>
                  </a:solidFill>
                  <a:cs typeface="Times New Roman" panose="02020603050405020304" pitchFamily="18" charset="0"/>
                </a:rPr>
                <a:t>HUB </a:t>
              </a:r>
              <a:endParaRPr lang="en-US" altLang="en-US" sz="825" dirty="0">
                <a:solidFill>
                  <a:srgbClr val="000000"/>
                </a:solidFill>
                <a:cs typeface="Times New Roman" panose="02020603050405020304" pitchFamily="18" charset="0"/>
              </a:endParaRPr>
            </a:p>
          </p:txBody>
        </p:sp>
        <p:sp>
          <p:nvSpPr>
            <p:cNvPr id="21" name="Text Box 24">
              <a:extLst>
                <a:ext uri="{FF2B5EF4-FFF2-40B4-BE49-F238E27FC236}">
                  <a16:creationId xmlns:a16="http://schemas.microsoft.com/office/drawing/2014/main" id="{0447C863-12E1-436A-B3F5-131102876193}"/>
                </a:ext>
              </a:extLst>
            </p:cNvPr>
            <p:cNvSpPr txBox="1">
              <a:spLocks noChangeArrowheads="1"/>
            </p:cNvSpPr>
            <p:nvPr/>
          </p:nvSpPr>
          <p:spPr bwMode="auto">
            <a:xfrm>
              <a:off x="4003" y="4310"/>
              <a:ext cx="3512"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marL="74295" indent="-74295" defTabSz="685800" eaLnBrk="1" fontAlgn="auto" hangingPunct="1">
                <a:lnSpc>
                  <a:spcPts val="1076"/>
                </a:lnSpc>
                <a:spcBef>
                  <a:spcPts val="0"/>
                </a:spcBef>
                <a:spcAft>
                  <a:spcPts val="0"/>
                </a:spcAft>
                <a:defRPr/>
              </a:pPr>
              <a:r>
                <a:rPr lang="en-US" sz="1050" b="1" spc="-4" dirty="0">
                  <a:solidFill>
                    <a:srgbClr val="FFFFFF"/>
                  </a:solidFill>
                  <a:latin typeface="Calibri" panose="020F0502020204030204"/>
                  <a:ea typeface="Times New Roman" panose="02020603050405020304" pitchFamily="18" charset="0"/>
                </a:rPr>
                <a:t>Contract</a:t>
              </a:r>
              <a:r>
                <a:rPr lang="en-US" sz="1050" b="1" dirty="0">
                  <a:solidFill>
                    <a:srgbClr val="FFFFFF"/>
                  </a:solidFill>
                  <a:latin typeface="Calibri" panose="020F0502020204030204"/>
                  <a:ea typeface="Times New Roman" panose="02020603050405020304" pitchFamily="18" charset="0"/>
                </a:rPr>
                <a:t> </a:t>
              </a:r>
              <a:r>
                <a:rPr lang="en-US" sz="1050" b="1" spc="-8" dirty="0">
                  <a:solidFill>
                    <a:srgbClr val="FFFFFF"/>
                  </a:solidFill>
                  <a:latin typeface="Calibri" panose="020F0502020204030204"/>
                  <a:ea typeface="Times New Roman" panose="02020603050405020304" pitchFamily="18" charset="0"/>
                </a:rPr>
                <a:t>Formation</a:t>
              </a:r>
              <a:endParaRPr lang="en-US" sz="825" dirty="0">
                <a:solidFill>
                  <a:srgbClr val="000000"/>
                </a:solidFill>
                <a:latin typeface="Calibri" panose="020F0502020204030204"/>
                <a:ea typeface="Times New Roman" panose="02020603050405020304" pitchFamily="18" charset="0"/>
              </a:endParaRPr>
            </a:p>
            <a:p>
              <a:pPr defTabSz="685800" eaLnBrk="1" fontAlgn="auto" hangingPunct="1">
                <a:spcBef>
                  <a:spcPts val="0"/>
                </a:spcBef>
                <a:spcAft>
                  <a:spcPts val="0"/>
                </a:spcAft>
                <a:defRPr/>
              </a:pPr>
              <a:r>
                <a:rPr lang="en-US" sz="938" dirty="0">
                  <a:solidFill>
                    <a:srgbClr val="000000"/>
                  </a:solidFill>
                  <a:latin typeface="Calibri" panose="020F0502020204030204"/>
                  <a:ea typeface="Times New Roman" panose="02020603050405020304" pitchFamily="18" charset="0"/>
                </a:rPr>
                <a:t> </a:t>
              </a:r>
              <a:endParaRPr lang="en-US" sz="825" dirty="0">
                <a:solidFill>
                  <a:srgbClr val="000000"/>
                </a:solidFill>
                <a:latin typeface="Calibri" panose="020F0502020204030204"/>
                <a:ea typeface="Times New Roman" panose="02020603050405020304" pitchFamily="18" charset="0"/>
              </a:endParaRPr>
            </a:p>
          </p:txBody>
        </p:sp>
      </p:grpSp>
      <p:sp>
        <p:nvSpPr>
          <p:cNvPr id="13318" name="TextBox 1">
            <a:extLst>
              <a:ext uri="{FF2B5EF4-FFF2-40B4-BE49-F238E27FC236}">
                <a16:creationId xmlns:a16="http://schemas.microsoft.com/office/drawing/2014/main" id="{B30431E5-2D34-4943-B8AA-4DCCEBD0A22E}"/>
              </a:ext>
            </a:extLst>
          </p:cNvPr>
          <p:cNvSpPr txBox="1">
            <a:spLocks noChangeArrowheads="1"/>
          </p:cNvSpPr>
          <p:nvPr/>
        </p:nvSpPr>
        <p:spPr bwMode="auto">
          <a:xfrm>
            <a:off x="4184385" y="2209800"/>
            <a:ext cx="4426215" cy="348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514350" indent="-514350">
              <a:spcBef>
                <a:spcPct val="20000"/>
              </a:spcBef>
              <a:buClr>
                <a:schemeClr val="bg2"/>
              </a:buClr>
              <a:buSzPct val="70000"/>
              <a:buFont typeface="Wingdings" panose="05000000000000000000" pitchFamily="2" charset="2"/>
              <a:buAutoNum type="arabicPeriod"/>
              <a:defRPr sz="2400">
                <a:latin typeface="+mn-lt"/>
              </a:defRPr>
            </a:lvl1pPr>
            <a:lvl2pPr marL="908050" indent="-436563">
              <a:spcBef>
                <a:spcPct val="20000"/>
              </a:spcBef>
              <a:buClr>
                <a:schemeClr val="accent2"/>
              </a:buClr>
              <a:buSzPct val="75000"/>
              <a:buFont typeface="Wingdings" panose="05000000000000000000" pitchFamily="2" charset="2"/>
              <a:buChar char="n"/>
              <a:defRPr sz="2800">
                <a:latin typeface="+mn-lt"/>
              </a:defRPr>
            </a:lvl2pPr>
            <a:lvl3pPr marL="1377950" indent="-468313">
              <a:spcBef>
                <a:spcPct val="20000"/>
              </a:spcBef>
              <a:buClr>
                <a:schemeClr val="bg2"/>
              </a:buClr>
              <a:buSzPct val="65000"/>
              <a:buFont typeface="Wingdings" panose="05000000000000000000" pitchFamily="2" charset="2"/>
              <a:buChar char="o"/>
              <a:defRPr sz="2400">
                <a:latin typeface="+mn-lt"/>
              </a:defRPr>
            </a:lvl3pPr>
            <a:lvl4pPr marL="1827213" indent="-438150">
              <a:spcBef>
                <a:spcPct val="20000"/>
              </a:spcBef>
              <a:buClr>
                <a:schemeClr val="accent2"/>
              </a:buClr>
              <a:buSzPct val="75000"/>
              <a:buFont typeface="Wingdings" panose="05000000000000000000" pitchFamily="2" charset="2"/>
              <a:buChar char="n"/>
              <a:defRPr sz="2000">
                <a:latin typeface="+mn-lt"/>
              </a:defRPr>
            </a:lvl4pPr>
            <a:lvl5pPr marL="2297113" indent="-468313">
              <a:spcBef>
                <a:spcPct val="20000"/>
              </a:spcBef>
              <a:buClr>
                <a:schemeClr val="accent1"/>
              </a:buClr>
              <a:buSzPct val="50000"/>
              <a:buFont typeface="Wingdings" panose="05000000000000000000" pitchFamily="2" charset="2"/>
              <a:buChar char="o"/>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indent="0" defTabSz="685800" eaLnBrk="1" fontAlgn="auto" hangingPunct="1">
              <a:spcAft>
                <a:spcPts val="0"/>
              </a:spcAft>
              <a:buClr>
                <a:srgbClr val="0070C0"/>
              </a:buClr>
              <a:buNone/>
            </a:pPr>
            <a:r>
              <a:rPr lang="en-US" altLang="en-US" sz="2000" dirty="0">
                <a:solidFill>
                  <a:srgbClr val="000000"/>
                </a:solidFill>
                <a:latin typeface="Calibri" panose="020F0502020204030204"/>
              </a:rPr>
              <a:t>Good Faith Efforts are required by both the contracting agency (TAMU-CC / Departments) and the prime contractors/respondents.</a:t>
            </a:r>
          </a:p>
          <a:p>
            <a:pPr marL="0" indent="0" defTabSz="685800" eaLnBrk="1" fontAlgn="auto" hangingPunct="1">
              <a:spcAft>
                <a:spcPts val="0"/>
              </a:spcAft>
              <a:buClr>
                <a:srgbClr val="0070C0"/>
              </a:buClr>
              <a:buNone/>
            </a:pPr>
            <a:r>
              <a:rPr lang="en-US" altLang="en-US" sz="2000" dirty="0">
                <a:solidFill>
                  <a:srgbClr val="000000"/>
                </a:solidFill>
                <a:latin typeface="Calibri" panose="020F0502020204030204"/>
              </a:rPr>
              <a:t> </a:t>
            </a:r>
          </a:p>
          <a:p>
            <a:pPr marL="0" indent="0" defTabSz="685800" eaLnBrk="1" fontAlgn="auto" hangingPunct="1">
              <a:spcAft>
                <a:spcPts val="0"/>
              </a:spcAft>
              <a:buClr>
                <a:srgbClr val="0070C0"/>
              </a:buClr>
              <a:buNone/>
            </a:pPr>
            <a:r>
              <a:rPr lang="en-US" altLang="en-US" sz="2000" dirty="0">
                <a:solidFill>
                  <a:srgbClr val="000000"/>
                </a:solidFill>
                <a:latin typeface="Calibri" panose="020F0502020204030204"/>
              </a:rPr>
              <a:t>Utilize HUB vendors whenever possible – We are trying to increase both HUB participation and our annual percentage. </a:t>
            </a:r>
          </a:p>
          <a:p>
            <a:pPr marL="0" indent="0" defTabSz="685800" eaLnBrk="1" fontAlgn="auto" hangingPunct="1">
              <a:spcAft>
                <a:spcPts val="0"/>
              </a:spcAft>
              <a:buClr>
                <a:srgbClr val="0070C0"/>
              </a:buClr>
              <a:buNone/>
            </a:pPr>
            <a:endParaRPr lang="en-US" altLang="en-US" sz="1800" dirty="0">
              <a:solidFill>
                <a:srgbClr val="000000"/>
              </a:solidFill>
              <a:latin typeface="Calibri" panose="020F0502020204030204"/>
            </a:endParaRPr>
          </a:p>
        </p:txBody>
      </p:sp>
      <p:sp>
        <p:nvSpPr>
          <p:cNvPr id="2" name="Title 1">
            <a:extLst>
              <a:ext uri="{FF2B5EF4-FFF2-40B4-BE49-F238E27FC236}">
                <a16:creationId xmlns:a16="http://schemas.microsoft.com/office/drawing/2014/main" id="{105C779A-8846-421A-88B2-E84CBB410711}"/>
              </a:ext>
            </a:extLst>
          </p:cNvPr>
          <p:cNvSpPr>
            <a:spLocks noGrp="1"/>
          </p:cNvSpPr>
          <p:nvPr>
            <p:ph type="title"/>
          </p:nvPr>
        </p:nvSpPr>
        <p:spPr>
          <a:xfrm>
            <a:off x="1485900" y="1226108"/>
            <a:ext cx="6172200" cy="8237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r>
              <a:rPr lang="en-US" sz="4050" dirty="0"/>
              <a:t>HUB Requirements</a:t>
            </a:r>
            <a:br>
              <a:rPr lang="en-US" sz="4050" dirty="0"/>
            </a:br>
            <a:endParaRPr lang="en-US" sz="405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002C-DA9B-F57A-7039-2BFFF230A1E9}"/>
              </a:ext>
            </a:extLst>
          </p:cNvPr>
          <p:cNvSpPr>
            <a:spLocks noGrp="1"/>
          </p:cNvSpPr>
          <p:nvPr>
            <p:ph type="title"/>
          </p:nvPr>
        </p:nvSpPr>
        <p:spPr>
          <a:xfrm>
            <a:off x="457200" y="304800"/>
            <a:ext cx="8229600" cy="1143000"/>
          </a:xfrm>
        </p:spPr>
        <p:txBody>
          <a:bodyPr/>
          <a:lstStyle/>
          <a:p>
            <a:pPr algn="ctr"/>
            <a:r>
              <a:rPr lang="en-US" dirty="0"/>
              <a:t>Reasons to Purchase from HUBs</a:t>
            </a:r>
          </a:p>
        </p:txBody>
      </p:sp>
      <p:sp>
        <p:nvSpPr>
          <p:cNvPr id="3" name="Content Placeholder 2">
            <a:extLst>
              <a:ext uri="{FF2B5EF4-FFF2-40B4-BE49-F238E27FC236}">
                <a16:creationId xmlns:a16="http://schemas.microsoft.com/office/drawing/2014/main" id="{5284DE28-B6E1-8B95-4B7B-6DB309289953}"/>
              </a:ext>
            </a:extLst>
          </p:cNvPr>
          <p:cNvSpPr>
            <a:spLocks noGrp="1"/>
          </p:cNvSpPr>
          <p:nvPr>
            <p:ph idx="1"/>
          </p:nvPr>
        </p:nvSpPr>
        <p:spPr/>
        <p:txBody>
          <a:bodyPr/>
          <a:lstStyle/>
          <a:p>
            <a:pPr>
              <a:buFont typeface="Wingdings" panose="05000000000000000000" pitchFamily="2" charset="2"/>
              <a:buChar char="Ø"/>
            </a:pPr>
            <a:r>
              <a:rPr lang="en-US" sz="2100" dirty="0"/>
              <a:t>HUB purchases benefit the Texas and Local economy. Because HUBs are located in Texas, they hire Texans, spend money in Texas, and pay state taxes. Buying from HUBs keeps state revenue in Texas and ultimately benefits Texans.</a:t>
            </a:r>
          </a:p>
          <a:p>
            <a:pPr>
              <a:buFont typeface="Wingdings" panose="05000000000000000000" pitchFamily="2" charset="2"/>
              <a:buChar char="Ø"/>
            </a:pPr>
            <a:endParaRPr lang="en-US" sz="2100" dirty="0"/>
          </a:p>
          <a:p>
            <a:pPr>
              <a:buFont typeface="Wingdings" panose="05000000000000000000" pitchFamily="2" charset="2"/>
              <a:buChar char="Ø"/>
            </a:pPr>
            <a:r>
              <a:rPr lang="en-US" sz="2100" dirty="0"/>
              <a:t>State law and A&amp;M System policy </a:t>
            </a:r>
            <a:r>
              <a:rPr lang="en-US" sz="2100" b="1" u="sng" dirty="0"/>
              <a:t>require</a:t>
            </a:r>
            <a:r>
              <a:rPr lang="en-US" sz="2100" dirty="0"/>
              <a:t> a "good faith effort" make sure HUBs are afforded an opportunity to compete for all procurement and contracting activities.</a:t>
            </a:r>
          </a:p>
          <a:p>
            <a:pPr marL="0" indent="0">
              <a:buNone/>
            </a:pPr>
            <a:endParaRPr lang="en-US" sz="2100" dirty="0"/>
          </a:p>
          <a:p>
            <a:pPr>
              <a:buFont typeface="Wingdings" panose="05000000000000000000" pitchFamily="2" charset="2"/>
              <a:buChar char="Ø"/>
            </a:pPr>
            <a:r>
              <a:rPr lang="en-US" sz="2100" dirty="0"/>
              <a:t>Poor HUB performance can lead to loss of state funding and negative audit findings. </a:t>
            </a:r>
          </a:p>
          <a:p>
            <a:endParaRPr lang="en-US" dirty="0"/>
          </a:p>
        </p:txBody>
      </p:sp>
      <p:sp>
        <p:nvSpPr>
          <p:cNvPr id="4" name="Slide Number Placeholder 3">
            <a:extLst>
              <a:ext uri="{FF2B5EF4-FFF2-40B4-BE49-F238E27FC236}">
                <a16:creationId xmlns:a16="http://schemas.microsoft.com/office/drawing/2014/main" id="{EA851E2C-1814-F14B-ED97-2CF51D3BB638}"/>
              </a:ext>
            </a:extLst>
          </p:cNvPr>
          <p:cNvSpPr>
            <a:spLocks noGrp="1"/>
          </p:cNvSpPr>
          <p:nvPr>
            <p:ph type="sldNum" sz="quarter" idx="12"/>
          </p:nvPr>
        </p:nvSpPr>
        <p:spPr/>
        <p:txBody>
          <a:bodyPr/>
          <a:lstStyle/>
          <a:p>
            <a:fld id="{7A3B24C0-B066-4660-9C49-1D4224A52E8C}" type="slidenum">
              <a:rPr lang="en-US" altLang="en-US" smtClean="0"/>
              <a:pPr/>
              <a:t>11</a:t>
            </a:fld>
            <a:endParaRPr lang="en-US" altLang="en-US" dirty="0"/>
          </a:p>
        </p:txBody>
      </p:sp>
    </p:spTree>
    <p:extLst>
      <p:ext uri="{BB962C8B-B14F-4D97-AF65-F5344CB8AC3E}">
        <p14:creationId xmlns:p14="http://schemas.microsoft.com/office/powerpoint/2010/main" val="199720825"/>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DDA143-121E-BB2C-D900-1D7B61ABF38C}"/>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ctr">
              <a:lnSpc>
                <a:spcPct val="90000"/>
              </a:lnSpc>
            </a:pPr>
            <a:r>
              <a:rPr lang="en-US" sz="4300" dirty="0">
                <a:solidFill>
                  <a:schemeClr val="tx1"/>
                </a:solidFill>
              </a:rPr>
              <a:t>Not HUB Certified Yet?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B510D73-19BF-F4A8-05FB-B41E12D00876}"/>
              </a:ext>
            </a:extLst>
          </p:cNvPr>
          <p:cNvSpPr txBox="1"/>
          <p:nvPr/>
        </p:nvSpPr>
        <p:spPr>
          <a:xfrm>
            <a:off x="480060" y="2872899"/>
            <a:ext cx="3182691" cy="3320668"/>
          </a:xfrm>
          <a:prstGeom prst="rect">
            <a:avLst/>
          </a:prstGeom>
        </p:spPr>
        <p:txBody>
          <a:bodyPr vert="horz" lIns="91440" tIns="45720" rIns="91440" bIns="45720" rtlCol="0">
            <a:normAutofit/>
          </a:bodyPr>
          <a:lstStyle/>
          <a:p>
            <a:pPr eaLnBrk="1" hangingPunct="1">
              <a:lnSpc>
                <a:spcPct val="90000"/>
              </a:lnSpc>
              <a:spcAft>
                <a:spcPts val="600"/>
              </a:spcAft>
            </a:pPr>
            <a:r>
              <a:rPr lang="en-US" sz="1900" dirty="0">
                <a:latin typeface="+mn-lt"/>
              </a:rPr>
              <a:t>Looking to get HUB certified or need more information, look no further, below is the link to the Texas Statewide HUB System for your certification needs.</a:t>
            </a:r>
          </a:p>
          <a:p>
            <a:pPr indent="-228600" eaLnBrk="1" hangingPunct="1">
              <a:lnSpc>
                <a:spcPct val="90000"/>
              </a:lnSpc>
              <a:spcAft>
                <a:spcPts val="600"/>
              </a:spcAft>
              <a:buFont typeface="Arial" panose="020B0604020202020204" pitchFamily="34" charset="0"/>
              <a:buChar char="•"/>
            </a:pPr>
            <a:endParaRPr lang="en-US" sz="1900" dirty="0">
              <a:latin typeface="+mn-lt"/>
            </a:endParaRPr>
          </a:p>
          <a:p>
            <a:pPr eaLnBrk="1" hangingPunct="1">
              <a:lnSpc>
                <a:spcPct val="90000"/>
              </a:lnSpc>
              <a:spcAft>
                <a:spcPts val="600"/>
              </a:spcAft>
            </a:pPr>
            <a:r>
              <a:rPr lang="en-US" sz="1900" dirty="0">
                <a:latin typeface="+mn-lt"/>
                <a:hlinkClick r:id="rId2"/>
              </a:rPr>
              <a:t>https://texashub.gob2g.com/</a:t>
            </a:r>
            <a:endParaRPr lang="en-US" sz="1900" dirty="0">
              <a:latin typeface="+mn-lt"/>
            </a:endParaRPr>
          </a:p>
          <a:p>
            <a:pPr indent="-228600" eaLnBrk="1" hangingPunct="1">
              <a:lnSpc>
                <a:spcPct val="90000"/>
              </a:lnSpc>
              <a:spcAft>
                <a:spcPts val="600"/>
              </a:spcAft>
              <a:buFont typeface="Arial" panose="020B0604020202020204" pitchFamily="34" charset="0"/>
              <a:buChar char="•"/>
            </a:pPr>
            <a:endParaRPr lang="en-US" sz="1900" dirty="0">
              <a:latin typeface="+mn-lt"/>
            </a:endParaRPr>
          </a:p>
        </p:txBody>
      </p:sp>
      <p:pic>
        <p:nvPicPr>
          <p:cNvPr id="5" name="Content Placeholder 5">
            <a:extLst>
              <a:ext uri="{FF2B5EF4-FFF2-40B4-BE49-F238E27FC236}">
                <a16:creationId xmlns:a16="http://schemas.microsoft.com/office/drawing/2014/main" id="{8231AA83-EA70-1819-2B45-B872E83A7AC4}"/>
              </a:ext>
            </a:extLst>
          </p:cNvPr>
          <p:cNvPicPr>
            <a:picLocks noGrp="1" noChangeAspect="1"/>
          </p:cNvPicPr>
          <p:nvPr>
            <p:ph idx="1"/>
          </p:nvPr>
        </p:nvPicPr>
        <p:blipFill rotWithShape="1">
          <a:blip r:embed="rId3"/>
          <a:srcRect l="13498" r="15225"/>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CB915B0A-3D9B-06C6-C57F-2BDB47030994}"/>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fontAlgn="auto">
              <a:spcBef>
                <a:spcPts val="0"/>
              </a:spcBef>
              <a:spcAft>
                <a:spcPts val="600"/>
              </a:spcAft>
              <a:defRPr/>
            </a:pPr>
            <a:fld id="{7A3B24C0-B066-4660-9C49-1D4224A52E8C}" type="slidenum">
              <a:rPr lang="en-US" altLang="en-US" sz="1200">
                <a:solidFill>
                  <a:srgbClr val="FFFFFF"/>
                </a:solidFill>
                <a:latin typeface="Calibri" panose="020F0502020204030204"/>
              </a:rPr>
              <a:pPr fontAlgn="auto">
                <a:spcBef>
                  <a:spcPts val="0"/>
                </a:spcBef>
                <a:spcAft>
                  <a:spcPts val="600"/>
                </a:spcAft>
                <a:defRPr/>
              </a:pPr>
              <a:t>12</a:t>
            </a:fld>
            <a:endParaRPr lang="en-US" altLang="en-US" sz="1200" dirty="0">
              <a:solidFill>
                <a:srgbClr val="FFFFFF"/>
              </a:solidFill>
              <a:latin typeface="Calibri" panose="020F0502020204030204"/>
            </a:endParaRPr>
          </a:p>
        </p:txBody>
      </p:sp>
    </p:spTree>
    <p:extLst>
      <p:ext uri="{BB962C8B-B14F-4D97-AF65-F5344CB8AC3E}">
        <p14:creationId xmlns:p14="http://schemas.microsoft.com/office/powerpoint/2010/main" val="209727038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457200"/>
            <a:ext cx="7772400" cy="1143000"/>
          </a:xfrm>
        </p:spPr>
        <p:txBody>
          <a:bodyPr/>
          <a:lstStyle/>
          <a:p>
            <a:pPr algn="ctr"/>
            <a:r>
              <a:rPr lang="en-US" altLang="en-US" sz="2800" dirty="0">
                <a:solidFill>
                  <a:schemeClr val="bg2">
                    <a:lumMod val="75000"/>
                  </a:schemeClr>
                </a:solidFill>
              </a:rPr>
              <a:t>Texas A&amp;M University – Corpus Christi Historically Underutilized Business FY26 Goals</a:t>
            </a:r>
          </a:p>
        </p:txBody>
      </p:sp>
      <p:sp>
        <p:nvSpPr>
          <p:cNvPr id="93187" name="Rectangle 3"/>
          <p:cNvSpPr>
            <a:spLocks noGrp="1" noChangeArrowheads="1"/>
          </p:cNvSpPr>
          <p:nvPr>
            <p:ph idx="1"/>
          </p:nvPr>
        </p:nvSpPr>
        <p:spPr/>
        <p:txBody>
          <a:bodyPr/>
          <a:lstStyle/>
          <a:p>
            <a:pPr>
              <a:lnSpc>
                <a:spcPct val="150000"/>
              </a:lnSpc>
              <a:buFont typeface="Arial" panose="020B0604020202020204" pitchFamily="34" charset="0"/>
              <a:buChar char="•"/>
            </a:pPr>
            <a:r>
              <a:rPr lang="en-US" altLang="en-US" dirty="0"/>
              <a:t>17.89% building / general construction  </a:t>
            </a:r>
          </a:p>
          <a:p>
            <a:pPr>
              <a:lnSpc>
                <a:spcPct val="150000"/>
              </a:lnSpc>
              <a:buFont typeface="Arial" panose="020B0604020202020204" pitchFamily="34" charset="0"/>
              <a:buChar char="•"/>
            </a:pPr>
            <a:r>
              <a:rPr lang="en-US" altLang="en-US" dirty="0"/>
              <a:t>12.15% special trade construction</a:t>
            </a:r>
          </a:p>
          <a:p>
            <a:pPr>
              <a:lnSpc>
                <a:spcPct val="150000"/>
              </a:lnSpc>
              <a:buFont typeface="Arial" panose="020B0604020202020204" pitchFamily="34" charset="0"/>
              <a:buChar char="•"/>
            </a:pPr>
            <a:r>
              <a:rPr lang="en-US" altLang="en-US" dirty="0"/>
              <a:t>35.44% professional services contracts</a:t>
            </a:r>
          </a:p>
          <a:p>
            <a:pPr>
              <a:lnSpc>
                <a:spcPct val="150000"/>
              </a:lnSpc>
              <a:buFont typeface="Arial" panose="020B0604020202020204" pitchFamily="34" charset="0"/>
              <a:buChar char="•"/>
            </a:pPr>
            <a:r>
              <a:rPr lang="en-US" altLang="en-US" dirty="0"/>
              <a:t>13.26% all other services contracts</a:t>
            </a:r>
          </a:p>
          <a:p>
            <a:pPr>
              <a:lnSpc>
                <a:spcPct val="150000"/>
              </a:lnSpc>
              <a:buFont typeface="Arial" panose="020B0604020202020204" pitchFamily="34" charset="0"/>
              <a:buChar char="•"/>
            </a:pPr>
            <a:r>
              <a:rPr lang="en-US" altLang="en-US" dirty="0"/>
              <a:t>28.52% commodity contracts </a:t>
            </a:r>
          </a:p>
        </p:txBody>
      </p:sp>
      <p:sp>
        <p:nvSpPr>
          <p:cNvPr id="4" name="Slide Number Placeholder 5"/>
          <p:cNvSpPr>
            <a:spLocks noGrp="1"/>
          </p:cNvSpPr>
          <p:nvPr>
            <p:ph type="sldNum" sz="quarter" idx="12"/>
          </p:nvPr>
        </p:nvSpPr>
        <p:spPr/>
        <p:txBody>
          <a:bodyPr/>
          <a:lstStyle/>
          <a:p>
            <a:fld id="{941657F4-4AD6-4363-811D-ECDE8BD4C104}" type="slidenum">
              <a:rPr lang="en-US" altLang="en-US"/>
              <a:pPr/>
              <a:t>13</a:t>
            </a:fld>
            <a:endParaRPr lang="en-US" altLang="en-US"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762000"/>
          </a:xfrm>
        </p:spPr>
        <p:txBody>
          <a:bodyPr/>
          <a:lstStyle/>
          <a:p>
            <a:r>
              <a:rPr lang="en-US" sz="3600" dirty="0">
                <a:solidFill>
                  <a:schemeClr val="bg2">
                    <a:lumMod val="75000"/>
                  </a:schemeClr>
                </a:solidFill>
              </a:rPr>
              <a:t>Where do I start looking for Opportunities?</a:t>
            </a:r>
          </a:p>
        </p:txBody>
      </p:sp>
      <p:sp>
        <p:nvSpPr>
          <p:cNvPr id="3" name="Content Placeholder 2"/>
          <p:cNvSpPr>
            <a:spLocks noGrp="1"/>
          </p:cNvSpPr>
          <p:nvPr>
            <p:ph idx="1"/>
          </p:nvPr>
        </p:nvSpPr>
        <p:spPr>
          <a:xfrm>
            <a:off x="0" y="1828800"/>
            <a:ext cx="8991600" cy="4302125"/>
          </a:xfrm>
        </p:spPr>
        <p:txBody>
          <a:bodyPr/>
          <a:lstStyle/>
          <a:p>
            <a:pPr marL="457200" indent="-457200">
              <a:buFont typeface="Wingdings" panose="05000000000000000000" pitchFamily="2" charset="2"/>
              <a:buAutoNum type="arabicPeriod"/>
            </a:pPr>
            <a:r>
              <a:rPr lang="en-US" sz="2400" dirty="0"/>
              <a:t>TAMUCC’s list of current competitive bid opportunities and request for proposals are available at:  </a:t>
            </a:r>
            <a:r>
              <a:rPr lang="en-US" sz="2400" dirty="0">
                <a:hlinkClick r:id="rId2"/>
              </a:rPr>
              <a:t>https://www.tamucc.edu/finance-and-administration/financial-services/purchasing/bid-opportunties.php</a:t>
            </a:r>
            <a:endParaRPr lang="en-US" sz="2400" dirty="0"/>
          </a:p>
          <a:p>
            <a:pPr marL="457200" indent="-457200">
              <a:buAutoNum type="arabicPeriod"/>
            </a:pPr>
            <a:r>
              <a:rPr lang="en-US" sz="2400" dirty="0"/>
              <a:t>Set up an appointment with TAMUCC’s HUB Coordinator or send me email to </a:t>
            </a:r>
            <a:r>
              <a:rPr lang="en-US" sz="2400" dirty="0">
                <a:hlinkClick r:id="rId3"/>
              </a:rPr>
              <a:t>ruben.gonzalez@tamucc.edu</a:t>
            </a:r>
            <a:r>
              <a:rPr lang="en-US" sz="2400" dirty="0"/>
              <a:t> for a list of department POCs, which could be interested the services / commodities you provide, and for upcoming opportunities.</a:t>
            </a:r>
          </a:p>
          <a:p>
            <a:pPr marL="457200" indent="-457200">
              <a:buAutoNum type="arabicPeriod"/>
            </a:pPr>
            <a:r>
              <a:rPr lang="en-US" sz="2400" dirty="0"/>
              <a:t>Search the Electronic State Business Daily for opportunities at </a:t>
            </a:r>
            <a:r>
              <a:rPr lang="en-US" sz="2400" dirty="0">
                <a:hlinkClick r:id="rId4"/>
              </a:rPr>
              <a:t>http://www.txsmartbuy.com/sp</a:t>
            </a:r>
            <a:r>
              <a:rPr lang="en-US" sz="2400" dirty="0"/>
              <a:t>.</a:t>
            </a:r>
          </a:p>
          <a:p>
            <a:pPr marL="457200" indent="-457200">
              <a:buAutoNum type="arabicPeriod"/>
            </a:pPr>
            <a:r>
              <a:rPr lang="en-US" sz="2400" dirty="0"/>
              <a:t>Become HUB certified and if possible, sign up for the CMBL, so opportunities could find you.</a:t>
            </a:r>
          </a:p>
        </p:txBody>
      </p:sp>
      <p:sp>
        <p:nvSpPr>
          <p:cNvPr id="4" name="Slide Number Placeholder 3"/>
          <p:cNvSpPr>
            <a:spLocks noGrp="1"/>
          </p:cNvSpPr>
          <p:nvPr>
            <p:ph type="sldNum" sz="quarter" idx="12"/>
          </p:nvPr>
        </p:nvSpPr>
        <p:spPr/>
        <p:txBody>
          <a:bodyPr/>
          <a:lstStyle/>
          <a:p>
            <a:fld id="{7A3B24C0-B066-4660-9C49-1D4224A52E8C}" type="slidenum">
              <a:rPr lang="en-US" altLang="en-US" smtClean="0"/>
              <a:pPr/>
              <a:t>14</a:t>
            </a:fld>
            <a:endParaRPr lang="en-US" altLang="en-US" dirty="0"/>
          </a:p>
        </p:txBody>
      </p:sp>
    </p:spTree>
    <p:extLst>
      <p:ext uri="{BB962C8B-B14F-4D97-AF65-F5344CB8AC3E}">
        <p14:creationId xmlns:p14="http://schemas.microsoft.com/office/powerpoint/2010/main" val="3252278875"/>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285A-A53E-CAB4-F0A8-EB13B77AD65F}"/>
              </a:ext>
            </a:extLst>
          </p:cNvPr>
          <p:cNvSpPr>
            <a:spLocks noGrp="1"/>
          </p:cNvSpPr>
          <p:nvPr>
            <p:ph type="title"/>
          </p:nvPr>
        </p:nvSpPr>
        <p:spPr>
          <a:xfrm>
            <a:off x="381000" y="533400"/>
            <a:ext cx="8305800" cy="1371600"/>
          </a:xfrm>
        </p:spPr>
        <p:txBody>
          <a:bodyPr/>
          <a:lstStyle/>
          <a:p>
            <a:pPr algn="ctr"/>
            <a:r>
              <a:rPr lang="en-US" sz="3200" dirty="0"/>
              <a:t>Economic Opportunity Forums (EOF) Calendar</a:t>
            </a:r>
            <a:br>
              <a:rPr lang="en-US" sz="3200" dirty="0"/>
            </a:br>
            <a:r>
              <a:rPr lang="en-US" sz="2400" dirty="0">
                <a:hlinkClick r:id="rId2"/>
              </a:rPr>
              <a:t>https://www.txsmartbuy.com/eof/index.html</a:t>
            </a:r>
            <a:br>
              <a:rPr lang="en-US" sz="2400" dirty="0"/>
            </a:br>
            <a:endParaRPr lang="en-US" sz="2400" dirty="0"/>
          </a:p>
        </p:txBody>
      </p:sp>
      <p:sp>
        <p:nvSpPr>
          <p:cNvPr id="4" name="Slide Number Placeholder 3">
            <a:extLst>
              <a:ext uri="{FF2B5EF4-FFF2-40B4-BE49-F238E27FC236}">
                <a16:creationId xmlns:a16="http://schemas.microsoft.com/office/drawing/2014/main" id="{77B5D762-F698-A002-903A-94A903DF11F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3B24C0-B066-4660-9C49-1D4224A52E8C}"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7" name="Content Placeholder 6">
            <a:extLst>
              <a:ext uri="{FF2B5EF4-FFF2-40B4-BE49-F238E27FC236}">
                <a16:creationId xmlns:a16="http://schemas.microsoft.com/office/drawing/2014/main" id="{B1A6F294-50B3-3AEF-9CFD-5C222DD85B00}"/>
              </a:ext>
            </a:extLst>
          </p:cNvPr>
          <p:cNvPicPr>
            <a:picLocks noGrp="1" noChangeAspect="1"/>
          </p:cNvPicPr>
          <p:nvPr>
            <p:ph idx="1"/>
          </p:nvPr>
        </p:nvPicPr>
        <p:blipFill>
          <a:blip r:embed="rId3"/>
          <a:stretch>
            <a:fillRect/>
          </a:stretch>
        </p:blipFill>
        <p:spPr>
          <a:xfrm>
            <a:off x="114022" y="1524000"/>
            <a:ext cx="8953778" cy="5334000"/>
          </a:xfrm>
        </p:spPr>
      </p:pic>
    </p:spTree>
    <p:extLst>
      <p:ext uri="{BB962C8B-B14F-4D97-AF65-F5344CB8AC3E}">
        <p14:creationId xmlns:p14="http://schemas.microsoft.com/office/powerpoint/2010/main" val="4055405859"/>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2FD8-A24F-40B3-92C4-9D901C6F19F6}"/>
              </a:ext>
            </a:extLst>
          </p:cNvPr>
          <p:cNvSpPr>
            <a:spLocks noGrp="1"/>
          </p:cNvSpPr>
          <p:nvPr>
            <p:ph type="title"/>
          </p:nvPr>
        </p:nvSpPr>
        <p:spPr>
          <a:xfrm>
            <a:off x="457200" y="710142"/>
            <a:ext cx="8229600" cy="838200"/>
          </a:xfrm>
        </p:spPr>
        <p:txBody>
          <a:bodyPr/>
          <a:lstStyle/>
          <a:p>
            <a:pPr algn="ctr"/>
            <a:r>
              <a:rPr lang="en-US" dirty="0">
                <a:solidFill>
                  <a:schemeClr val="bg2">
                    <a:lumMod val="75000"/>
                  </a:schemeClr>
                </a:solidFill>
              </a:rPr>
              <a:t>GROUP PURCHASING PROGRAMS</a:t>
            </a:r>
          </a:p>
        </p:txBody>
      </p:sp>
      <p:sp>
        <p:nvSpPr>
          <p:cNvPr id="3" name="Content Placeholder 2">
            <a:extLst>
              <a:ext uri="{FF2B5EF4-FFF2-40B4-BE49-F238E27FC236}">
                <a16:creationId xmlns:a16="http://schemas.microsoft.com/office/drawing/2014/main" id="{6F60BA1A-82D8-4086-B797-C2386E776317}"/>
              </a:ext>
            </a:extLst>
          </p:cNvPr>
          <p:cNvSpPr>
            <a:spLocks noGrp="1"/>
          </p:cNvSpPr>
          <p:nvPr>
            <p:ph idx="1"/>
          </p:nvPr>
        </p:nvSpPr>
        <p:spPr>
          <a:xfrm>
            <a:off x="457200" y="1828800"/>
            <a:ext cx="8229600" cy="4876800"/>
          </a:xfrm>
        </p:spPr>
        <p:txBody>
          <a:bodyPr/>
          <a:lstStyle/>
          <a:p>
            <a:pPr marL="0" indent="0" algn="ctr">
              <a:buNone/>
            </a:pPr>
            <a:r>
              <a:rPr lang="en-US" sz="2000" b="1" dirty="0">
                <a:latin typeface="Times New Roman" panose="02020603050405020304" pitchFamily="18" charset="0"/>
                <a:cs typeface="Times New Roman" panose="02020603050405020304" pitchFamily="18" charset="0"/>
              </a:rPr>
              <a:t>If available, TAMU-CC purchases material, supplies, or equipment through group purchasing programs, (Cooperatives, Alliances, etc.)   </a:t>
            </a:r>
          </a:p>
          <a:p>
            <a:pPr marL="0" indent="0" algn="just">
              <a:buNone/>
            </a:pPr>
            <a:r>
              <a:rPr lang="en-US" sz="2400" dirty="0">
                <a:latin typeface="Times New Roman" panose="02020603050405020304" pitchFamily="18" charset="0"/>
                <a:cs typeface="Times New Roman" panose="02020603050405020304" pitchFamily="18" charset="0"/>
              </a:rPr>
              <a:t>These types of purchases have already been bid and awarded and do not require any additional bidding process.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Buyboard </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OMNIA Partners</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HGAC</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E&amp;I</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GoodBuy (Local)</a:t>
            </a:r>
          </a:p>
          <a:p>
            <a:pPr marL="0" indent="0" algn="just">
              <a:buNone/>
            </a:pPr>
            <a:endParaRPr lang="en-US" sz="1800" dirty="0"/>
          </a:p>
        </p:txBody>
      </p:sp>
      <p:sp>
        <p:nvSpPr>
          <p:cNvPr id="4" name="Slide Number Placeholder 3">
            <a:extLst>
              <a:ext uri="{FF2B5EF4-FFF2-40B4-BE49-F238E27FC236}">
                <a16:creationId xmlns:a16="http://schemas.microsoft.com/office/drawing/2014/main" id="{0ED2B83A-EC51-4810-8F64-01789982816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3B24C0-B066-4660-9C49-1D4224A52E8C}"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FF47FA09-8CA3-494C-860D-39CB5F44D0AD}"/>
              </a:ext>
            </a:extLst>
          </p:cNvPr>
          <p:cNvSpPr txBox="1"/>
          <p:nvPr/>
        </p:nvSpPr>
        <p:spPr>
          <a:xfrm>
            <a:off x="4038600" y="3374238"/>
            <a:ext cx="4419600" cy="2591479"/>
          </a:xfrm>
          <a:prstGeom prst="rect">
            <a:avLst/>
          </a:prstGeom>
          <a:noFill/>
        </p:spPr>
        <p:txBody>
          <a:bodyPr wrap="square" rtlCol="0">
            <a:spAutoFit/>
          </a:bodyPr>
          <a:lstStyle/>
          <a:p>
            <a:pPr marL="469900" marR="0" lvl="0" indent="-469900" algn="just" defTabSz="914400" rtl="0" eaLnBrk="0" fontAlgn="base" latinLnBrk="0" hangingPunct="0">
              <a:lnSpc>
                <a:spcPct val="100000"/>
              </a:lnSpc>
              <a:spcBef>
                <a:spcPct val="20000"/>
              </a:spcBef>
              <a:spcAft>
                <a:spcPct val="0"/>
              </a:spcAft>
              <a:buClr>
                <a:srgbClr val="0070C0"/>
              </a:buClr>
              <a:buSzPct val="7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Choice Partners</a:t>
            </a:r>
          </a:p>
          <a:p>
            <a:pPr marL="469900" marR="0" lvl="0" indent="-469900" algn="just" defTabSz="914400" rtl="0" eaLnBrk="0" fontAlgn="base" latinLnBrk="0" hangingPunct="0">
              <a:lnSpc>
                <a:spcPct val="100000"/>
              </a:lnSpc>
              <a:spcBef>
                <a:spcPct val="20000"/>
              </a:spcBef>
              <a:spcAft>
                <a:spcPct val="0"/>
              </a:spcAft>
              <a:buClr>
                <a:srgbClr val="0070C0"/>
              </a:buClr>
              <a:buSzPct val="7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TIPS</a:t>
            </a:r>
          </a:p>
          <a:p>
            <a:pPr marL="469900" marR="0" lvl="0" indent="-469900" algn="just" defTabSz="914400" rtl="0" eaLnBrk="0" fontAlgn="base" latinLnBrk="0" hangingPunct="0">
              <a:lnSpc>
                <a:spcPct val="100000"/>
              </a:lnSpc>
              <a:spcBef>
                <a:spcPct val="20000"/>
              </a:spcBef>
              <a:spcAft>
                <a:spcPct val="0"/>
              </a:spcAft>
              <a:buClr>
                <a:srgbClr val="0070C0"/>
              </a:buClr>
              <a:buSzPct val="7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Provista Vizient</a:t>
            </a:r>
          </a:p>
          <a:p>
            <a:pPr marL="469900" marR="0" lvl="0" indent="-469900" algn="just" defTabSz="914400" rtl="0" eaLnBrk="0" fontAlgn="base" latinLnBrk="0" hangingPunct="0">
              <a:lnSpc>
                <a:spcPct val="100000"/>
              </a:lnSpc>
              <a:spcBef>
                <a:spcPct val="20000"/>
              </a:spcBef>
              <a:spcAft>
                <a:spcPct val="0"/>
              </a:spcAft>
              <a:buClr>
                <a:srgbClr val="0070C0"/>
              </a:buClr>
              <a:buSzPct val="7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Sourcewell (NJPA)</a:t>
            </a:r>
          </a:p>
          <a:p>
            <a:pPr marL="469900" marR="0" lvl="0" indent="-469900" algn="just" defTabSz="914400" rtl="0" eaLnBrk="0" fontAlgn="base" latinLnBrk="0" hangingPunct="0">
              <a:lnSpc>
                <a:spcPct val="100000"/>
              </a:lnSpc>
              <a:spcBef>
                <a:spcPct val="20000"/>
              </a:spcBef>
              <a:spcAft>
                <a:spcPct val="0"/>
              </a:spcAft>
              <a:buClr>
                <a:srgbClr val="0070C0"/>
              </a:buClr>
              <a:buSzPct val="7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DIR</a:t>
            </a:r>
          </a:p>
        </p:txBody>
      </p:sp>
    </p:spTree>
    <p:extLst>
      <p:ext uri="{BB962C8B-B14F-4D97-AF65-F5344CB8AC3E}">
        <p14:creationId xmlns:p14="http://schemas.microsoft.com/office/powerpoint/2010/main" val="4782581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8291" y="160924"/>
            <a:ext cx="6229339" cy="523220"/>
          </a:xfrm>
          <a:solidFill>
            <a:srgbClr val="00B050"/>
          </a:solidFill>
          <a:ln>
            <a:solidFill>
              <a:schemeClr val="tx1">
                <a:lumMod val="85000"/>
                <a:lumOff val="1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p>
            <a:pPr algn="ctr"/>
            <a:r>
              <a:rPr lang="en-US" sz="2800" b="1" dirty="0">
                <a:latin typeface="+mj-lt"/>
              </a:rPr>
              <a:t>TAMU-CC Procurement Process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3B24C0-B066-4660-9C49-1D4224A52E8C}"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Rectangle 16"/>
          <p:cNvSpPr/>
          <p:nvPr/>
        </p:nvSpPr>
        <p:spPr>
          <a:xfrm>
            <a:off x="3213936" y="1515570"/>
            <a:ext cx="2476476"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Department Requests Quote(s)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from HUB Vendor(s)</a:t>
            </a:r>
          </a:p>
        </p:txBody>
      </p:sp>
      <p:sp>
        <p:nvSpPr>
          <p:cNvPr id="19" name="Rectangle 18"/>
          <p:cNvSpPr/>
          <p:nvPr/>
        </p:nvSpPr>
        <p:spPr>
          <a:xfrm>
            <a:off x="3138226" y="2253296"/>
            <a:ext cx="2627896"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Department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Receives Quote(s) from HUB Vendor(s)</a:t>
            </a:r>
          </a:p>
        </p:txBody>
      </p:sp>
      <p:sp>
        <p:nvSpPr>
          <p:cNvPr id="20" name="Rectangle 19"/>
          <p:cNvSpPr/>
          <p:nvPr/>
        </p:nvSpPr>
        <p:spPr>
          <a:xfrm>
            <a:off x="3009923" y="2992838"/>
            <a:ext cx="2933676"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Department determines procurement method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(Requisition / P-Card)</a:t>
            </a:r>
          </a:p>
        </p:txBody>
      </p:sp>
      <p:sp>
        <p:nvSpPr>
          <p:cNvPr id="22" name="Rectangle 21"/>
          <p:cNvSpPr/>
          <p:nvPr/>
        </p:nvSpPr>
        <p:spPr>
          <a:xfrm>
            <a:off x="381000" y="3899538"/>
            <a:ext cx="2757226" cy="1107996"/>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Under $5,000 can use PCard (Instant Payment)</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As long as no agreement is required and/or the purchase is not a controlled / capitalized item</a:t>
            </a:r>
          </a:p>
        </p:txBody>
      </p:sp>
      <p:sp>
        <p:nvSpPr>
          <p:cNvPr id="27" name="Rectangle 26"/>
          <p:cNvSpPr/>
          <p:nvPr/>
        </p:nvSpPr>
        <p:spPr>
          <a:xfrm>
            <a:off x="3836116" y="6249749"/>
            <a:ext cx="4888783"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Department verifies and receives Commodities / Services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 IslanderBuy, which in turn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sends payment to Vendor</a:t>
            </a:r>
          </a:p>
        </p:txBody>
      </p:sp>
      <p:sp>
        <p:nvSpPr>
          <p:cNvPr id="31" name="Down Arrow 30"/>
          <p:cNvSpPr/>
          <p:nvPr/>
        </p:nvSpPr>
        <p:spPr bwMode="auto">
          <a:xfrm>
            <a:off x="4400561" y="2798893"/>
            <a:ext cx="152400" cy="17728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2" name="Down Arrow 31"/>
          <p:cNvSpPr/>
          <p:nvPr/>
        </p:nvSpPr>
        <p:spPr bwMode="auto">
          <a:xfrm>
            <a:off x="4400561" y="2053492"/>
            <a:ext cx="152400" cy="17728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3" name="Down Arrow 32"/>
          <p:cNvSpPr/>
          <p:nvPr/>
        </p:nvSpPr>
        <p:spPr bwMode="auto">
          <a:xfrm>
            <a:off x="4400561" y="1322869"/>
            <a:ext cx="152400" cy="17728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6" name="TextBox 15"/>
          <p:cNvSpPr txBox="1"/>
          <p:nvPr/>
        </p:nvSpPr>
        <p:spPr>
          <a:xfrm>
            <a:off x="3239193" y="783827"/>
            <a:ext cx="2398889"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marR="0" lvl="0">
              <a:spcBef>
                <a:spcPts val="0"/>
              </a:spcBef>
              <a:spcAft>
                <a:spcPts val="0"/>
              </a:spcAft>
              <a:tabLst>
                <a:tab pos="457200" algn="l"/>
              </a:tabLst>
              <a:defRPr sz="1400"/>
            </a:lvl1p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Department Identifies a Need</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(Commodities / Services)</a:t>
            </a:r>
          </a:p>
        </p:txBody>
      </p:sp>
      <p:sp>
        <p:nvSpPr>
          <p:cNvPr id="34" name="Down Arrow 33"/>
          <p:cNvSpPr/>
          <p:nvPr/>
        </p:nvSpPr>
        <p:spPr bwMode="auto">
          <a:xfrm>
            <a:off x="6143316" y="6077821"/>
            <a:ext cx="152400" cy="17728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5" name="Down Arrow 34"/>
          <p:cNvSpPr/>
          <p:nvPr/>
        </p:nvSpPr>
        <p:spPr bwMode="auto">
          <a:xfrm>
            <a:off x="6128105" y="5354738"/>
            <a:ext cx="152400" cy="17728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6" name="Down Arrow 35"/>
          <p:cNvSpPr/>
          <p:nvPr/>
        </p:nvSpPr>
        <p:spPr bwMode="auto">
          <a:xfrm>
            <a:off x="6138069" y="4632035"/>
            <a:ext cx="152400" cy="17728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38" name="Elbow Connector 37"/>
          <p:cNvCxnSpPr>
            <a:stCxn id="20" idx="3"/>
          </p:cNvCxnSpPr>
          <p:nvPr/>
        </p:nvCxnSpPr>
        <p:spPr bwMode="auto">
          <a:xfrm>
            <a:off x="5943599" y="3254448"/>
            <a:ext cx="699182" cy="402013"/>
          </a:xfrm>
          <a:prstGeom prst="bentConnector3">
            <a:avLst>
              <a:gd name="adj1" fmla="val 100983"/>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42"/>
          <p:cNvCxnSpPr>
            <a:cxnSpLocks/>
            <a:stCxn id="20" idx="1"/>
            <a:endCxn id="22" idx="0"/>
          </p:cNvCxnSpPr>
          <p:nvPr/>
        </p:nvCxnSpPr>
        <p:spPr bwMode="auto">
          <a:xfrm rot="10800000" flipV="1">
            <a:off x="1759613" y="3254448"/>
            <a:ext cx="1250310" cy="645090"/>
          </a:xfrm>
          <a:prstGeom prst="bentConnector2">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a:xfrm>
            <a:off x="3505200" y="3656461"/>
            <a:ext cx="5458794" cy="954107"/>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eaLnBrk="0" fontAlgn="base" hangingPunct="0">
              <a:tabLst>
                <a:tab pos="457200" algn="l"/>
              </a:tabLst>
              <a:defRPr/>
            </a:pPr>
            <a:r>
              <a:rPr lang="en-US" sz="1400" dirty="0">
                <a:solidFill>
                  <a:srgbClr val="000000"/>
                </a:solidFill>
                <a:latin typeface="Calibri" panose="020F0502020204030204"/>
              </a:rPr>
              <a:t>Department submits a </a:t>
            </a:r>
            <a:r>
              <a:rPr lang="en-US" sz="1400" b="1" dirty="0">
                <a:solidFill>
                  <a:srgbClr val="000000"/>
                </a:solidFill>
                <a:latin typeface="Calibri" panose="020F0502020204030204"/>
              </a:rPr>
              <a:t>Requisition through IslanderBuy </a:t>
            </a:r>
            <a:r>
              <a:rPr lang="en-US" sz="1400" dirty="0">
                <a:solidFill>
                  <a:srgbClr val="000000"/>
                </a:solidFill>
                <a:latin typeface="Calibri" panose="020F0502020204030204"/>
              </a:rPr>
              <a:t>for approval</a:t>
            </a:r>
          </a:p>
          <a:p>
            <a:pPr marL="285750" indent="-285750" eaLnBrk="0" fontAlgn="base" hangingPunct="0">
              <a:buFont typeface="Arial" panose="020B0604020202020204" pitchFamily="34" charset="0"/>
              <a:buChar char="•"/>
              <a:tabLst>
                <a:tab pos="457200" algn="l"/>
              </a:tabLst>
              <a:defRPr/>
            </a:pPr>
            <a:r>
              <a:rPr lang="en-US" sz="1400" dirty="0">
                <a:solidFill>
                  <a:srgbClr val="000000"/>
                </a:solidFill>
                <a:latin typeface="Calibri" panose="020F0502020204030204"/>
              </a:rPr>
              <a:t> </a:t>
            </a:r>
            <a:r>
              <a:rPr lang="en-US" sz="1400" b="1" dirty="0">
                <a:solidFill>
                  <a:srgbClr val="000000"/>
                </a:solidFill>
                <a:latin typeface="Calibri" panose="020F0502020204030204"/>
              </a:rPr>
              <a:t>If vendor is not in IslanderBuy</a:t>
            </a:r>
            <a:r>
              <a:rPr lang="en-US" sz="1400" dirty="0">
                <a:solidFill>
                  <a:srgbClr val="000000"/>
                </a:solidFill>
                <a:latin typeface="Calibri" panose="020F0502020204030204"/>
              </a:rPr>
              <a:t>, the New Supplier Onboarding Method will be used, where the Department request New Supplier on IslanderBuy, and the system will email the new Supplier for set-up</a:t>
            </a:r>
          </a:p>
        </p:txBody>
      </p:sp>
      <p:sp>
        <p:nvSpPr>
          <p:cNvPr id="26" name="Rectangle 25"/>
          <p:cNvSpPr/>
          <p:nvPr/>
        </p:nvSpPr>
        <p:spPr>
          <a:xfrm>
            <a:off x="4000640" y="4809934"/>
            <a:ext cx="4559731"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Procurement converts Requisition to a Purchase Order and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sends to Vendor electronically</a:t>
            </a:r>
          </a:p>
        </p:txBody>
      </p:sp>
      <p:sp>
        <p:nvSpPr>
          <p:cNvPr id="25" name="Rectangle 24"/>
          <p:cNvSpPr/>
          <p:nvPr/>
        </p:nvSpPr>
        <p:spPr>
          <a:xfrm>
            <a:off x="3836116" y="5532520"/>
            <a:ext cx="4888783" cy="523220"/>
          </a:xfrm>
          <a:prstGeom prst="rect">
            <a:avLst/>
          </a:prstGeom>
          <a:solidFill>
            <a:srgbClr val="99CCFF"/>
          </a:solidFill>
          <a:ln w="28575">
            <a:solidFill>
              <a:schemeClr val="tx1"/>
            </a:solidFill>
          </a:ln>
          <a:effectLst>
            <a:outerShdw blurRad="50800" dist="38100" dir="5400000" algn="t" rotWithShape="0">
              <a:prstClr val="black">
                <a:alpha val="40000"/>
              </a:prstClr>
            </a:outerShdw>
            <a:softEdge rad="31750"/>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Vendor receives Purchase Order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and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ships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out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Commodities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Performs Services</a:t>
            </a:r>
          </a:p>
        </p:txBody>
      </p:sp>
      <p:pic>
        <p:nvPicPr>
          <p:cNvPr id="2050" name="Picture 2">
            <a:extLst>
              <a:ext uri="{FF2B5EF4-FFF2-40B4-BE49-F238E27FC236}">
                <a16:creationId xmlns:a16="http://schemas.microsoft.com/office/drawing/2014/main" id="{4EB7722E-B34B-ECAB-4513-EF964245B6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29146"/>
            <a:ext cx="203552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6628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Rectangle 68"/>
          <p:cNvSpPr/>
          <p:nvPr/>
        </p:nvSpPr>
        <p:spPr bwMode="auto">
          <a:xfrm>
            <a:off x="6709063" y="1707431"/>
            <a:ext cx="304801" cy="152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8" name="Rectangle 67"/>
          <p:cNvSpPr/>
          <p:nvPr/>
        </p:nvSpPr>
        <p:spPr bwMode="auto">
          <a:xfrm>
            <a:off x="4403273" y="1692717"/>
            <a:ext cx="304801" cy="152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7" name="Rectangle 66"/>
          <p:cNvSpPr/>
          <p:nvPr/>
        </p:nvSpPr>
        <p:spPr bwMode="auto">
          <a:xfrm>
            <a:off x="2127399" y="1692717"/>
            <a:ext cx="304801" cy="152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solidFill>
                  <a:srgbClr val="FFFFFF"/>
                </a:solidFill>
              </a:ln>
              <a:solidFill>
                <a:srgbClr val="FFFFFF"/>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1657361" y="61158"/>
            <a:ext cx="5638799" cy="523386"/>
          </a:xfrm>
          <a:solidFill>
            <a:srgbClr val="00B050"/>
          </a:solidFill>
          <a:ln>
            <a:solidFill>
              <a:schemeClr val="tx1">
                <a:lumMod val="85000"/>
                <a:lumOff val="1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b" anchorCtr="0" compatLnSpc="1">
            <a:prstTxWarp prst="textNoShape">
              <a:avLst/>
            </a:prstTxWarp>
          </a:bodyPr>
          <a:lstStyle/>
          <a:p>
            <a:pPr algn="ctr"/>
            <a:r>
              <a:rPr lang="en-US" sz="2800" b="1" dirty="0">
                <a:solidFill>
                  <a:schemeClr val="dk1"/>
                </a:solidFill>
                <a:ea typeface="+mn-ea"/>
                <a:cs typeface="+mn-cs"/>
              </a:rPr>
              <a:t>Procurement Process Continuation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3B24C0-B066-4660-9C49-1D4224A52E8C}"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Rectangle 16"/>
          <p:cNvSpPr/>
          <p:nvPr/>
        </p:nvSpPr>
        <p:spPr>
          <a:xfrm>
            <a:off x="57207" y="1752183"/>
            <a:ext cx="2171677" cy="523220"/>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Spot Purchases</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 $25,000.00)</a:t>
            </a:r>
          </a:p>
        </p:txBody>
      </p:sp>
      <p:sp>
        <p:nvSpPr>
          <p:cNvPr id="16" name="TextBox 15"/>
          <p:cNvSpPr txBox="1"/>
          <p:nvPr/>
        </p:nvSpPr>
        <p:spPr>
          <a:xfrm>
            <a:off x="3165372" y="665358"/>
            <a:ext cx="2780607" cy="523220"/>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marR="0" lvl="0">
              <a:spcBef>
                <a:spcPts val="0"/>
              </a:spcBef>
              <a:spcAft>
                <a:spcPts val="0"/>
              </a:spcAft>
              <a:tabLst>
                <a:tab pos="457200" algn="l"/>
              </a:tabLst>
              <a:defRPr sz="1400"/>
            </a:lvl1p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Delegated Purchase Requisitions:</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Process govern by Amount</a:t>
            </a:r>
          </a:p>
        </p:txBody>
      </p:sp>
      <p:sp>
        <p:nvSpPr>
          <p:cNvPr id="23" name="Rectangle 22"/>
          <p:cNvSpPr/>
          <p:nvPr/>
        </p:nvSpPr>
        <p:spPr>
          <a:xfrm>
            <a:off x="2349224" y="1752183"/>
            <a:ext cx="2171677" cy="523220"/>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Informal Bids</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($25,000.01 - $50,000.00)</a:t>
            </a:r>
          </a:p>
        </p:txBody>
      </p:sp>
      <p:sp>
        <p:nvSpPr>
          <p:cNvPr id="28" name="Rectangle 27"/>
          <p:cNvSpPr/>
          <p:nvPr/>
        </p:nvSpPr>
        <p:spPr>
          <a:xfrm>
            <a:off x="4622732" y="1751090"/>
            <a:ext cx="2171677" cy="523220"/>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Formal Bids </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($50,000.01 and above)</a:t>
            </a:r>
          </a:p>
        </p:txBody>
      </p:sp>
      <p:sp>
        <p:nvSpPr>
          <p:cNvPr id="30" name="Rectangle 29"/>
          <p:cNvSpPr/>
          <p:nvPr/>
        </p:nvSpPr>
        <p:spPr>
          <a:xfrm>
            <a:off x="6918097" y="1751090"/>
            <a:ext cx="2171677" cy="523220"/>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Cooperative Purchases</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(Already has been Bid)</a:t>
            </a:r>
          </a:p>
        </p:txBody>
      </p:sp>
      <p:sp>
        <p:nvSpPr>
          <p:cNvPr id="37" name="Rectangle 36"/>
          <p:cNvSpPr/>
          <p:nvPr/>
        </p:nvSpPr>
        <p:spPr>
          <a:xfrm>
            <a:off x="57206" y="2468391"/>
            <a:ext cx="2171677" cy="307777"/>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Vendor Quote Required</a:t>
            </a:r>
          </a:p>
        </p:txBody>
      </p:sp>
      <p:sp>
        <p:nvSpPr>
          <p:cNvPr id="39" name="Rectangle 38"/>
          <p:cNvSpPr/>
          <p:nvPr/>
        </p:nvSpPr>
        <p:spPr>
          <a:xfrm>
            <a:off x="2349224" y="2466828"/>
            <a:ext cx="2171677" cy="738664"/>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Three (3) bids are required in which two (2) must be certified HUB Vendors</a:t>
            </a:r>
          </a:p>
        </p:txBody>
      </p:sp>
      <p:sp>
        <p:nvSpPr>
          <p:cNvPr id="40" name="Rectangle 39"/>
          <p:cNvSpPr/>
          <p:nvPr/>
        </p:nvSpPr>
        <p:spPr>
          <a:xfrm>
            <a:off x="4624452" y="2462364"/>
            <a:ext cx="2171677" cy="1384995"/>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Procurement requests and receives Formal Invitation for Bid Solicitations from Vendors in which two (2) must be certified HUB Vendors at very least</a:t>
            </a:r>
          </a:p>
        </p:txBody>
      </p:sp>
      <p:sp>
        <p:nvSpPr>
          <p:cNvPr id="41" name="Rectangle 40"/>
          <p:cNvSpPr/>
          <p:nvPr/>
        </p:nvSpPr>
        <p:spPr>
          <a:xfrm>
            <a:off x="6918097" y="2462364"/>
            <a:ext cx="2171677" cy="954107"/>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Vendor Quote is Required with Cooperative and Contract number clearly stated on the Quote</a:t>
            </a:r>
          </a:p>
        </p:txBody>
      </p:sp>
      <p:sp>
        <p:nvSpPr>
          <p:cNvPr id="42" name="Rectangle 41"/>
          <p:cNvSpPr/>
          <p:nvPr/>
        </p:nvSpPr>
        <p:spPr>
          <a:xfrm>
            <a:off x="6918097" y="3604525"/>
            <a:ext cx="2171677" cy="738664"/>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Procurement will verify Quote is within Cooperative scope</a:t>
            </a:r>
          </a:p>
        </p:txBody>
      </p:sp>
      <p:sp>
        <p:nvSpPr>
          <p:cNvPr id="44" name="Rectangle 43"/>
          <p:cNvSpPr/>
          <p:nvPr/>
        </p:nvSpPr>
        <p:spPr>
          <a:xfrm>
            <a:off x="57206" y="2969156"/>
            <a:ext cx="2171677" cy="1600438"/>
          </a:xfrm>
          <a:prstGeom prst="rect">
            <a:avLst/>
          </a:prstGeom>
          <a:solidFill>
            <a:srgbClr val="99CCFF"/>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HUB Vendors are highly encouraged when available</a:t>
            </a: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TAMU-CC Buyers will check if the item can be purchased through a HUB Vendor when possible</a:t>
            </a:r>
          </a:p>
        </p:txBody>
      </p:sp>
      <p:sp>
        <p:nvSpPr>
          <p:cNvPr id="45" name="Rectangle 44"/>
          <p:cNvSpPr/>
          <p:nvPr/>
        </p:nvSpPr>
        <p:spPr>
          <a:xfrm>
            <a:off x="4746420" y="5078848"/>
            <a:ext cx="2171677" cy="1169551"/>
          </a:xfrm>
          <a:prstGeom prst="rect">
            <a:avLst/>
          </a:prstGeom>
          <a:solidFill>
            <a:srgbClr val="92D050"/>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Note:  if total amount is $100,0000.00 or above a HUB Subcontracting Plan will be required from the Vendor</a:t>
            </a:r>
          </a:p>
        </p:txBody>
      </p:sp>
      <p:sp>
        <p:nvSpPr>
          <p:cNvPr id="46" name="Rectangle 45"/>
          <p:cNvSpPr/>
          <p:nvPr/>
        </p:nvSpPr>
        <p:spPr>
          <a:xfrm>
            <a:off x="2271503" y="5078849"/>
            <a:ext cx="2171677" cy="1169551"/>
          </a:xfrm>
          <a:prstGeom prst="rect">
            <a:avLst/>
          </a:prstGeom>
          <a:solidFill>
            <a:srgbClr val="92D050"/>
          </a:solidFill>
          <a:ln w="28575">
            <a:solidFill>
              <a:schemeClr val="tx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Note:  if the goods or services quote requires a signature on terms and conditions, TAMU-CC will send it for Contract Review</a:t>
            </a:r>
          </a:p>
        </p:txBody>
      </p:sp>
      <p:cxnSp>
        <p:nvCxnSpPr>
          <p:cNvPr id="7" name="Elbow Connector 6"/>
          <p:cNvCxnSpPr>
            <a:stCxn id="16" idx="2"/>
            <a:endCxn id="17" idx="0"/>
          </p:cNvCxnSpPr>
          <p:nvPr/>
        </p:nvCxnSpPr>
        <p:spPr bwMode="auto">
          <a:xfrm rot="5400000">
            <a:off x="2567559" y="-235935"/>
            <a:ext cx="563605" cy="3412630"/>
          </a:xfrm>
          <a:prstGeom prst="bentConnector3">
            <a:avLst>
              <a:gd name="adj1" fmla="val 40375"/>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lbow Connector 11"/>
          <p:cNvCxnSpPr>
            <a:stCxn id="16" idx="2"/>
            <a:endCxn id="30" idx="0"/>
          </p:cNvCxnSpPr>
          <p:nvPr/>
        </p:nvCxnSpPr>
        <p:spPr bwMode="auto">
          <a:xfrm rot="16200000" flipH="1">
            <a:off x="5998550" y="-254296"/>
            <a:ext cx="562512" cy="3448260"/>
          </a:xfrm>
          <a:prstGeom prst="bentConnector3">
            <a:avLst>
              <a:gd name="adj1" fmla="val 40357"/>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Elbow Connector 48"/>
          <p:cNvCxnSpPr>
            <a:stCxn id="16" idx="2"/>
            <a:endCxn id="23" idx="0"/>
          </p:cNvCxnSpPr>
          <p:nvPr/>
        </p:nvCxnSpPr>
        <p:spPr bwMode="auto">
          <a:xfrm rot="5400000">
            <a:off x="3713568" y="910074"/>
            <a:ext cx="563605" cy="1120613"/>
          </a:xfrm>
          <a:prstGeom prst="bentConnector3">
            <a:avLst>
              <a:gd name="adj1" fmla="val 40376"/>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Elbow Connector 51"/>
          <p:cNvCxnSpPr>
            <a:stCxn id="16" idx="2"/>
            <a:endCxn id="28" idx="0"/>
          </p:cNvCxnSpPr>
          <p:nvPr/>
        </p:nvCxnSpPr>
        <p:spPr bwMode="auto">
          <a:xfrm rot="16200000" flipH="1">
            <a:off x="4850867" y="893386"/>
            <a:ext cx="562512" cy="1152895"/>
          </a:xfrm>
          <a:prstGeom prst="bentConnector3">
            <a:avLst>
              <a:gd name="adj1" fmla="val 40356"/>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17" idx="2"/>
            <a:endCxn id="37" idx="0"/>
          </p:cNvCxnSpPr>
          <p:nvPr/>
        </p:nvCxnSpPr>
        <p:spPr bwMode="auto">
          <a:xfrm flipH="1">
            <a:off x="1143045" y="2275403"/>
            <a:ext cx="1" cy="192988"/>
          </a:xfrm>
          <a:prstGeom prst="line">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a:stCxn id="37" idx="2"/>
            <a:endCxn id="44" idx="0"/>
          </p:cNvCxnSpPr>
          <p:nvPr/>
        </p:nvCxnSpPr>
        <p:spPr bwMode="auto">
          <a:xfrm>
            <a:off x="1143045" y="2776168"/>
            <a:ext cx="0" cy="192988"/>
          </a:xfrm>
          <a:prstGeom prst="line">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23" idx="2"/>
            <a:endCxn id="39" idx="0"/>
          </p:cNvCxnSpPr>
          <p:nvPr/>
        </p:nvCxnSpPr>
        <p:spPr bwMode="auto">
          <a:xfrm>
            <a:off x="3435063" y="2275403"/>
            <a:ext cx="0" cy="191425"/>
          </a:xfrm>
          <a:prstGeom prst="line">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28" idx="2"/>
            <a:endCxn id="40" idx="0"/>
          </p:cNvCxnSpPr>
          <p:nvPr/>
        </p:nvCxnSpPr>
        <p:spPr bwMode="auto">
          <a:xfrm>
            <a:off x="5708571" y="2274310"/>
            <a:ext cx="1720" cy="188054"/>
          </a:xfrm>
          <a:prstGeom prst="line">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30" idx="2"/>
            <a:endCxn id="41" idx="0"/>
          </p:cNvCxnSpPr>
          <p:nvPr/>
        </p:nvCxnSpPr>
        <p:spPr bwMode="auto">
          <a:xfrm>
            <a:off x="8003936" y="2274310"/>
            <a:ext cx="0" cy="188054"/>
          </a:xfrm>
          <a:prstGeom prst="line">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a:stCxn id="41" idx="2"/>
            <a:endCxn id="42" idx="0"/>
          </p:cNvCxnSpPr>
          <p:nvPr/>
        </p:nvCxnSpPr>
        <p:spPr bwMode="auto">
          <a:xfrm>
            <a:off x="8003936" y="3416471"/>
            <a:ext cx="0" cy="188054"/>
          </a:xfrm>
          <a:prstGeom prst="line">
            <a:avLst/>
          </a:prstGeom>
          <a:solidFill>
            <a:schemeClr val="accent1"/>
          </a:solidFill>
          <a:ln w="28575" cap="flat" cmpd="sng" algn="ctr">
            <a:solidFill>
              <a:srgbClr val="00206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909652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sky, outdoor, water, sunset&#10;&#10;Description automatically generated">
            <a:extLst>
              <a:ext uri="{FF2B5EF4-FFF2-40B4-BE49-F238E27FC236}">
                <a16:creationId xmlns:a16="http://schemas.microsoft.com/office/drawing/2014/main" id="{DFE0D652-32F9-4930-83CD-53902C1F44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96" b="6897"/>
          <a:stretch/>
        </p:blipFill>
        <p:spPr>
          <a:xfrm>
            <a:off x="15" y="152401"/>
            <a:ext cx="9143985" cy="6553194"/>
          </a:xfrm>
          <a:prstGeom prst="rect">
            <a:avLst/>
          </a:prstGeom>
        </p:spPr>
      </p:pic>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47357"/>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Calibri" panose="020F0502020204030204"/>
            </a:endParaRPr>
          </a:p>
        </p:txBody>
      </p:sp>
      <p:sp>
        <p:nvSpPr>
          <p:cNvPr id="2" name="Title 1">
            <a:extLst>
              <a:ext uri="{FF2B5EF4-FFF2-40B4-BE49-F238E27FC236}">
                <a16:creationId xmlns:a16="http://schemas.microsoft.com/office/drawing/2014/main" id="{8F037B33-A980-4D9B-856E-8EE13A0A7587}"/>
              </a:ext>
            </a:extLst>
          </p:cNvPr>
          <p:cNvSpPr>
            <a:spLocks noGrp="1"/>
          </p:cNvSpPr>
          <p:nvPr>
            <p:ph type="title"/>
          </p:nvPr>
        </p:nvSpPr>
        <p:spPr>
          <a:xfrm>
            <a:off x="392907" y="4845180"/>
            <a:ext cx="8408194" cy="558627"/>
          </a:xfrm>
        </p:spPr>
        <p:txBody>
          <a:bodyPr vert="horz" wrap="square" lIns="68580" tIns="34290" rIns="68580" bIns="34290" numCol="1" rtlCol="0" anchor="ctr" anchorCtr="0" compatLnSpc="1">
            <a:prstTxWarp prst="textNoShape">
              <a:avLst/>
            </a:prstTxWarp>
            <a:normAutofit/>
          </a:bodyPr>
          <a:lstStyle/>
          <a:p>
            <a:pPr algn="ctr">
              <a:lnSpc>
                <a:spcPct val="90000"/>
              </a:lnSpc>
            </a:pPr>
            <a:r>
              <a:rPr lang="en-US" sz="2700" dirty="0">
                <a:solidFill>
                  <a:schemeClr val="tx1">
                    <a:lumMod val="85000"/>
                    <a:lumOff val="15000"/>
                  </a:schemeClr>
                </a:solidFill>
              </a:rPr>
              <a:t>TAMUCC HUB Subcontracting Plan Brief:</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78873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45838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47752AF-834A-4F3E-B52A-F3518CBC7D04}"/>
              </a:ext>
            </a:extLst>
          </p:cNvPr>
          <p:cNvSpPr>
            <a:spLocks noGrp="1"/>
          </p:cNvSpPr>
          <p:nvPr>
            <p:ph type="sldNum" sz="quarter" idx="12"/>
          </p:nvPr>
        </p:nvSpPr>
        <p:spPr>
          <a:xfrm>
            <a:off x="6457950" y="5624513"/>
            <a:ext cx="2057400" cy="273844"/>
          </a:xfrm>
        </p:spPr>
        <p:txBody>
          <a:bodyPr vert="horz" wrap="square" lIns="68580" tIns="34290" rIns="68580" bIns="34290" numCol="1" rtlCol="0" anchor="ctr" anchorCtr="0" compatLnSpc="1">
            <a:prstTxWarp prst="textNoShape">
              <a:avLst/>
            </a:prstTxWarp>
            <a:normAutofit/>
          </a:bodyPr>
          <a:lstStyle/>
          <a:p>
            <a:pPr defTabSz="342900" fontAlgn="auto">
              <a:spcBef>
                <a:spcPts val="0"/>
              </a:spcBef>
              <a:spcAft>
                <a:spcPts val="450"/>
              </a:spcAft>
            </a:pPr>
            <a:fld id="{7A3B24C0-B066-4660-9C49-1D4224A52E8C}" type="slidenum">
              <a:rPr lang="en-US" altLang="en-US" sz="900">
                <a:solidFill>
                  <a:srgbClr val="FFFFFF"/>
                </a:solidFill>
                <a:latin typeface="Calibri" panose="020F0502020204030204"/>
              </a:rPr>
              <a:pPr defTabSz="342900" fontAlgn="auto">
                <a:spcBef>
                  <a:spcPts val="0"/>
                </a:spcBef>
                <a:spcAft>
                  <a:spcPts val="450"/>
                </a:spcAft>
              </a:pPr>
              <a:t>19</a:t>
            </a:fld>
            <a:endParaRPr lang="en-US" altLang="en-US" sz="900" dirty="0">
              <a:solidFill>
                <a:srgbClr val="FFFFFF"/>
              </a:solidFill>
              <a:latin typeface="Calibri" panose="020F0502020204030204"/>
            </a:endParaRPr>
          </a:p>
        </p:txBody>
      </p:sp>
    </p:spTree>
    <p:extLst>
      <p:ext uri="{BB962C8B-B14F-4D97-AF65-F5344CB8AC3E}">
        <p14:creationId xmlns:p14="http://schemas.microsoft.com/office/powerpoint/2010/main" val="28839894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533400"/>
            <a:ext cx="8229600" cy="914400"/>
          </a:xfrm>
        </p:spPr>
        <p:txBody>
          <a:bodyPr/>
          <a:lstStyle/>
          <a:p>
            <a:pPr algn="ctr"/>
            <a:r>
              <a:rPr lang="en-US" altLang="en-US" sz="4000" dirty="0">
                <a:solidFill>
                  <a:schemeClr val="bg2">
                    <a:lumMod val="75000"/>
                  </a:schemeClr>
                </a:solidFill>
              </a:rPr>
              <a:t>HUB Program Mission</a:t>
            </a:r>
          </a:p>
        </p:txBody>
      </p:sp>
      <p:sp>
        <p:nvSpPr>
          <p:cNvPr id="71683" name="Rectangle 3"/>
          <p:cNvSpPr>
            <a:spLocks noGrp="1" noChangeArrowheads="1"/>
          </p:cNvSpPr>
          <p:nvPr>
            <p:ph idx="1"/>
          </p:nvPr>
        </p:nvSpPr>
        <p:spPr>
          <a:xfrm>
            <a:off x="-228600" y="2165910"/>
            <a:ext cx="9220198" cy="4302125"/>
          </a:xfrm>
        </p:spPr>
        <p:txBody>
          <a:bodyPr/>
          <a:lstStyle/>
          <a:p>
            <a:pPr>
              <a:buNone/>
            </a:pPr>
            <a:r>
              <a:rPr lang="en-US" altLang="en-US" dirty="0"/>
              <a:t>	To promote participation of minority-, women-, and service-disabled veteran-owned small businesses, through the State of Texas HUB Program, and to make a "</a:t>
            </a:r>
            <a:r>
              <a:rPr lang="en-US" altLang="en-US" b="1" dirty="0"/>
              <a:t>good faith effort</a:t>
            </a:r>
            <a:r>
              <a:rPr lang="en-US" altLang="en-US" dirty="0"/>
              <a:t>" of ensuring that HUBs are afforded an equitable opportunity to compete for all procurement and contracting activities.</a:t>
            </a:r>
          </a:p>
        </p:txBody>
      </p:sp>
      <p:sp>
        <p:nvSpPr>
          <p:cNvPr id="4" name="Slide Number Placeholder 5"/>
          <p:cNvSpPr>
            <a:spLocks noGrp="1"/>
          </p:cNvSpPr>
          <p:nvPr>
            <p:ph type="sldNum" sz="quarter" idx="12"/>
          </p:nvPr>
        </p:nvSpPr>
        <p:spPr/>
        <p:txBody>
          <a:bodyPr/>
          <a:lstStyle/>
          <a:p>
            <a:fld id="{EAEAC80B-9B43-4E74-8264-170D7BEBE241}" type="slidenum">
              <a:rPr lang="en-US" altLang="en-US"/>
              <a:pPr/>
              <a:t>2</a:t>
            </a:fld>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94730"/>
            <a:ext cx="1676400" cy="576870"/>
          </a:xfrm>
          <a:prstGeom prst="rect">
            <a:avLst/>
          </a:prstGeom>
        </p:spPr>
      </p:pic>
      <p:cxnSp>
        <p:nvCxnSpPr>
          <p:cNvPr id="7" name="Straight Connector 6"/>
          <p:cNvCxnSpPr/>
          <p:nvPr/>
        </p:nvCxnSpPr>
        <p:spPr bwMode="auto">
          <a:xfrm>
            <a:off x="1905000" y="794730"/>
            <a:ext cx="0" cy="66822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34" y="787166"/>
            <a:ext cx="7305932" cy="685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r>
              <a:rPr lang="en-US" sz="4050" dirty="0"/>
              <a:t>HUB Subcontracting Plan (HSP)?</a:t>
            </a:r>
          </a:p>
        </p:txBody>
      </p:sp>
      <p:sp>
        <p:nvSpPr>
          <p:cNvPr id="3" name="Content Placeholder 2"/>
          <p:cNvSpPr>
            <a:spLocks noGrp="1"/>
          </p:cNvSpPr>
          <p:nvPr>
            <p:ph idx="1"/>
          </p:nvPr>
        </p:nvSpPr>
        <p:spPr>
          <a:xfrm>
            <a:off x="152400" y="2057400"/>
            <a:ext cx="8839200" cy="3226594"/>
          </a:xfrm>
        </p:spPr>
        <p:txBody>
          <a:bodyPr/>
          <a:lstStyle/>
          <a:p>
            <a:pPr marL="0" indent="0" algn="ctr">
              <a:buNone/>
            </a:pPr>
            <a:r>
              <a:rPr lang="en-US" dirty="0"/>
              <a:t>When the value of a purchase order or contract is expected to be $100,000 or greater, a HUB Subcontracting Plan is required by the State of Texas</a:t>
            </a:r>
          </a:p>
          <a:p>
            <a:pPr marL="0" indent="0" algn="ctr">
              <a:buNone/>
            </a:pPr>
            <a:endParaRPr lang="en-US" dirty="0"/>
          </a:p>
          <a:p>
            <a:pPr marL="0" indent="0" algn="ctr">
              <a:buNone/>
            </a:pPr>
            <a:r>
              <a:rPr lang="en-US" dirty="0"/>
              <a:t>Note:  FY 2026 HUB Subcontracting Plan will be available on 12/01/2025</a:t>
            </a:r>
          </a:p>
          <a:p>
            <a:pPr marL="0" indent="0" algn="ctr">
              <a:buNone/>
            </a:pPr>
            <a:endParaRPr lang="en-US" dirty="0"/>
          </a:p>
          <a:p>
            <a:pPr marL="0" indent="0" algn="ctr">
              <a:buNone/>
            </a:pPr>
            <a:endParaRPr lang="en-US" dirty="0"/>
          </a:p>
          <a:p>
            <a:pPr marL="0" indent="0">
              <a:buNone/>
            </a:pPr>
            <a:endParaRPr lang="en-US" dirty="0"/>
          </a:p>
          <a:p>
            <a:pPr marL="0" indent="0" algn="ctr" fontAlgn="auto">
              <a:spcBef>
                <a:spcPts val="0"/>
              </a:spcBef>
              <a:spcAft>
                <a:spcPts val="0"/>
              </a:spcAft>
              <a:buClrTx/>
              <a:buSzTx/>
              <a:buNone/>
            </a:pPr>
            <a:endParaRPr lang="en-US" dirty="0"/>
          </a:p>
          <a:p>
            <a:endParaRPr lang="en-US" dirty="0"/>
          </a:p>
        </p:txBody>
      </p:sp>
      <p:sp>
        <p:nvSpPr>
          <p:cNvPr id="4" name="Slide Number Placeholder 3"/>
          <p:cNvSpPr>
            <a:spLocks noGrp="1"/>
          </p:cNvSpPr>
          <p:nvPr>
            <p:ph type="sldNum" sz="quarter" idx="12"/>
          </p:nvPr>
        </p:nvSpPr>
        <p:spPr/>
        <p:txBody>
          <a:bodyPr/>
          <a:lstStyle/>
          <a:p>
            <a:fld id="{7A3B24C0-B066-4660-9C49-1D4224A52E8C}" type="slidenum">
              <a:rPr lang="en-US" altLang="en-US" smtClean="0"/>
              <a:pPr/>
              <a:t>20</a:t>
            </a:fld>
            <a:endParaRPr lang="en-US" altLang="en-US" dirty="0"/>
          </a:p>
        </p:txBody>
      </p:sp>
    </p:spTree>
    <p:extLst>
      <p:ext uri="{BB962C8B-B14F-4D97-AF65-F5344CB8AC3E}">
        <p14:creationId xmlns:p14="http://schemas.microsoft.com/office/powerpoint/2010/main" val="359826890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9" y="2110495"/>
            <a:ext cx="1381895" cy="2068481"/>
          </a:xfrm>
        </p:spPr>
        <p:txBody>
          <a:bodyPr vert="horz" wrap="square" lIns="68580" tIns="34290" rIns="68580" bIns="34290" numCol="1" rtlCol="0" anchor="t" anchorCtr="0" compatLnSpc="1">
            <a:prstTxWarp prst="textNoShape">
              <a:avLst/>
            </a:prstTxWarp>
            <a:normAutofit/>
          </a:bodyPr>
          <a:lstStyle/>
          <a:p>
            <a:pPr algn="ctr">
              <a:lnSpc>
                <a:spcPct val="90000"/>
              </a:lnSpc>
            </a:pPr>
            <a:r>
              <a:rPr lang="en-US" sz="1350" dirty="0">
                <a:solidFill>
                  <a:srgbClr val="FFFFFF"/>
                </a:solidFill>
              </a:rPr>
              <a:t>TAMU-CC HUB Subcontracting Plan (HSP)</a:t>
            </a:r>
            <a:br>
              <a:rPr lang="en-US" sz="2325" dirty="0">
                <a:solidFill>
                  <a:srgbClr val="FFFFFF"/>
                </a:solidFill>
              </a:rPr>
            </a:br>
            <a:endParaRPr lang="en-US" sz="2325" dirty="0">
              <a:solidFill>
                <a:srgbClr val="FFFFFF"/>
              </a:solidFill>
            </a:endParaRPr>
          </a:p>
        </p:txBody>
      </p:sp>
      <p:sp>
        <p:nvSpPr>
          <p:cNvPr id="4" name="Slide Number Placeholder 3"/>
          <p:cNvSpPr>
            <a:spLocks noGrp="1"/>
          </p:cNvSpPr>
          <p:nvPr>
            <p:ph type="sldNum" sz="quarter" idx="12"/>
          </p:nvPr>
        </p:nvSpPr>
        <p:spPr>
          <a:xfrm>
            <a:off x="8778240" y="5698254"/>
            <a:ext cx="336042" cy="273844"/>
          </a:xfrm>
        </p:spPr>
        <p:txBody>
          <a:bodyPr vert="horz" wrap="square" lIns="68580" tIns="34290" rIns="68580" bIns="34290" numCol="1" rtlCol="0" anchor="ctr" anchorCtr="0" compatLnSpc="1">
            <a:prstTxWarp prst="textNoShape">
              <a:avLst/>
            </a:prstTxWarp>
            <a:normAutofit/>
          </a:bodyPr>
          <a:lstStyle/>
          <a:p>
            <a:pPr>
              <a:spcAft>
                <a:spcPts val="450"/>
              </a:spcAft>
            </a:pPr>
            <a:fld id="{7A3B24C0-B066-4660-9C49-1D4224A52E8C}" type="slidenum">
              <a:rPr lang="en-US" altLang="en-US" sz="825">
                <a:solidFill>
                  <a:schemeClr val="tx1">
                    <a:lumMod val="50000"/>
                    <a:lumOff val="50000"/>
                  </a:schemeClr>
                </a:solidFill>
                <a:latin typeface="+mn-lt"/>
              </a:rPr>
              <a:pPr>
                <a:spcAft>
                  <a:spcPts val="450"/>
                </a:spcAft>
              </a:pPr>
              <a:t>21</a:t>
            </a:fld>
            <a:endParaRPr lang="en-US" altLang="en-US" sz="825" dirty="0">
              <a:solidFill>
                <a:schemeClr val="tx1">
                  <a:lumMod val="50000"/>
                  <a:lumOff val="50000"/>
                </a:schemeClr>
              </a:solidFill>
              <a:latin typeface="+mn-lt"/>
            </a:endParaRPr>
          </a:p>
        </p:txBody>
      </p:sp>
      <p:pic>
        <p:nvPicPr>
          <p:cNvPr id="5" name="Picture 4">
            <a:extLst>
              <a:ext uri="{FF2B5EF4-FFF2-40B4-BE49-F238E27FC236}">
                <a16:creationId xmlns:a16="http://schemas.microsoft.com/office/drawing/2014/main" id="{641D0AFE-19F0-844B-4EE8-CEC07565D35D}"/>
              </a:ext>
            </a:extLst>
          </p:cNvPr>
          <p:cNvPicPr>
            <a:picLocks noChangeAspect="1"/>
          </p:cNvPicPr>
          <p:nvPr/>
        </p:nvPicPr>
        <p:blipFill>
          <a:blip r:embed="rId2"/>
          <a:stretch>
            <a:fillRect/>
          </a:stretch>
        </p:blipFill>
        <p:spPr>
          <a:xfrm>
            <a:off x="375257" y="1156318"/>
            <a:ext cx="4386660" cy="570168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45449D0-9203-DBE1-8F04-D3BA2AF63AFD}"/>
              </a:ext>
            </a:extLst>
          </p:cNvPr>
          <p:cNvPicPr>
            <a:picLocks noChangeAspect="1"/>
          </p:cNvPicPr>
          <p:nvPr/>
        </p:nvPicPr>
        <p:blipFill>
          <a:blip r:embed="rId3"/>
          <a:stretch>
            <a:fillRect/>
          </a:stretch>
        </p:blipFill>
        <p:spPr>
          <a:xfrm>
            <a:off x="4773706" y="1147353"/>
            <a:ext cx="4343400" cy="5701682"/>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51955667-020A-E27B-7C05-F1D6A40E8961}"/>
              </a:ext>
            </a:extLst>
          </p:cNvPr>
          <p:cNvSpPr txBox="1"/>
          <p:nvPr/>
        </p:nvSpPr>
        <p:spPr>
          <a:xfrm>
            <a:off x="1180517" y="609600"/>
            <a:ext cx="7162800" cy="369332"/>
          </a:xfrm>
          <a:prstGeom prst="rect">
            <a:avLst/>
          </a:prstGeom>
          <a:noFill/>
        </p:spPr>
        <p:txBody>
          <a:bodyPr wrap="square" rtlCol="0">
            <a:spAutoFit/>
          </a:bodyPr>
          <a:lstStyle/>
          <a:p>
            <a:r>
              <a:rPr lang="en-US" dirty="0"/>
              <a:t>Texas A&amp;M University – Corpus Christi HUB Subcontracting Plan</a:t>
            </a:r>
          </a:p>
        </p:txBody>
      </p:sp>
    </p:spTree>
    <p:extLst>
      <p:ext uri="{BB962C8B-B14F-4D97-AF65-F5344CB8AC3E}">
        <p14:creationId xmlns:p14="http://schemas.microsoft.com/office/powerpoint/2010/main" val="2070235744"/>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Text Box 2">
            <a:extLst>
              <a:ext uri="{FF2B5EF4-FFF2-40B4-BE49-F238E27FC236}">
                <a16:creationId xmlns:a16="http://schemas.microsoft.com/office/drawing/2014/main" id="{FBA41F17-A210-4746-93FA-61B58FD108C8}"/>
              </a:ext>
            </a:extLst>
          </p:cNvPr>
          <p:cNvSpPr txBox="1">
            <a:spLocks noChangeArrowheads="1"/>
          </p:cNvSpPr>
          <p:nvPr/>
        </p:nvSpPr>
        <p:spPr bwMode="auto">
          <a:xfrm>
            <a:off x="3143250" y="1714501"/>
            <a:ext cx="10287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None/>
              <a:defRPr/>
            </a:pPr>
            <a:endParaRPr lang="en-US" altLang="en-US" sz="1350" dirty="0">
              <a:solidFill>
                <a:prstClr val="black"/>
              </a:solidFill>
              <a:latin typeface="Tahoma" panose="020B0604030504040204" pitchFamily="34" charset="0"/>
            </a:endParaRPr>
          </a:p>
        </p:txBody>
      </p:sp>
      <p:sp>
        <p:nvSpPr>
          <p:cNvPr id="71686" name="AutoShape 4">
            <a:extLst>
              <a:ext uri="{FF2B5EF4-FFF2-40B4-BE49-F238E27FC236}">
                <a16:creationId xmlns:a16="http://schemas.microsoft.com/office/drawing/2014/main" id="{9B1D16F8-0F0B-4DD1-836B-0072E4384EA5}"/>
              </a:ext>
            </a:extLst>
          </p:cNvPr>
          <p:cNvSpPr>
            <a:spLocks noChangeArrowheads="1"/>
          </p:cNvSpPr>
          <p:nvPr/>
        </p:nvSpPr>
        <p:spPr bwMode="auto">
          <a:xfrm>
            <a:off x="3129552" y="965402"/>
            <a:ext cx="350140" cy="342900"/>
          </a:xfrm>
          <a:prstGeom prst="rightArrow">
            <a:avLst>
              <a:gd name="adj1" fmla="val 50000"/>
              <a:gd name="adj2" fmla="val 50000"/>
            </a:avLst>
          </a:prstGeom>
          <a:solidFill>
            <a:srgbClr val="C00000"/>
          </a:solidFill>
          <a:ln w="12700">
            <a:solidFill>
              <a:srgbClr val="000000"/>
            </a:solidFill>
            <a:miter lim="800000"/>
            <a:headEnd type="none" w="sm" len="sm"/>
            <a:tailEnd type="none" w="sm" len="sm"/>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defRPr/>
            </a:pPr>
            <a:endParaRPr lang="en-US" altLang="en-US" sz="1350" dirty="0">
              <a:solidFill>
                <a:srgbClr val="00FF00"/>
              </a:solidFill>
              <a:latin typeface="Tahoma" panose="020B0604030504040204" pitchFamily="34" charset="0"/>
            </a:endParaRPr>
          </a:p>
        </p:txBody>
      </p:sp>
      <p:sp>
        <p:nvSpPr>
          <p:cNvPr id="71687" name="Text Box 5">
            <a:extLst>
              <a:ext uri="{FF2B5EF4-FFF2-40B4-BE49-F238E27FC236}">
                <a16:creationId xmlns:a16="http://schemas.microsoft.com/office/drawing/2014/main" id="{79D0AD33-EE55-4D27-A01A-26A485E6BBD0}"/>
              </a:ext>
            </a:extLst>
          </p:cNvPr>
          <p:cNvSpPr txBox="1">
            <a:spLocks noChangeArrowheads="1"/>
          </p:cNvSpPr>
          <p:nvPr/>
        </p:nvSpPr>
        <p:spPr bwMode="auto">
          <a:xfrm>
            <a:off x="781915" y="898314"/>
            <a:ext cx="222884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214313" indent="-214313">
              <a:spcBef>
                <a:spcPct val="0"/>
              </a:spcBef>
              <a:buClrTx/>
              <a:buSzTx/>
              <a:buFont typeface="Arial" panose="020B0604020202020204" pitchFamily="34" charset="0"/>
              <a:buChar char="•"/>
              <a:defRPr/>
            </a:pPr>
            <a:r>
              <a:rPr lang="en-US" altLang="en-US" sz="1350" dirty="0">
                <a:solidFill>
                  <a:prstClr val="black"/>
                </a:solidFill>
                <a:latin typeface="Tahoma" panose="020B0604030504040204" pitchFamily="34" charset="0"/>
              </a:rPr>
              <a:t>Using </a:t>
            </a:r>
            <a:r>
              <a:rPr lang="en-US" altLang="en-US" sz="1350" b="1" dirty="0">
                <a:solidFill>
                  <a:prstClr val="black"/>
                </a:solidFill>
                <a:latin typeface="Tahoma" panose="020B0604030504040204" pitchFamily="34" charset="0"/>
              </a:rPr>
              <a:t>only</a:t>
            </a:r>
            <a:r>
              <a:rPr lang="en-US" altLang="en-US" sz="1350" dirty="0">
                <a:solidFill>
                  <a:prstClr val="black"/>
                </a:solidFill>
                <a:latin typeface="Tahoma" panose="020B0604030504040204" pitchFamily="34" charset="0"/>
              </a:rPr>
              <a:t> HUBs, for all subcontracting listed</a:t>
            </a:r>
          </a:p>
          <a:p>
            <a:pPr marL="214313" indent="-214313">
              <a:spcBef>
                <a:spcPct val="0"/>
              </a:spcBef>
              <a:buClrTx/>
              <a:buSzTx/>
              <a:buFont typeface="Arial" panose="020B0604020202020204" pitchFamily="34" charset="0"/>
              <a:buChar char="•"/>
              <a:defRPr/>
            </a:pPr>
            <a:endParaRPr lang="en-US" altLang="en-US" sz="1350" dirty="0">
              <a:solidFill>
                <a:prstClr val="black"/>
              </a:solidFill>
              <a:latin typeface="Tahoma" panose="020B0604030504040204" pitchFamily="34" charset="0"/>
            </a:endParaRPr>
          </a:p>
        </p:txBody>
      </p:sp>
      <p:sp>
        <p:nvSpPr>
          <p:cNvPr id="71689" name="AutoShape 7">
            <a:extLst>
              <a:ext uri="{FF2B5EF4-FFF2-40B4-BE49-F238E27FC236}">
                <a16:creationId xmlns:a16="http://schemas.microsoft.com/office/drawing/2014/main" id="{C9848604-E0EE-4DFF-8960-FDA3F67D2900}"/>
              </a:ext>
            </a:extLst>
          </p:cNvPr>
          <p:cNvSpPr>
            <a:spLocks noChangeArrowheads="1"/>
          </p:cNvSpPr>
          <p:nvPr/>
        </p:nvSpPr>
        <p:spPr bwMode="auto">
          <a:xfrm>
            <a:off x="3158345" y="3429000"/>
            <a:ext cx="345752" cy="342900"/>
          </a:xfrm>
          <a:prstGeom prst="rightArrow">
            <a:avLst>
              <a:gd name="adj1" fmla="val 50000"/>
              <a:gd name="adj2" fmla="val 50000"/>
            </a:avLst>
          </a:prstGeom>
          <a:solidFill>
            <a:srgbClr val="C00000"/>
          </a:solidFill>
          <a:ln w="12700">
            <a:solidFill>
              <a:srgbClr val="000000"/>
            </a:solidFill>
            <a:miter lim="800000"/>
            <a:headEnd type="none" w="sm" len="sm"/>
            <a:tailEnd type="none" w="sm" len="sm"/>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defRPr/>
            </a:pPr>
            <a:endParaRPr lang="en-US" altLang="en-US" sz="1350" dirty="0">
              <a:solidFill>
                <a:srgbClr val="00FF00"/>
              </a:solidFill>
              <a:latin typeface="Tahoma" panose="020B0604030504040204" pitchFamily="34" charset="0"/>
            </a:endParaRPr>
          </a:p>
        </p:txBody>
      </p:sp>
      <p:sp>
        <p:nvSpPr>
          <p:cNvPr id="71690" name="AutoShape 8">
            <a:extLst>
              <a:ext uri="{FF2B5EF4-FFF2-40B4-BE49-F238E27FC236}">
                <a16:creationId xmlns:a16="http://schemas.microsoft.com/office/drawing/2014/main" id="{7A91AA65-A959-497E-93E0-890E9A5E6F02}"/>
              </a:ext>
            </a:extLst>
          </p:cNvPr>
          <p:cNvSpPr>
            <a:spLocks noChangeArrowheads="1"/>
          </p:cNvSpPr>
          <p:nvPr/>
        </p:nvSpPr>
        <p:spPr bwMode="auto">
          <a:xfrm>
            <a:off x="3169041" y="2057060"/>
            <a:ext cx="345752" cy="342900"/>
          </a:xfrm>
          <a:prstGeom prst="rightArrow">
            <a:avLst>
              <a:gd name="adj1" fmla="val 50000"/>
              <a:gd name="adj2" fmla="val 50000"/>
            </a:avLst>
          </a:prstGeom>
          <a:solidFill>
            <a:srgbClr val="C00000"/>
          </a:solidFill>
          <a:ln w="12700">
            <a:solidFill>
              <a:srgbClr val="000000"/>
            </a:solidFill>
            <a:miter lim="800000"/>
            <a:headEnd type="none" w="sm" len="sm"/>
            <a:tailEnd type="none" w="sm" len="sm"/>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defRPr/>
            </a:pPr>
            <a:endParaRPr lang="en-US" altLang="en-US" sz="1350" dirty="0">
              <a:solidFill>
                <a:srgbClr val="00FF00"/>
              </a:solidFill>
              <a:latin typeface="Tahoma" panose="020B0604030504040204" pitchFamily="34" charset="0"/>
            </a:endParaRPr>
          </a:p>
        </p:txBody>
      </p:sp>
      <p:sp>
        <p:nvSpPr>
          <p:cNvPr id="71691" name="Text Box 9">
            <a:extLst>
              <a:ext uri="{FF2B5EF4-FFF2-40B4-BE49-F238E27FC236}">
                <a16:creationId xmlns:a16="http://schemas.microsoft.com/office/drawing/2014/main" id="{60A70767-CCB2-4397-A26B-8418FD05DD03}"/>
              </a:ext>
            </a:extLst>
          </p:cNvPr>
          <p:cNvSpPr txBox="1">
            <a:spLocks noChangeArrowheads="1"/>
          </p:cNvSpPr>
          <p:nvPr/>
        </p:nvSpPr>
        <p:spPr bwMode="auto">
          <a:xfrm>
            <a:off x="781915" y="3303481"/>
            <a:ext cx="228600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214313" indent="-214313">
              <a:spcBef>
                <a:spcPct val="0"/>
              </a:spcBef>
              <a:buClrTx/>
              <a:buSzTx/>
              <a:buFont typeface="Arial" panose="020B0604020202020204" pitchFamily="34" charset="0"/>
              <a:buChar char="•"/>
              <a:defRPr/>
            </a:pPr>
            <a:r>
              <a:rPr lang="en-US" altLang="en-US" sz="1350" dirty="0">
                <a:solidFill>
                  <a:prstClr val="black"/>
                </a:solidFill>
                <a:latin typeface="Tahoma" panose="020B0604030504040204" pitchFamily="34" charset="0"/>
              </a:rPr>
              <a:t>Using Subs (HUB &amp; Non)</a:t>
            </a:r>
          </a:p>
          <a:p>
            <a:pPr marL="214313" indent="-214313">
              <a:spcBef>
                <a:spcPct val="0"/>
              </a:spcBef>
              <a:buClrTx/>
              <a:buSzTx/>
              <a:buFont typeface="Arial" panose="020B0604020202020204" pitchFamily="34" charset="0"/>
              <a:buChar char="•"/>
              <a:defRPr/>
            </a:pPr>
            <a:r>
              <a:rPr lang="en-US" altLang="en-US" sz="1350" b="1" dirty="0">
                <a:solidFill>
                  <a:prstClr val="black"/>
                </a:solidFill>
                <a:latin typeface="Tahoma" panose="020B0604030504040204" pitchFamily="34" charset="0"/>
              </a:rPr>
              <a:t>Does Not </a:t>
            </a:r>
            <a:r>
              <a:rPr lang="en-US" altLang="en-US" sz="1350" dirty="0">
                <a:solidFill>
                  <a:prstClr val="black"/>
                </a:solidFill>
                <a:latin typeface="Tahoma" panose="020B0604030504040204" pitchFamily="34" charset="0"/>
              </a:rPr>
              <a:t>Meet/Exceed TAMUCC HUB Goals</a:t>
            </a:r>
          </a:p>
        </p:txBody>
      </p:sp>
      <p:sp>
        <p:nvSpPr>
          <p:cNvPr id="13" name="AutoShape 7">
            <a:extLst>
              <a:ext uri="{FF2B5EF4-FFF2-40B4-BE49-F238E27FC236}">
                <a16:creationId xmlns:a16="http://schemas.microsoft.com/office/drawing/2014/main" id="{F4888541-22EC-4CC1-B8A5-5765F2CB728E}"/>
              </a:ext>
            </a:extLst>
          </p:cNvPr>
          <p:cNvSpPr>
            <a:spLocks noChangeArrowheads="1"/>
          </p:cNvSpPr>
          <p:nvPr/>
        </p:nvSpPr>
        <p:spPr bwMode="auto">
          <a:xfrm>
            <a:off x="3133525" y="4883343"/>
            <a:ext cx="352408" cy="342900"/>
          </a:xfrm>
          <a:prstGeom prst="rightArrow">
            <a:avLst>
              <a:gd name="adj1" fmla="val 50000"/>
              <a:gd name="adj2" fmla="val 50000"/>
            </a:avLst>
          </a:prstGeom>
          <a:solidFill>
            <a:srgbClr val="C00000"/>
          </a:solidFill>
          <a:ln w="12700">
            <a:solidFill>
              <a:srgbClr val="000000"/>
            </a:solidFill>
            <a:miter lim="800000"/>
            <a:headEnd type="none" w="sm" len="sm"/>
            <a:tailEnd type="none" w="sm" len="sm"/>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defRPr/>
            </a:pPr>
            <a:endParaRPr lang="en-US" altLang="en-US" sz="1350" dirty="0">
              <a:solidFill>
                <a:srgbClr val="00FF00"/>
              </a:solidFill>
              <a:latin typeface="Tahoma" panose="020B0604030504040204" pitchFamily="34" charset="0"/>
            </a:endParaRPr>
          </a:p>
        </p:txBody>
      </p:sp>
      <p:sp>
        <p:nvSpPr>
          <p:cNvPr id="14" name="Text Box 9">
            <a:extLst>
              <a:ext uri="{FF2B5EF4-FFF2-40B4-BE49-F238E27FC236}">
                <a16:creationId xmlns:a16="http://schemas.microsoft.com/office/drawing/2014/main" id="{9FF703F1-7CBE-4C7F-A6A0-25BA56C1CB8C}"/>
              </a:ext>
            </a:extLst>
          </p:cNvPr>
          <p:cNvSpPr txBox="1">
            <a:spLocks noChangeArrowheads="1"/>
          </p:cNvSpPr>
          <p:nvPr/>
        </p:nvSpPr>
        <p:spPr bwMode="auto">
          <a:xfrm>
            <a:off x="781915" y="4876800"/>
            <a:ext cx="20374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214313" indent="-214313">
              <a:spcBef>
                <a:spcPct val="0"/>
              </a:spcBef>
              <a:buClrTx/>
              <a:buSzTx/>
              <a:buFont typeface="Arial" panose="020B0604020202020204" pitchFamily="34" charset="0"/>
              <a:buChar char="•"/>
              <a:defRPr/>
            </a:pPr>
            <a:r>
              <a:rPr lang="en-US" altLang="en-US" sz="1350" dirty="0">
                <a:solidFill>
                  <a:prstClr val="black"/>
                </a:solidFill>
                <a:latin typeface="Tahoma" panose="020B0604030504040204" pitchFamily="34" charset="0"/>
              </a:rPr>
              <a:t>Self-Performing: using own resources</a:t>
            </a:r>
          </a:p>
        </p:txBody>
      </p:sp>
      <p:sp>
        <p:nvSpPr>
          <p:cNvPr id="15" name="Text Box 9">
            <a:extLst>
              <a:ext uri="{FF2B5EF4-FFF2-40B4-BE49-F238E27FC236}">
                <a16:creationId xmlns:a16="http://schemas.microsoft.com/office/drawing/2014/main" id="{BB7DB337-2C88-4510-97AD-488703CC513A}"/>
              </a:ext>
            </a:extLst>
          </p:cNvPr>
          <p:cNvSpPr txBox="1">
            <a:spLocks noChangeArrowheads="1"/>
          </p:cNvSpPr>
          <p:nvPr/>
        </p:nvSpPr>
        <p:spPr bwMode="auto">
          <a:xfrm>
            <a:off x="781915" y="2083393"/>
            <a:ext cx="235161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214313" indent="-214313">
              <a:spcBef>
                <a:spcPct val="0"/>
              </a:spcBef>
              <a:buClrTx/>
              <a:buSzTx/>
              <a:buFont typeface="Arial" panose="020B0604020202020204" pitchFamily="34" charset="0"/>
              <a:buChar char="•"/>
              <a:defRPr/>
            </a:pPr>
            <a:r>
              <a:rPr lang="en-US" altLang="en-US" sz="1350" dirty="0">
                <a:solidFill>
                  <a:prstClr val="black"/>
                </a:solidFill>
                <a:latin typeface="Tahoma" panose="020B0604030504040204" pitchFamily="34" charset="0"/>
              </a:rPr>
              <a:t>Using Subs (HUB &amp; Non)</a:t>
            </a:r>
          </a:p>
          <a:p>
            <a:pPr marL="214313" indent="-214313">
              <a:spcBef>
                <a:spcPct val="0"/>
              </a:spcBef>
              <a:buClrTx/>
              <a:buSzTx/>
              <a:buFont typeface="Arial" panose="020B0604020202020204" pitchFamily="34" charset="0"/>
              <a:buChar char="•"/>
              <a:defRPr/>
            </a:pPr>
            <a:r>
              <a:rPr lang="en-US" altLang="en-US" sz="1350" b="1" dirty="0">
                <a:solidFill>
                  <a:prstClr val="black"/>
                </a:solidFill>
                <a:latin typeface="Tahoma" panose="020B0604030504040204" pitchFamily="34" charset="0"/>
              </a:rPr>
              <a:t>Meets/Exceeds </a:t>
            </a:r>
            <a:r>
              <a:rPr lang="en-US" altLang="en-US" sz="1350" dirty="0">
                <a:solidFill>
                  <a:prstClr val="black"/>
                </a:solidFill>
                <a:latin typeface="Tahoma" panose="020B0604030504040204" pitchFamily="34" charset="0"/>
              </a:rPr>
              <a:t>TAMUCC HUB Goals</a:t>
            </a:r>
          </a:p>
        </p:txBody>
      </p:sp>
      <p:sp>
        <p:nvSpPr>
          <p:cNvPr id="12" name="Text Box 5">
            <a:extLst>
              <a:ext uri="{FF2B5EF4-FFF2-40B4-BE49-F238E27FC236}">
                <a16:creationId xmlns:a16="http://schemas.microsoft.com/office/drawing/2014/main" id="{4C407AD1-A1D6-41A6-BBE0-59A59D9BE3A6}"/>
              </a:ext>
            </a:extLst>
          </p:cNvPr>
          <p:cNvSpPr txBox="1">
            <a:spLocks noChangeArrowheads="1"/>
          </p:cNvSpPr>
          <p:nvPr/>
        </p:nvSpPr>
        <p:spPr bwMode="auto">
          <a:xfrm>
            <a:off x="914400" y="228600"/>
            <a:ext cx="1985657" cy="300082"/>
          </a:xfrm>
          <a:prstGeom prst="rect">
            <a:avLst/>
          </a:prstGeom>
          <a:solidFill>
            <a:srgbClr val="99CCFF"/>
          </a:solidFill>
          <a:ln w="28575">
            <a:solidFill>
              <a:srgbClr val="0A47AA"/>
            </a:solidFill>
          </a:ln>
        </p:spPr>
        <p:txBody>
          <a:bodyPr wrap="square">
            <a:spAutoFit/>
          </a:bodyPr>
          <a:lstStyle>
            <a:defPPr>
              <a:defRPr lang="en-US"/>
            </a:defPPr>
            <a:lvl1pPr>
              <a:buClrTx/>
              <a:buSzTx/>
              <a:buFontTx/>
              <a:buNone/>
              <a:defRPr sz="1800" b="1">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latin typeface="Arial" panose="020B0604020202020204" pitchFamily="34" charset="0"/>
              </a:defRPr>
            </a:lvl9pPr>
          </a:lstStyle>
          <a:p>
            <a:pPr eaLnBrk="0" fontAlgn="base" hangingPunct="0">
              <a:spcBef>
                <a:spcPct val="0"/>
              </a:spcBef>
              <a:spcAft>
                <a:spcPct val="0"/>
              </a:spcAft>
              <a:defRPr/>
            </a:pPr>
            <a:r>
              <a:rPr lang="en-US" altLang="en-US" sz="1350" dirty="0">
                <a:solidFill>
                  <a:prstClr val="black"/>
                </a:solidFill>
                <a:latin typeface="Cambria" panose="02040503050406030204" pitchFamily="18" charset="0"/>
                <a:ea typeface="Cambria" panose="02040503050406030204" pitchFamily="18" charset="0"/>
              </a:rPr>
              <a:t>HSP Quick Checklist</a:t>
            </a:r>
          </a:p>
        </p:txBody>
      </p:sp>
      <p:pic>
        <p:nvPicPr>
          <p:cNvPr id="2" name="Picture 1">
            <a:extLst>
              <a:ext uri="{FF2B5EF4-FFF2-40B4-BE49-F238E27FC236}">
                <a16:creationId xmlns:a16="http://schemas.microsoft.com/office/drawing/2014/main" id="{FF602589-B31D-7653-37C0-14101D7E4AB2}"/>
              </a:ext>
            </a:extLst>
          </p:cNvPr>
          <p:cNvPicPr>
            <a:picLocks noChangeAspect="1"/>
          </p:cNvPicPr>
          <p:nvPr/>
        </p:nvPicPr>
        <p:blipFill>
          <a:blip r:embed="rId3"/>
          <a:stretch>
            <a:fillRect/>
          </a:stretch>
        </p:blipFill>
        <p:spPr>
          <a:xfrm>
            <a:off x="3633581" y="37526"/>
            <a:ext cx="5464586" cy="67829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53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91"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0AF9D7E-65D9-47DF-AD42-90C6C11682D5}"/>
              </a:ext>
            </a:extLst>
          </p:cNvPr>
          <p:cNvSpPr>
            <a:spLocks noGrp="1" noChangeArrowheads="1"/>
          </p:cNvSpPr>
          <p:nvPr>
            <p:ph type="title"/>
          </p:nvPr>
        </p:nvSpPr>
        <p:spPr>
          <a:xfrm>
            <a:off x="1716816" y="897815"/>
            <a:ext cx="5710367"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r>
              <a:rPr lang="en-US" altLang="en-US" sz="4050" dirty="0"/>
              <a:t>TAMU-CC HUB Program</a:t>
            </a:r>
          </a:p>
        </p:txBody>
      </p:sp>
      <p:sp>
        <p:nvSpPr>
          <p:cNvPr id="6" name="Content Placeholder 2">
            <a:extLst>
              <a:ext uri="{FF2B5EF4-FFF2-40B4-BE49-F238E27FC236}">
                <a16:creationId xmlns:a16="http://schemas.microsoft.com/office/drawing/2014/main" id="{DC434EAC-1F1D-49BE-847D-D46252882CD3}"/>
              </a:ext>
            </a:extLst>
          </p:cNvPr>
          <p:cNvSpPr txBox="1">
            <a:spLocks/>
          </p:cNvSpPr>
          <p:nvPr/>
        </p:nvSpPr>
        <p:spPr bwMode="auto">
          <a:xfrm>
            <a:off x="3163234" y="2018290"/>
            <a:ext cx="4857750" cy="877163"/>
          </a:xfrm>
          <a:prstGeom prst="rect">
            <a:avLst/>
          </a:prstGeom>
          <a:noFill/>
          <a:ln w="9525">
            <a:noFill/>
            <a:miter lim="800000"/>
            <a:headEnd/>
            <a:tailEnd/>
          </a:ln>
        </p:spPr>
        <p:txBody>
          <a:bodyPr tIns="68580" bIns="68580">
            <a:spAutoFit/>
          </a:bodyPr>
          <a:lstStyle/>
          <a:p>
            <a:pPr marL="90488" algn="ctr">
              <a:defRPr/>
            </a:pPr>
            <a:endParaRPr lang="en-US" sz="2400" b="1" kern="0" dirty="0">
              <a:solidFill>
                <a:srgbClr val="000000"/>
              </a:solidFill>
              <a:latin typeface="Arial Narrow" pitchFamily="34" charset="0"/>
            </a:endParaRPr>
          </a:p>
          <a:p>
            <a:pPr marL="90488" algn="ctr">
              <a:defRPr/>
            </a:pPr>
            <a:endParaRPr lang="en-US" sz="2400" b="1" kern="0" dirty="0">
              <a:solidFill>
                <a:srgbClr val="000000"/>
              </a:solidFill>
              <a:latin typeface="Arial Narrow" pitchFamily="34" charset="0"/>
            </a:endParaRPr>
          </a:p>
        </p:txBody>
      </p:sp>
      <p:sp>
        <p:nvSpPr>
          <p:cNvPr id="18436" name="Slide Number Placeholder 1">
            <a:extLst>
              <a:ext uri="{FF2B5EF4-FFF2-40B4-BE49-F238E27FC236}">
                <a16:creationId xmlns:a16="http://schemas.microsoft.com/office/drawing/2014/main" id="{D9ECC5ED-FF8F-4889-9D4A-DC3F0CD595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None/>
              <a:defRPr/>
            </a:pPr>
            <a:fld id="{8AA733F7-CC17-4877-BE87-47DFB4741E54}" type="slidenum">
              <a:rPr lang="en-US" altLang="en-US" sz="900">
                <a:solidFill>
                  <a:srgbClr val="000000"/>
                </a:solidFill>
                <a:cs typeface="Arial" panose="020B0604020202020204" pitchFamily="34" charset="0"/>
              </a:rPr>
              <a:pPr fontAlgn="base">
                <a:spcBef>
                  <a:spcPct val="0"/>
                </a:spcBef>
                <a:spcAft>
                  <a:spcPct val="0"/>
                </a:spcAft>
                <a:buNone/>
                <a:defRPr/>
              </a:pPr>
              <a:t>23</a:t>
            </a:fld>
            <a:endParaRPr lang="en-US" altLang="en-US" sz="900" dirty="0">
              <a:solidFill>
                <a:srgbClr val="000000"/>
              </a:solidFill>
              <a:cs typeface="Arial" panose="020B0604020202020204" pitchFamily="34" charset="0"/>
            </a:endParaRPr>
          </a:p>
        </p:txBody>
      </p:sp>
      <p:sp>
        <p:nvSpPr>
          <p:cNvPr id="2" name="TextBox 1">
            <a:extLst>
              <a:ext uri="{FF2B5EF4-FFF2-40B4-BE49-F238E27FC236}">
                <a16:creationId xmlns:a16="http://schemas.microsoft.com/office/drawing/2014/main" id="{38540BC1-C3AB-477A-AE88-2211417D942D}"/>
              </a:ext>
            </a:extLst>
          </p:cNvPr>
          <p:cNvSpPr txBox="1"/>
          <p:nvPr/>
        </p:nvSpPr>
        <p:spPr bwMode="auto">
          <a:xfrm>
            <a:off x="533400" y="2113255"/>
            <a:ext cx="7710616" cy="2631490"/>
          </a:xfrm>
          <a:prstGeom prst="rect">
            <a:avLst/>
          </a:prstGeom>
          <a:noFill/>
          <a:ln>
            <a:noFill/>
          </a:ln>
        </p:spPr>
        <p:txBody>
          <a:bodyPr wrap="square">
            <a:spAutoFit/>
          </a:bodyPr>
          <a:lstStyle/>
          <a:p>
            <a:pPr lvl="2" algn="ctr" eaLnBrk="0" fontAlgn="base" hangingPunct="0">
              <a:spcBef>
                <a:spcPct val="0"/>
              </a:spcBef>
              <a:spcAft>
                <a:spcPct val="0"/>
              </a:spcAft>
              <a:defRPr/>
            </a:pPr>
            <a:r>
              <a:rPr lang="en-US" sz="2100" b="1" u="sng" dirty="0">
                <a:solidFill>
                  <a:srgbClr val="000000"/>
                </a:solidFill>
                <a:latin typeface="Arial" panose="020B0604020202020204" pitchFamily="34" charset="0"/>
                <a:ea typeface="ＭＳ Ｐゴシック" panose="020B0600070205080204" pitchFamily="34" charset="-128"/>
              </a:rPr>
              <a:t>Good Faith Effort Requirement Methods: </a:t>
            </a:r>
          </a:p>
          <a:p>
            <a:pPr marL="942975" lvl="2" indent="-257175">
              <a:buFont typeface="Arial" panose="020B0604020202020204" pitchFamily="34" charset="0"/>
              <a:buChar char="•"/>
              <a:defRPr/>
            </a:pPr>
            <a:endParaRPr lang="en-US" sz="2100" dirty="0">
              <a:solidFill>
                <a:srgbClr val="000000"/>
              </a:solidFill>
              <a:latin typeface="Arial" panose="020B0604020202020204" pitchFamily="34" charset="0"/>
              <a:ea typeface="ＭＳ Ｐゴシック" panose="020B0600070205080204" pitchFamily="34" charset="-128"/>
            </a:endParaRPr>
          </a:p>
          <a:p>
            <a:pPr marL="942975" lvl="2" indent="-257175">
              <a:buFont typeface="Arial" panose="020B0604020202020204" pitchFamily="34" charset="0"/>
              <a:buChar char="•"/>
              <a:defRPr/>
            </a:pPr>
            <a:r>
              <a:rPr lang="en-US" sz="2100" dirty="0">
                <a:solidFill>
                  <a:srgbClr val="000000"/>
                </a:solidFill>
                <a:latin typeface="Arial" panose="020B0604020202020204" pitchFamily="34" charset="0"/>
                <a:ea typeface="ＭＳ Ｐゴシック" panose="020B0600070205080204" pitchFamily="34" charset="-128"/>
              </a:rPr>
              <a:t>Utilizing 100% HUBs for Subcontracting (Attachment A)</a:t>
            </a:r>
          </a:p>
          <a:p>
            <a:pPr lvl="2" eaLnBrk="0" fontAlgn="base" hangingPunct="0">
              <a:spcBef>
                <a:spcPct val="0"/>
              </a:spcBef>
              <a:spcAft>
                <a:spcPct val="0"/>
              </a:spcAft>
              <a:defRPr/>
            </a:pPr>
            <a:endParaRPr lang="en-US" sz="2100" dirty="0">
              <a:solidFill>
                <a:srgbClr val="000000"/>
              </a:solidFill>
              <a:latin typeface="Arial" panose="020B0604020202020204" pitchFamily="34" charset="0"/>
              <a:ea typeface="ＭＳ Ｐゴシック" panose="020B0600070205080204" pitchFamily="34" charset="-128"/>
            </a:endParaRPr>
          </a:p>
          <a:p>
            <a:pPr marL="942975" lvl="2" indent="-257175">
              <a:buFont typeface="Arial" panose="020B0604020202020204" pitchFamily="34" charset="0"/>
              <a:buChar char="•"/>
              <a:defRPr/>
            </a:pPr>
            <a:r>
              <a:rPr lang="en-US" sz="2100" dirty="0">
                <a:solidFill>
                  <a:srgbClr val="000000"/>
                </a:solidFill>
                <a:latin typeface="Arial" panose="020B0604020202020204" pitchFamily="34" charset="0"/>
                <a:ea typeface="ＭＳ Ｐゴシック" panose="020B0600070205080204" pitchFamily="34" charset="-128"/>
              </a:rPr>
              <a:t>Meeting or Exceeding a HUB Goal (Attachment A)</a:t>
            </a:r>
          </a:p>
          <a:p>
            <a:pPr lvl="2" eaLnBrk="0" fontAlgn="base" hangingPunct="0">
              <a:spcBef>
                <a:spcPct val="0"/>
              </a:spcBef>
              <a:spcAft>
                <a:spcPct val="0"/>
              </a:spcAft>
              <a:defRPr/>
            </a:pPr>
            <a:endParaRPr lang="en-US" sz="2100" dirty="0">
              <a:solidFill>
                <a:srgbClr val="000000"/>
              </a:solidFill>
              <a:latin typeface="Arial" panose="020B0604020202020204" pitchFamily="34" charset="0"/>
              <a:ea typeface="ＭＳ Ｐゴシック" panose="020B0600070205080204" pitchFamily="34" charset="-128"/>
            </a:endParaRPr>
          </a:p>
          <a:p>
            <a:pPr marL="942975" lvl="2" indent="-257175">
              <a:buFont typeface="Arial" panose="020B0604020202020204" pitchFamily="34" charset="0"/>
              <a:buChar char="•"/>
              <a:defRPr/>
            </a:pPr>
            <a:r>
              <a:rPr lang="en-US" sz="2100" dirty="0">
                <a:solidFill>
                  <a:srgbClr val="000000"/>
                </a:solidFill>
                <a:latin typeface="Arial" panose="020B0604020202020204" pitchFamily="34" charset="0"/>
                <a:ea typeface="ＭＳ Ｐゴシック" panose="020B0600070205080204" pitchFamily="34" charset="-128"/>
              </a:rPr>
              <a:t>Solicitation (Attachment B)</a:t>
            </a:r>
          </a:p>
          <a:p>
            <a:pPr lvl="2" eaLnBrk="0" fontAlgn="base" hangingPunct="0">
              <a:spcBef>
                <a:spcPct val="0"/>
              </a:spcBef>
              <a:spcAft>
                <a:spcPct val="0"/>
              </a:spcAft>
              <a:defRPr/>
            </a:pPr>
            <a:endParaRPr lang="en-US"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5737-643E-408D-B7A3-EBDBF43527E5}"/>
              </a:ext>
            </a:extLst>
          </p:cNvPr>
          <p:cNvSpPr>
            <a:spLocks noGrp="1"/>
          </p:cNvSpPr>
          <p:nvPr>
            <p:ph type="title"/>
          </p:nvPr>
        </p:nvSpPr>
        <p:spPr>
          <a:xfrm>
            <a:off x="350623" y="762000"/>
            <a:ext cx="8442754" cy="8572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r>
              <a:rPr lang="en-US" sz="3000" dirty="0"/>
              <a:t>HUB Subcontracting Plan (HSP) Prime Contractor Progress Assessment Report (PAR)</a:t>
            </a:r>
          </a:p>
        </p:txBody>
      </p:sp>
      <p:pic>
        <p:nvPicPr>
          <p:cNvPr id="5" name="Content Placeholder 4">
            <a:extLst>
              <a:ext uri="{FF2B5EF4-FFF2-40B4-BE49-F238E27FC236}">
                <a16:creationId xmlns:a16="http://schemas.microsoft.com/office/drawing/2014/main" id="{3ABD1BC5-1417-4117-8FF9-F759C98C98DC}"/>
              </a:ext>
            </a:extLst>
          </p:cNvPr>
          <p:cNvPicPr>
            <a:picLocks noGrp="1" noChangeAspect="1"/>
          </p:cNvPicPr>
          <p:nvPr>
            <p:ph idx="1"/>
          </p:nvPr>
        </p:nvPicPr>
        <p:blipFill>
          <a:blip r:embed="rId2"/>
          <a:stretch>
            <a:fillRect/>
          </a:stretch>
        </p:blipFill>
        <p:spPr>
          <a:xfrm>
            <a:off x="4419600" y="1735467"/>
            <a:ext cx="4568318" cy="5122533"/>
          </a:xfrm>
          <a:prstGeom prst="rect">
            <a:avLst/>
          </a:prstGeom>
          <a:effectLst>
            <a:outerShdw blurRad="50800" dist="38100" dir="5400000" algn="t" rotWithShape="0">
              <a:prstClr val="black">
                <a:alpha val="40000"/>
              </a:prstClr>
            </a:outerShdw>
          </a:effectLst>
        </p:spPr>
      </p:pic>
      <p:sp>
        <p:nvSpPr>
          <p:cNvPr id="6" name="Text Box 5">
            <a:extLst>
              <a:ext uri="{FF2B5EF4-FFF2-40B4-BE49-F238E27FC236}">
                <a16:creationId xmlns:a16="http://schemas.microsoft.com/office/drawing/2014/main" id="{54DE5AEF-951D-4679-AEC1-4F0BC8A50F0C}"/>
              </a:ext>
            </a:extLst>
          </p:cNvPr>
          <p:cNvSpPr txBox="1">
            <a:spLocks noChangeArrowheads="1"/>
          </p:cNvSpPr>
          <p:nvPr/>
        </p:nvSpPr>
        <p:spPr bwMode="auto">
          <a:xfrm>
            <a:off x="228600" y="2133600"/>
            <a:ext cx="408802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None/>
              <a:defRPr/>
            </a:pPr>
            <a:r>
              <a:rPr lang="en-US" altLang="en-US" sz="1800" b="1" dirty="0">
                <a:solidFill>
                  <a:srgbClr val="000000"/>
                </a:solidFill>
                <a:latin typeface="Tahoma" panose="020B0604030504040204" pitchFamily="34" charset="0"/>
              </a:rPr>
              <a:t>Prime Contractors</a:t>
            </a:r>
          </a:p>
          <a:p>
            <a:pPr eaLnBrk="0" fontAlgn="base" hangingPunct="0">
              <a:spcBef>
                <a:spcPct val="50000"/>
              </a:spcBef>
              <a:spcAft>
                <a:spcPct val="0"/>
              </a:spcAft>
              <a:buClrTx/>
              <a:buSzTx/>
              <a:buNone/>
              <a:defRPr/>
            </a:pPr>
            <a:r>
              <a:rPr lang="en-US" altLang="en-US" sz="1800" dirty="0">
                <a:solidFill>
                  <a:srgbClr val="000000"/>
                </a:solidFill>
                <a:latin typeface="Tahoma" panose="020B0604030504040204" pitchFamily="34" charset="0"/>
              </a:rPr>
              <a:t>Prime Contractor Progress Assessment Report (PAR) shall be submitted with each request for payment (invoice) or monthly as a condition of payment.</a:t>
            </a:r>
            <a:endParaRPr lang="en-US" altLang="en-US" sz="1800" i="1" dirty="0">
              <a:solidFill>
                <a:srgbClr val="000000"/>
              </a:solidFill>
              <a:latin typeface="Tahoma" panose="020B0604030504040204" pitchFamily="34" charset="0"/>
            </a:endParaRPr>
          </a:p>
        </p:txBody>
      </p:sp>
    </p:spTree>
    <p:extLst>
      <p:ext uri="{BB962C8B-B14F-4D97-AF65-F5344CB8AC3E}">
        <p14:creationId xmlns:p14="http://schemas.microsoft.com/office/powerpoint/2010/main" val="1961658851"/>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6077-7F15-4FB9-85BA-67F92FE6A6E0}"/>
              </a:ext>
            </a:extLst>
          </p:cNvPr>
          <p:cNvSpPr>
            <a:spLocks noGrp="1"/>
          </p:cNvSpPr>
          <p:nvPr>
            <p:ph type="title"/>
          </p:nvPr>
        </p:nvSpPr>
        <p:spPr>
          <a:xfrm>
            <a:off x="304800" y="466959"/>
            <a:ext cx="3677834" cy="113324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normAutofit/>
          </a:bodyPr>
          <a:lstStyle/>
          <a:p>
            <a:pPr>
              <a:lnSpc>
                <a:spcPct val="90000"/>
              </a:lnSpc>
            </a:pPr>
            <a:r>
              <a:rPr lang="en-US" sz="3150" dirty="0"/>
              <a:t>Purpose of a HUB Subcontracting Plan</a:t>
            </a:r>
          </a:p>
        </p:txBody>
      </p:sp>
      <p:sp>
        <p:nvSpPr>
          <p:cNvPr id="3" name="Content Placeholder 2">
            <a:extLst>
              <a:ext uri="{FF2B5EF4-FFF2-40B4-BE49-F238E27FC236}">
                <a16:creationId xmlns:a16="http://schemas.microsoft.com/office/drawing/2014/main" id="{CE85D251-C062-4194-AEC3-20F08C76173A}"/>
              </a:ext>
            </a:extLst>
          </p:cNvPr>
          <p:cNvSpPr>
            <a:spLocks noGrp="1"/>
          </p:cNvSpPr>
          <p:nvPr>
            <p:ph idx="1"/>
          </p:nvPr>
        </p:nvSpPr>
        <p:spPr>
          <a:xfrm>
            <a:off x="175237" y="2057400"/>
            <a:ext cx="3780503" cy="2490501"/>
          </a:xfrm>
        </p:spPr>
        <p:txBody>
          <a:bodyPr>
            <a:normAutofit/>
          </a:bodyPr>
          <a:lstStyle/>
          <a:p>
            <a:pPr marL="342900" indent="-342900">
              <a:buFont typeface="Wingdings" panose="05000000000000000000" pitchFamily="2" charset="2"/>
              <a:buAutoNum type="arabicPeriod"/>
            </a:pPr>
            <a:r>
              <a:rPr lang="en-US" sz="1800" b="1" dirty="0"/>
              <a:t>Identify</a:t>
            </a:r>
            <a:r>
              <a:rPr lang="en-US" sz="1800" dirty="0"/>
              <a:t> Subcontracting Opportunities</a:t>
            </a:r>
          </a:p>
          <a:p>
            <a:pPr marL="342900" indent="-342900">
              <a:buAutoNum type="arabicPeriod"/>
            </a:pPr>
            <a:r>
              <a:rPr lang="en-US" sz="1800" b="1" dirty="0"/>
              <a:t>Document</a:t>
            </a:r>
            <a:r>
              <a:rPr lang="en-US" sz="1800" dirty="0"/>
              <a:t> Subcontracting Opportunities</a:t>
            </a:r>
          </a:p>
          <a:p>
            <a:pPr marL="342900" indent="-342900">
              <a:buAutoNum type="arabicPeriod"/>
            </a:pPr>
            <a:r>
              <a:rPr lang="en-US" sz="1800" dirty="0"/>
              <a:t>To show “</a:t>
            </a:r>
            <a:r>
              <a:rPr lang="en-US" sz="1800" b="1" dirty="0"/>
              <a:t>Good Faith Effort</a:t>
            </a:r>
            <a:r>
              <a:rPr lang="en-US" sz="1800" dirty="0"/>
              <a:t>”</a:t>
            </a:r>
          </a:p>
          <a:p>
            <a:pPr marL="342900" indent="-342900">
              <a:buAutoNum type="arabicPeriod"/>
            </a:pPr>
            <a:r>
              <a:rPr lang="en-US" sz="1800" dirty="0"/>
              <a:t>Per </a:t>
            </a:r>
            <a:r>
              <a:rPr lang="en-US" sz="1800" b="1" dirty="0"/>
              <a:t>Texas Government Code </a:t>
            </a:r>
            <a:r>
              <a:rPr lang="en-US" altLang="en-US" sz="1800" dirty="0"/>
              <a:t>§</a:t>
            </a:r>
            <a:r>
              <a:rPr lang="en-US" sz="1800" dirty="0"/>
              <a:t>2161.252</a:t>
            </a:r>
          </a:p>
          <a:p>
            <a:pPr marL="342900" indent="-342900">
              <a:buAutoNum type="arabicPeriod"/>
            </a:pPr>
            <a:endParaRPr lang="en-US" sz="1650" dirty="0"/>
          </a:p>
          <a:p>
            <a:pPr marL="0" indent="0">
              <a:buNone/>
            </a:pPr>
            <a:endParaRPr lang="en-US" sz="1650" dirty="0"/>
          </a:p>
        </p:txBody>
      </p:sp>
      <p:pic>
        <p:nvPicPr>
          <p:cNvPr id="6" name="Picture 5" descr="White puzzle with one red piece">
            <a:extLst>
              <a:ext uri="{FF2B5EF4-FFF2-40B4-BE49-F238E27FC236}">
                <a16:creationId xmlns:a16="http://schemas.microsoft.com/office/drawing/2014/main" id="{D4644F87-1376-F825-47DF-06D088EF6865}"/>
              </a:ext>
            </a:extLst>
          </p:cNvPr>
          <p:cNvPicPr>
            <a:picLocks noChangeAspect="1"/>
          </p:cNvPicPr>
          <p:nvPr/>
        </p:nvPicPr>
        <p:blipFill rotWithShape="1">
          <a:blip r:embed="rId2"/>
          <a:srcRect l="22592" r="20988"/>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97C9A901-955D-4E18-B2A4-7E115FAAC6E3}"/>
              </a:ext>
            </a:extLst>
          </p:cNvPr>
          <p:cNvSpPr>
            <a:spLocks noGrp="1"/>
          </p:cNvSpPr>
          <p:nvPr>
            <p:ph type="sldNum" sz="quarter" idx="12"/>
          </p:nvPr>
        </p:nvSpPr>
        <p:spPr>
          <a:xfrm>
            <a:off x="7829550" y="5624513"/>
            <a:ext cx="685800" cy="273844"/>
          </a:xfrm>
        </p:spPr>
        <p:txBody>
          <a:bodyPr>
            <a:normAutofit/>
          </a:bodyPr>
          <a:lstStyle/>
          <a:p>
            <a:pPr>
              <a:spcAft>
                <a:spcPts val="450"/>
              </a:spcAft>
            </a:pPr>
            <a:fld id="{7A3B24C0-B066-4660-9C49-1D4224A52E8C}" type="slidenum">
              <a:rPr lang="en-US" altLang="en-US">
                <a:solidFill>
                  <a:srgbClr val="FFFFFF"/>
                </a:solidFill>
              </a:rPr>
              <a:pPr>
                <a:spcAft>
                  <a:spcPts val="450"/>
                </a:spcAft>
              </a:pPr>
              <a:t>25</a:t>
            </a:fld>
            <a:endParaRPr lang="en-US" altLang="en-US" dirty="0">
              <a:solidFill>
                <a:srgbClr val="FFFFFF"/>
              </a:solidFill>
            </a:endParaRPr>
          </a:p>
        </p:txBody>
      </p:sp>
    </p:spTree>
    <p:extLst>
      <p:ext uri="{BB962C8B-B14F-4D97-AF65-F5344CB8AC3E}">
        <p14:creationId xmlns:p14="http://schemas.microsoft.com/office/powerpoint/2010/main" val="136785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8710-67C9-4C6F-A1F9-18B05B955DBD}"/>
              </a:ext>
            </a:extLst>
          </p:cNvPr>
          <p:cNvSpPr>
            <a:spLocks noGrp="1"/>
          </p:cNvSpPr>
          <p:nvPr>
            <p:ph type="title"/>
          </p:nvPr>
        </p:nvSpPr>
        <p:spPr>
          <a:xfrm>
            <a:off x="389238" y="1007271"/>
            <a:ext cx="8373762" cy="8572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r>
              <a:rPr lang="en-US" dirty="0"/>
              <a:t>Things to remember about Subcontracting Plans</a:t>
            </a:r>
          </a:p>
        </p:txBody>
      </p:sp>
      <p:sp>
        <p:nvSpPr>
          <p:cNvPr id="3" name="Content Placeholder 2">
            <a:extLst>
              <a:ext uri="{FF2B5EF4-FFF2-40B4-BE49-F238E27FC236}">
                <a16:creationId xmlns:a16="http://schemas.microsoft.com/office/drawing/2014/main" id="{0083A694-0CFB-4ADE-8F03-C6CA65CF7D8B}"/>
              </a:ext>
            </a:extLst>
          </p:cNvPr>
          <p:cNvSpPr>
            <a:spLocks noGrp="1"/>
          </p:cNvSpPr>
          <p:nvPr>
            <p:ph idx="1"/>
          </p:nvPr>
        </p:nvSpPr>
        <p:spPr>
          <a:xfrm>
            <a:off x="121024" y="2228851"/>
            <a:ext cx="8870576" cy="3226594"/>
          </a:xfrm>
        </p:spPr>
        <p:txBody>
          <a:bodyPr/>
          <a:lstStyle/>
          <a:p>
            <a:pPr>
              <a:buFont typeface="Arial" panose="020B0604020202020204" pitchFamily="34" charset="0"/>
              <a:buChar char="•"/>
            </a:pPr>
            <a:r>
              <a:rPr lang="en-US" sz="2100" dirty="0"/>
              <a:t>Only required by TAMU-CC when the value of a purchase order or contract is expected to be </a:t>
            </a:r>
            <a:r>
              <a:rPr lang="en-US" sz="2100" b="1" dirty="0"/>
              <a:t>$100,000 or greater </a:t>
            </a:r>
            <a:r>
              <a:rPr lang="en-US" sz="2100" dirty="0"/>
              <a:t>including renewals and amendments </a:t>
            </a:r>
          </a:p>
          <a:p>
            <a:pPr marL="0" indent="0">
              <a:buNone/>
            </a:pPr>
            <a:endParaRPr lang="en-US" sz="2100" dirty="0"/>
          </a:p>
          <a:p>
            <a:pPr>
              <a:buFont typeface="Arial" panose="020B0604020202020204" pitchFamily="34" charset="0"/>
              <a:buChar char="•"/>
            </a:pPr>
            <a:r>
              <a:rPr lang="en-US" sz="2100" dirty="0"/>
              <a:t>Use the HSP Quick Checklist as a navigation tool, not all pages of the HSP will need to be filled out</a:t>
            </a:r>
          </a:p>
          <a:p>
            <a:pPr marL="0" indent="0">
              <a:buNone/>
            </a:pPr>
            <a:endParaRPr lang="en-US" sz="2100" dirty="0"/>
          </a:p>
          <a:p>
            <a:pPr>
              <a:buFont typeface="Arial" panose="020B0604020202020204" pitchFamily="34" charset="0"/>
              <a:buChar char="•"/>
            </a:pPr>
            <a:r>
              <a:rPr lang="en-US" sz="2100" dirty="0"/>
              <a:t>Seek approval from TAMU-CC HUB Office if HSP needs to be modified before any changes can be made</a:t>
            </a:r>
          </a:p>
          <a:p>
            <a:pPr marL="0" indent="0">
              <a:buNone/>
            </a:pPr>
            <a:endParaRPr lang="en-US" sz="2100" dirty="0"/>
          </a:p>
          <a:p>
            <a:pPr>
              <a:buFont typeface="Arial" panose="020B0604020202020204" pitchFamily="34" charset="0"/>
              <a:buChar char="•"/>
            </a:pPr>
            <a:r>
              <a:rPr lang="en-US" sz="2100" dirty="0"/>
              <a:t>PARs will be required as a condition for payment</a:t>
            </a:r>
          </a:p>
        </p:txBody>
      </p:sp>
      <p:sp>
        <p:nvSpPr>
          <p:cNvPr id="4" name="Slide Number Placeholder 3">
            <a:extLst>
              <a:ext uri="{FF2B5EF4-FFF2-40B4-BE49-F238E27FC236}">
                <a16:creationId xmlns:a16="http://schemas.microsoft.com/office/drawing/2014/main" id="{7DC23F54-C608-44A4-8EEB-E0310D3997FF}"/>
              </a:ext>
            </a:extLst>
          </p:cNvPr>
          <p:cNvSpPr>
            <a:spLocks noGrp="1"/>
          </p:cNvSpPr>
          <p:nvPr>
            <p:ph type="sldNum" sz="quarter" idx="12"/>
          </p:nvPr>
        </p:nvSpPr>
        <p:spPr/>
        <p:txBody>
          <a:bodyPr/>
          <a:lstStyle/>
          <a:p>
            <a:pPr fontAlgn="base">
              <a:spcBef>
                <a:spcPct val="0"/>
              </a:spcBef>
              <a:spcAft>
                <a:spcPct val="0"/>
              </a:spcAft>
              <a:defRPr/>
            </a:pPr>
            <a:fld id="{7A3B24C0-B066-4660-9C49-1D4224A52E8C}" type="slidenum">
              <a:rPr lang="en-US" altLang="en-US">
                <a:solidFill>
                  <a:srgbClr val="000000"/>
                </a:solidFill>
              </a:rPr>
              <a:pPr fontAlgn="base">
                <a:spcBef>
                  <a:spcPct val="0"/>
                </a:spcBef>
                <a:spcAft>
                  <a:spcPct val="0"/>
                </a:spcAft>
                <a:defRPr/>
              </a:pPr>
              <a:t>26</a:t>
            </a:fld>
            <a:endParaRPr lang="en-US" altLang="en-US" dirty="0">
              <a:solidFill>
                <a:srgbClr val="000000"/>
              </a:solidFill>
            </a:endParaRPr>
          </a:p>
        </p:txBody>
      </p:sp>
    </p:spTree>
    <p:extLst>
      <p:ext uri="{BB962C8B-B14F-4D97-AF65-F5344CB8AC3E}">
        <p14:creationId xmlns:p14="http://schemas.microsoft.com/office/powerpoint/2010/main" val="3588430818"/>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533400" y="972036"/>
            <a:ext cx="8229600" cy="45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solidFill>
                  <a:schemeClr val="bg2">
                    <a:lumMod val="75000"/>
                  </a:schemeClr>
                </a:solidFill>
              </a:rPr>
              <a:t>HUB Resources and Information:</a:t>
            </a:r>
          </a:p>
        </p:txBody>
      </p:sp>
      <p:sp>
        <p:nvSpPr>
          <p:cNvPr id="4"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8B6320-7FE0-4DFB-865B-B66DA4B2AA6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Box 4"/>
          <p:cNvSpPr txBox="1"/>
          <p:nvPr/>
        </p:nvSpPr>
        <p:spPr>
          <a:xfrm>
            <a:off x="295714" y="1798852"/>
            <a:ext cx="8467286" cy="707886"/>
          </a:xfrm>
          <a:prstGeom prst="rect">
            <a:avLst/>
          </a:prstGeom>
          <a:noFill/>
        </p:spPr>
        <p:txBody>
          <a:bodyPr wrap="square" rtlCol="0">
            <a:spAutoFit/>
          </a:bodyPr>
          <a:lstStyle>
            <a:defPPr>
              <a:defRPr lang="en-US"/>
            </a:defPPr>
            <a:lvl1pPr>
              <a:defRPr b="1" spc="50">
                <a:ln w="0"/>
                <a:solidFill>
                  <a:schemeClr val="bg2"/>
                </a:solidFill>
                <a:effectLst>
                  <a:innerShdw blurRad="63500" dist="50800" dir="13500000">
                    <a:srgbClr val="000000">
                      <a:alpha val="50000"/>
                    </a:srgbClr>
                  </a:inn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Texas A&amp;M University – Corpus Christi HUB Program Website</a:t>
            </a:r>
            <a:r>
              <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2"/>
              </a:rPr>
              <a:t>https://www.tamucc.edu/finance-and-administration/financial-services/purchasing/hub-program/index.php</a:t>
            </a:r>
            <a:endParaRPr kumimoji="0" lang="en-US" sz="12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6" name="Rectangle 5"/>
          <p:cNvSpPr/>
          <p:nvPr/>
        </p:nvSpPr>
        <p:spPr>
          <a:xfrm>
            <a:off x="295714" y="2394647"/>
            <a:ext cx="465728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Texas Comptroller HUB Program Website: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3"/>
              </a:rPr>
              <a:t>https://comptroller.texas.gov/purchasing/vendor/hub/</a:t>
            </a: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8" name="Rectangle 7"/>
          <p:cNvSpPr/>
          <p:nvPr/>
        </p:nvSpPr>
        <p:spPr>
          <a:xfrm>
            <a:off x="295714" y="4155576"/>
            <a:ext cx="839108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Texas A&amp;M University – Corpus Christi Bid Opportunities: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4"/>
              </a:rPr>
              <a:t>https://www.tamucc.edu/finance-and-administration/financial-services/purchasing/bid-opportunties.php</a:t>
            </a:r>
            <a:endParaRPr kumimoji="0" lang="en-US" sz="12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10" name="Subtitle 2"/>
          <p:cNvSpPr txBox="1">
            <a:spLocks/>
          </p:cNvSpPr>
          <p:nvPr/>
        </p:nvSpPr>
        <p:spPr bwMode="auto">
          <a:xfrm>
            <a:off x="295714" y="5943448"/>
            <a:ext cx="5639142" cy="523220"/>
          </a:xfrm>
          <a:prstGeom prst="rect">
            <a:avLst/>
          </a:prstGeom>
          <a:noFill/>
        </p:spPr>
        <p:txBody>
          <a:bodyPr wrap="square" rtlCol="0">
            <a:spAutoFit/>
          </a:bodyPr>
          <a:lstStyle>
            <a:defPPr>
              <a:defRPr lang="en-US"/>
            </a:defPPr>
            <a:lvl1pPr>
              <a:defRPr sz="1400" b="1" spc="50">
                <a:ln w="0"/>
                <a:solidFill>
                  <a:schemeClr val="bg2"/>
                </a:solidFill>
                <a:effectLst>
                  <a:innerShdw blurRad="63500" dist="50800" dir="13500000">
                    <a:srgbClr val="000000">
                      <a:alpha val="50000"/>
                    </a:srgbClr>
                  </a:inn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Centralized Master Bidders List - HUB Directory Search link:</a:t>
            </a:r>
            <a:br>
              <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rPr>
            </a:br>
            <a:r>
              <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5"/>
              </a:rPr>
              <a:t>https://mycpa.cpa.state.tx.us/tpasscmblsearch/tpasscmblsearch.do</a:t>
            </a: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11" name="TextBox 10"/>
          <p:cNvSpPr txBox="1"/>
          <p:nvPr/>
        </p:nvSpPr>
        <p:spPr>
          <a:xfrm>
            <a:off x="295714" y="2986804"/>
            <a:ext cx="4352486" cy="738664"/>
          </a:xfrm>
          <a:prstGeom prst="rect">
            <a:avLst/>
          </a:prstGeom>
          <a:noFill/>
        </p:spPr>
        <p:txBody>
          <a:bodyPr wrap="square" rtlCol="0">
            <a:spAutoFit/>
          </a:bodyPr>
          <a:lstStyle>
            <a:defPPr>
              <a:defRPr lang="en-US"/>
            </a:defPPr>
            <a:lvl1pPr>
              <a:defRPr b="1" spc="50">
                <a:ln w="0"/>
                <a:solidFill>
                  <a:schemeClr val="bg2"/>
                </a:solidFill>
                <a:effectLst>
                  <a:innerShdw blurRad="63500" dist="50800" dir="13500000">
                    <a:srgbClr val="000000">
                      <a:alpha val="50000"/>
                    </a:srgbClr>
                  </a:inn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Texas A&amp;M University Vendor Resources Website:</a:t>
            </a:r>
          </a:p>
          <a:p>
            <a:pPr marL="0" marR="0" lvl="0" indent="0" algn="l" defTabSz="914400" rtl="0" eaLnBrk="0" fontAlgn="base" latinLnBrk="0" hangingPunct="0">
              <a:lnSpc>
                <a:spcPct val="100000"/>
              </a:lnSpc>
              <a:spcBef>
                <a:spcPts val="0"/>
              </a:spcBef>
              <a:spcAft>
                <a:spcPts val="0"/>
              </a:spcAft>
              <a:buClrTx/>
              <a:buSzTx/>
              <a:buFontTx/>
              <a:buNone/>
              <a:tabLst>
                <a:tab pos="457200" algn="l"/>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6"/>
              </a:rPr>
              <a:t>https://aggiebuy.tamu.edu/vendor-resources.html</a:t>
            </a:r>
            <a:endPar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tab pos="457200" algn="l"/>
              </a:tabLst>
              <a:defRPr/>
            </a:pP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13" name="TextBox 12"/>
          <p:cNvSpPr txBox="1"/>
          <p:nvPr/>
        </p:nvSpPr>
        <p:spPr>
          <a:xfrm>
            <a:off x="295714" y="5348350"/>
            <a:ext cx="3501739" cy="523220"/>
          </a:xfrm>
          <a:prstGeom prst="rect">
            <a:avLst/>
          </a:prstGeom>
          <a:noFill/>
        </p:spPr>
        <p:txBody>
          <a:bodyPr wrap="square" rtlCol="0">
            <a:spAutoFit/>
          </a:bodyPr>
          <a:lstStyle>
            <a:defPPr>
              <a:defRPr lang="en-US"/>
            </a:defPPr>
            <a:lvl1pPr>
              <a:defRPr b="1" spc="50">
                <a:ln w="0"/>
                <a:solidFill>
                  <a:schemeClr val="bg2"/>
                </a:solidFill>
                <a:effectLst>
                  <a:innerShdw blurRad="63500" dist="50800" dir="13500000">
                    <a:srgbClr val="000000">
                      <a:alpha val="50000"/>
                    </a:srgbClr>
                  </a:inn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Electronic State Business Daily Search: </a:t>
            </a: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7"/>
              </a:rPr>
              <a:t>http://www.txsmartbuy.com/sp</a:t>
            </a: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14" name="TextBox 13"/>
          <p:cNvSpPr txBox="1"/>
          <p:nvPr/>
        </p:nvSpPr>
        <p:spPr>
          <a:xfrm>
            <a:off x="295714" y="3559566"/>
            <a:ext cx="8848286" cy="861774"/>
          </a:xfrm>
          <a:prstGeom prst="rect">
            <a:avLst/>
          </a:prstGeom>
          <a:noFill/>
        </p:spPr>
        <p:txBody>
          <a:bodyPr wrap="square" rtlCol="0">
            <a:spAutoFit/>
          </a:bodyPr>
          <a:lstStyle>
            <a:defPPr>
              <a:defRPr lang="en-US"/>
            </a:defPPr>
            <a:lvl1pPr>
              <a:defRPr b="1" spc="50">
                <a:ln w="0"/>
                <a:solidFill>
                  <a:schemeClr val="bg2"/>
                </a:solidFill>
                <a:effectLst>
                  <a:innerShdw blurRad="63500" dist="50800" dir="13500000">
                    <a:srgbClr val="000000">
                      <a:alpha val="50000"/>
                    </a:srgbClr>
                  </a:inn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Texas A&amp;M University - Corpus Christi Vendor Care Website: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8"/>
              </a:rPr>
              <a:t>https://www.tamucc.edu/finance-and-administration/financial-services/disbursements-travel-services/vendor-care/index.php</a:t>
            </a:r>
            <a:endParaRPr kumimoji="0" lang="en-US" sz="12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
        <p:nvSpPr>
          <p:cNvPr id="15" name="TextBox 14"/>
          <p:cNvSpPr txBox="1"/>
          <p:nvPr/>
        </p:nvSpPr>
        <p:spPr>
          <a:xfrm>
            <a:off x="295714" y="4752555"/>
            <a:ext cx="6460992" cy="523220"/>
          </a:xfrm>
          <a:prstGeom prst="rect">
            <a:avLst/>
          </a:prstGeom>
          <a:noFill/>
        </p:spPr>
        <p:txBody>
          <a:bodyPr wrap="square" rtlCol="0">
            <a:spAutoFit/>
          </a:bodyPr>
          <a:lstStyle>
            <a:defPPr>
              <a:defRPr lang="en-US"/>
            </a:defPPr>
            <a:lvl1pPr>
              <a:defRPr b="1" spc="50">
                <a:ln w="0"/>
                <a:solidFill>
                  <a:schemeClr val="bg2"/>
                </a:solidFill>
                <a:effectLst>
                  <a:innerShdw blurRad="63500" dist="50800" dir="13500000">
                    <a:srgbClr val="000000">
                      <a:alpha val="50000"/>
                    </a:srgbClr>
                  </a:innerShdw>
                </a:effect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rPr>
              <a:t>Texas A&amp;M University AggieBid sourcing opportunities: </a:t>
            </a:r>
            <a:r>
              <a:rPr kumimoji="0" lang="en-US" sz="14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panose="02020603050405020304" pitchFamily="18" charset="0"/>
                <a:ea typeface="+mn-ea"/>
                <a:cs typeface="+mn-cs"/>
                <a:hlinkClick r:id="rId9"/>
              </a:rPr>
              <a:t>https://bids.sciquest.com/apps/Router/PublicEvent?CustomerOrg=TAMU</a:t>
            </a:r>
            <a:endParaRPr kumimoji="0" lang="en-US" sz="1400" b="1" i="0" u="none" strike="noStrike" kern="1200" cap="none" spc="50" normalizeH="0" baseline="0" noProof="0" dirty="0">
              <a:ln w="0"/>
              <a:solidFill>
                <a:srgbClr val="0070C0"/>
              </a:solidFill>
              <a:effectLst>
                <a:innerShdw blurRad="63500" dist="50800" dir="13500000">
                  <a:srgbClr val="000000">
                    <a:alpha val="50000"/>
                  </a:srgbClr>
                </a:innerShdw>
              </a:effectLst>
              <a:uLnTx/>
              <a:uFillTx/>
              <a:latin typeface="Times New Roman" panose="02020603050405020304" pitchFamily="18" charset="0"/>
              <a:ea typeface="+mn-ea"/>
              <a:cs typeface="+mn-cs"/>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9773-E3CF-36BD-C152-64A498011FB5}"/>
              </a:ext>
            </a:extLst>
          </p:cNvPr>
          <p:cNvSpPr>
            <a:spLocks noGrp="1"/>
          </p:cNvSpPr>
          <p:nvPr>
            <p:ph type="title"/>
          </p:nvPr>
        </p:nvSpPr>
        <p:spPr>
          <a:xfrm>
            <a:off x="716055" y="1007409"/>
            <a:ext cx="7711889" cy="857250"/>
          </a:xfrm>
        </p:spPr>
        <p:txBody>
          <a:bodyPr/>
          <a:lstStyle/>
          <a:p>
            <a:pPr algn="ctr"/>
            <a:r>
              <a:rPr lang="en-US" dirty="0"/>
              <a:t>Texas A&amp;M University – Corpus Christi HUB Program</a:t>
            </a:r>
          </a:p>
        </p:txBody>
      </p:sp>
      <p:sp>
        <p:nvSpPr>
          <p:cNvPr id="3" name="Content Placeholder 2">
            <a:extLst>
              <a:ext uri="{FF2B5EF4-FFF2-40B4-BE49-F238E27FC236}">
                <a16:creationId xmlns:a16="http://schemas.microsoft.com/office/drawing/2014/main" id="{48425F91-32F0-DBCC-F5E7-DC80EE14A6AD}"/>
              </a:ext>
            </a:extLst>
          </p:cNvPr>
          <p:cNvSpPr>
            <a:spLocks noGrp="1"/>
          </p:cNvSpPr>
          <p:nvPr>
            <p:ph idx="1"/>
          </p:nvPr>
        </p:nvSpPr>
        <p:spPr/>
        <p:txBody>
          <a:bodyPr/>
          <a:lstStyle/>
          <a:p>
            <a:pPr>
              <a:buFont typeface="Wingdings" panose="05000000000000000000" pitchFamily="2" charset="2"/>
              <a:buChar char="v"/>
            </a:pPr>
            <a:r>
              <a:rPr lang="en-US" sz="2400" dirty="0"/>
              <a:t>The Comptroller’s Office is in the process of revising its administration of the HUB program and corresponding rules in light of the governor’s issuance of Executive Order GA-55 and recent decisions of the U.S. Supreme Court.</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Texas A&amp;M University - Corpus Christi does not award points in a bid evaluations or weights for being a HUB Vendor to keep the playing field equal and </a:t>
            </a:r>
            <a:r>
              <a:rPr lang="en-US" sz="2400" dirty="0" err="1"/>
              <a:t>unbias</a:t>
            </a:r>
            <a:r>
              <a:rPr lang="en-US" sz="2400" dirty="0"/>
              <a:t>.</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Texas A&amp;M University - Corpus Christi's HUB Program as in our mission is to promote participation of HUB Vendors and provide a "Good Faith Effort".</a:t>
            </a:r>
          </a:p>
        </p:txBody>
      </p:sp>
      <p:sp>
        <p:nvSpPr>
          <p:cNvPr id="4" name="Slide Number Placeholder 3">
            <a:extLst>
              <a:ext uri="{FF2B5EF4-FFF2-40B4-BE49-F238E27FC236}">
                <a16:creationId xmlns:a16="http://schemas.microsoft.com/office/drawing/2014/main" id="{F69A479C-CB74-02F5-1AD8-1DD9B50DBAC1}"/>
              </a:ext>
            </a:extLst>
          </p:cNvPr>
          <p:cNvSpPr>
            <a:spLocks noGrp="1"/>
          </p:cNvSpPr>
          <p:nvPr>
            <p:ph type="sldNum" sz="quarter" idx="12"/>
          </p:nvPr>
        </p:nvSpPr>
        <p:spPr/>
        <p:txBody>
          <a:bodyPr/>
          <a:lstStyle/>
          <a:p>
            <a:fld id="{7A3B24C0-B066-4660-9C49-1D4224A52E8C}" type="slidenum">
              <a:rPr lang="en-US" altLang="en-US" smtClean="0"/>
              <a:pPr/>
              <a:t>3</a:t>
            </a:fld>
            <a:endParaRPr lang="en-US" altLang="en-US" dirty="0"/>
          </a:p>
        </p:txBody>
      </p:sp>
    </p:spTree>
    <p:extLst>
      <p:ext uri="{BB962C8B-B14F-4D97-AF65-F5344CB8AC3E}">
        <p14:creationId xmlns:p14="http://schemas.microsoft.com/office/powerpoint/2010/main" val="3052740189"/>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solidFill>
                  <a:schemeClr val="bg2">
                    <a:lumMod val="75000"/>
                  </a:schemeClr>
                </a:solidFill>
              </a:rPr>
              <a:t>Why do we need a HUB Program?</a:t>
            </a:r>
          </a:p>
        </p:txBody>
      </p:sp>
      <p:pic>
        <p:nvPicPr>
          <p:cNvPr id="5" name="Content Placeholder 4" descr="301 Moved Permanently"/>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3745" y="1828800"/>
            <a:ext cx="4216510" cy="4302125"/>
          </a:xfrm>
        </p:spPr>
      </p:pic>
      <p:sp>
        <p:nvSpPr>
          <p:cNvPr id="4" name="Slide Number Placeholder 3"/>
          <p:cNvSpPr>
            <a:spLocks noGrp="1"/>
          </p:cNvSpPr>
          <p:nvPr>
            <p:ph type="sldNum" sz="quarter" idx="12"/>
          </p:nvPr>
        </p:nvSpPr>
        <p:spPr/>
        <p:txBody>
          <a:bodyPr/>
          <a:lstStyle/>
          <a:p>
            <a:fld id="{7A3B24C0-B066-4660-9C49-1D4224A52E8C}" type="slidenum">
              <a:rPr lang="en-US" altLang="en-US" smtClean="0"/>
              <a:pPr/>
              <a:t>4</a:t>
            </a:fld>
            <a:endParaRPr lang="en-US" altLang="en-US" dirty="0"/>
          </a:p>
        </p:txBody>
      </p:sp>
    </p:spTree>
    <p:extLst>
      <p:ext uri="{BB962C8B-B14F-4D97-AF65-F5344CB8AC3E}">
        <p14:creationId xmlns:p14="http://schemas.microsoft.com/office/powerpoint/2010/main" val="420527804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533400"/>
            <a:ext cx="8229600" cy="914400"/>
          </a:xfrm>
        </p:spPr>
        <p:txBody>
          <a:bodyPr/>
          <a:lstStyle/>
          <a:p>
            <a:r>
              <a:rPr lang="en-US" altLang="en-US" sz="3600" dirty="0">
                <a:solidFill>
                  <a:schemeClr val="bg2">
                    <a:lumMod val="75000"/>
                  </a:schemeClr>
                </a:solidFill>
              </a:rPr>
              <a:t>The State of Texas Disparity Study – 2009</a:t>
            </a:r>
          </a:p>
        </p:txBody>
      </p:sp>
      <p:sp>
        <p:nvSpPr>
          <p:cNvPr id="191491" name="Rectangle 3"/>
          <p:cNvSpPr>
            <a:spLocks noGrp="1" noChangeArrowheads="1"/>
          </p:cNvSpPr>
          <p:nvPr>
            <p:ph idx="1"/>
          </p:nvPr>
        </p:nvSpPr>
        <p:spPr/>
        <p:txBody>
          <a:bodyPr/>
          <a:lstStyle/>
          <a:p>
            <a:pPr>
              <a:buNone/>
            </a:pPr>
            <a:r>
              <a:rPr lang="en-US" altLang="en-US" sz="1900" b="1" dirty="0"/>
              <a:t>	The 2009 Texas Disparity Study confirms the need for the continuation of the Statewide HUB Program. This conclusion is based primarily on:</a:t>
            </a:r>
          </a:p>
          <a:p>
            <a:pPr>
              <a:buNone/>
            </a:pPr>
            <a:endParaRPr lang="en-US" altLang="en-US" sz="1900" b="1" dirty="0"/>
          </a:p>
          <a:p>
            <a:pPr>
              <a:buFont typeface="+mj-lt"/>
              <a:buAutoNum type="arabicPeriod"/>
            </a:pPr>
            <a:r>
              <a:rPr lang="en-US" sz="2000" dirty="0"/>
              <a:t>Statistical disparities by race, ethnicity and gender classification in current HUB utilization, particularly in prime contracting.</a:t>
            </a:r>
          </a:p>
          <a:p>
            <a:pPr>
              <a:buFont typeface="+mj-lt"/>
              <a:buAutoNum type="arabicPeriod"/>
            </a:pPr>
            <a:r>
              <a:rPr lang="en-US" sz="2000" dirty="0"/>
              <a:t>Statistical disparities by race, ethnicity and gender classification in the private marketplace, particularly in the area of utilization of women- and minority- owned firms in commercial construction.</a:t>
            </a:r>
          </a:p>
          <a:p>
            <a:pPr>
              <a:buFont typeface="+mj-lt"/>
              <a:buAutoNum type="arabicPeriod"/>
            </a:pPr>
            <a:r>
              <a:rPr lang="en-US" sz="2000" dirty="0"/>
              <a:t>Statistical disparities in firm earnings by race, ethnicity and gender classification, even after controlling for capacity-related factors.</a:t>
            </a:r>
          </a:p>
          <a:p>
            <a:pPr>
              <a:buFont typeface="+mj-lt"/>
              <a:buAutoNum type="arabicPeriod"/>
            </a:pPr>
            <a:r>
              <a:rPr lang="en-US" sz="2000" dirty="0"/>
              <a:t>Anecdotal testimony of disparate treatment as presented by business owners in interviews, surveys, public hearings and focus groups.</a:t>
            </a:r>
          </a:p>
          <a:p>
            <a:pPr>
              <a:buNone/>
            </a:pPr>
            <a:endParaRPr lang="en-US" altLang="en-US" sz="1900" dirty="0"/>
          </a:p>
        </p:txBody>
      </p:sp>
      <p:sp>
        <p:nvSpPr>
          <p:cNvPr id="4" name="Slide Number Placeholder 5"/>
          <p:cNvSpPr>
            <a:spLocks noGrp="1"/>
          </p:cNvSpPr>
          <p:nvPr>
            <p:ph type="sldNum" sz="quarter" idx="12"/>
          </p:nvPr>
        </p:nvSpPr>
        <p:spPr/>
        <p:txBody>
          <a:bodyPr/>
          <a:lstStyle/>
          <a:p>
            <a:fld id="{9A9F110B-F612-44F1-AB14-604C64948CC0}" type="slidenum">
              <a:rPr lang="en-US" altLang="en-US"/>
              <a:pPr/>
              <a:t>5</a:t>
            </a:fld>
            <a:endParaRPr lang="en-US" alt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293" y="1066800"/>
            <a:ext cx="5625413"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br>
              <a:rPr lang="en-US" sz="4050" dirty="0"/>
            </a:br>
            <a:r>
              <a:rPr lang="en-US" dirty="0"/>
              <a:t>Texas Government Code 2161.181 – 182</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7A3B24C0-B066-4660-9C49-1D4224A52E8C}" type="slidenum">
              <a:rPr lang="en-US" altLang="en-US">
                <a:solidFill>
                  <a:srgbClr val="000000"/>
                </a:solidFill>
              </a:rPr>
              <a:pPr defTabSz="685800" fontAlgn="auto">
                <a:spcBef>
                  <a:spcPts val="0"/>
                </a:spcBef>
                <a:spcAft>
                  <a:spcPts val="0"/>
                </a:spcAft>
              </a:pPr>
              <a:t>6</a:t>
            </a:fld>
            <a:endParaRPr lang="en-US" altLang="en-US" dirty="0">
              <a:solidFill>
                <a:srgbClr val="000000"/>
              </a:solidFill>
            </a:endParaRPr>
          </a:p>
        </p:txBody>
      </p:sp>
      <p:sp>
        <p:nvSpPr>
          <p:cNvPr id="7" name="Content Placeholder 2">
            <a:extLst>
              <a:ext uri="{FF2B5EF4-FFF2-40B4-BE49-F238E27FC236}">
                <a16:creationId xmlns:a16="http://schemas.microsoft.com/office/drawing/2014/main" id="{82ECFC7C-245E-496E-8FE3-61D92EC94628}"/>
              </a:ext>
            </a:extLst>
          </p:cNvPr>
          <p:cNvSpPr>
            <a:spLocks noGrp="1"/>
          </p:cNvSpPr>
          <p:nvPr>
            <p:ph idx="1"/>
          </p:nvPr>
        </p:nvSpPr>
        <p:spPr>
          <a:xfrm>
            <a:off x="396960" y="1815703"/>
            <a:ext cx="8518440" cy="3226594"/>
          </a:xfrm>
        </p:spPr>
        <p:txBody>
          <a:bodyPr/>
          <a:lstStyle/>
          <a:p>
            <a:pPr marL="0" indent="0">
              <a:buNone/>
            </a:pPr>
            <a:r>
              <a:rPr lang="en-US" sz="2000" i="1" dirty="0"/>
              <a:t>Sec. 2161.181</a:t>
            </a:r>
          </a:p>
          <a:p>
            <a:pPr marL="0" indent="0">
              <a:buNone/>
            </a:pPr>
            <a:r>
              <a:rPr lang="en-US" sz="2000" b="1" i="1" u="sng" dirty="0"/>
              <a:t>GOALS FOR PURCHASES OF GOODS AND SERVICES</a:t>
            </a:r>
          </a:p>
          <a:p>
            <a:pPr marL="0" indent="0">
              <a:buNone/>
            </a:pPr>
            <a:r>
              <a:rPr lang="en-US" sz="2000" dirty="0"/>
              <a:t>A state agency, including the comptroller, </a:t>
            </a:r>
            <a:r>
              <a:rPr lang="en-US" sz="2000" b="1" dirty="0"/>
              <a:t>shall make a good faith effort to increase </a:t>
            </a:r>
            <a:r>
              <a:rPr lang="en-US" sz="2000" dirty="0"/>
              <a:t>the contract awards for the </a:t>
            </a:r>
            <a:r>
              <a:rPr lang="en-US" sz="2000" b="1" dirty="0"/>
              <a:t>purchase of goods or services </a:t>
            </a:r>
            <a:r>
              <a:rPr lang="en-US" sz="2000" dirty="0"/>
              <a:t>that the agency expects to make </a:t>
            </a:r>
            <a:r>
              <a:rPr lang="en-US" sz="2000" b="1" dirty="0"/>
              <a:t>during a fiscal year to historically underutilized businesses</a:t>
            </a:r>
            <a:r>
              <a:rPr lang="en-US" sz="2000" dirty="0"/>
              <a:t> based on rules adopted by the comptroller to implement the disparity study described by Section 2161.002(c).</a:t>
            </a:r>
          </a:p>
          <a:p>
            <a:pPr marL="0" indent="0">
              <a:buNone/>
            </a:pPr>
            <a:endParaRPr lang="en-US" sz="2000" dirty="0"/>
          </a:p>
          <a:p>
            <a:pPr marL="0" indent="0">
              <a:buNone/>
            </a:pPr>
            <a:r>
              <a:rPr lang="en-US" sz="2000" i="1" dirty="0"/>
              <a:t>Sec. 2161.182</a:t>
            </a:r>
          </a:p>
          <a:p>
            <a:pPr marL="0" indent="0">
              <a:buNone/>
            </a:pPr>
            <a:r>
              <a:rPr lang="en-US" sz="2000" b="1" i="1" u="sng" dirty="0"/>
              <a:t>GOALS FOR CONSTRUCTION CONTRACTS</a:t>
            </a:r>
          </a:p>
          <a:p>
            <a:pPr marL="0" indent="0">
              <a:buNone/>
            </a:pPr>
            <a:r>
              <a:rPr lang="en-US" sz="2000" dirty="0"/>
              <a:t> (a)  A state agency that contracts for a construction project, including a project under Section 2166.003, </a:t>
            </a:r>
            <a:r>
              <a:rPr lang="en-US" sz="2000" b="1" dirty="0"/>
              <a:t>shall make a good faith effort to increase the construction contract awards</a:t>
            </a:r>
            <a:r>
              <a:rPr lang="en-US" sz="2000" dirty="0"/>
              <a:t> that the agency expects to make </a:t>
            </a:r>
            <a:r>
              <a:rPr lang="en-US" sz="2000" b="1" dirty="0"/>
              <a:t>during a fiscal year to historically underutilized businesses</a:t>
            </a:r>
            <a:r>
              <a:rPr lang="en-US" sz="2000" dirty="0"/>
              <a:t> based on rules adopted by the comptroller to implement the disparity study described by Section 2161.002(c).</a:t>
            </a:r>
          </a:p>
        </p:txBody>
      </p:sp>
    </p:spTree>
    <p:extLst>
      <p:ext uri="{BB962C8B-B14F-4D97-AF65-F5344CB8AC3E}">
        <p14:creationId xmlns:p14="http://schemas.microsoft.com/office/powerpoint/2010/main" val="189568150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298" y="935833"/>
            <a:ext cx="6649028"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p>
            <a:pPr algn="ctr"/>
            <a:br>
              <a:rPr lang="en-US" sz="4050" dirty="0"/>
            </a:br>
            <a:r>
              <a:rPr lang="en-US" dirty="0"/>
              <a:t>The Texas Administrative Code</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7A3B24C0-B066-4660-9C49-1D4224A52E8C}" type="slidenum">
              <a:rPr lang="en-US" altLang="en-US">
                <a:solidFill>
                  <a:srgbClr val="000000"/>
                </a:solidFill>
              </a:rPr>
              <a:pPr defTabSz="685800" fontAlgn="auto">
                <a:spcBef>
                  <a:spcPts val="0"/>
                </a:spcBef>
                <a:spcAft>
                  <a:spcPts val="0"/>
                </a:spcAft>
              </a:pPr>
              <a:t>7</a:t>
            </a:fld>
            <a:endParaRPr lang="en-US" altLang="en-US" dirty="0">
              <a:solidFill>
                <a:srgbClr val="000000"/>
              </a:solidFill>
            </a:endParaRPr>
          </a:p>
        </p:txBody>
      </p:sp>
      <p:sp>
        <p:nvSpPr>
          <p:cNvPr id="7" name="Content Placeholder 2">
            <a:extLst>
              <a:ext uri="{FF2B5EF4-FFF2-40B4-BE49-F238E27FC236}">
                <a16:creationId xmlns:a16="http://schemas.microsoft.com/office/drawing/2014/main" id="{82ECFC7C-245E-496E-8FE3-61D92EC94628}"/>
              </a:ext>
            </a:extLst>
          </p:cNvPr>
          <p:cNvSpPr>
            <a:spLocks noGrp="1"/>
          </p:cNvSpPr>
          <p:nvPr>
            <p:ph idx="1"/>
          </p:nvPr>
        </p:nvSpPr>
        <p:spPr>
          <a:xfrm>
            <a:off x="407773" y="2145507"/>
            <a:ext cx="8350078" cy="3226594"/>
          </a:xfrm>
        </p:spPr>
        <p:txBody>
          <a:bodyPr/>
          <a:lstStyle/>
          <a:p>
            <a:pPr marL="0" indent="0">
              <a:buNone/>
            </a:pPr>
            <a:r>
              <a:rPr lang="en-US" b="1" i="1" u="sng" dirty="0"/>
              <a:t>TAC, Title 34, Part 1, Chapter 20, Subchapter D</a:t>
            </a:r>
          </a:p>
          <a:p>
            <a:pPr marL="0" indent="0">
              <a:buNone/>
            </a:pPr>
            <a:r>
              <a:rPr lang="en-US" dirty="0"/>
              <a:t>Describes the minimum steps and requirements to be undertaken by state agencies to comply with the state's HUB rules.</a:t>
            </a:r>
          </a:p>
          <a:p>
            <a:pPr marL="0" indent="0">
              <a:buNone/>
            </a:pPr>
            <a:endParaRPr lang="en-US" sz="1500" i="1" dirty="0"/>
          </a:p>
          <a:p>
            <a:pPr marL="0" indent="0">
              <a:buNone/>
            </a:pPr>
            <a:r>
              <a:rPr lang="en-US" b="1" i="1" u="sng" dirty="0"/>
              <a:t>TAC Rule §20.284 </a:t>
            </a:r>
          </a:p>
          <a:p>
            <a:pPr marL="0" indent="0">
              <a:buNone/>
            </a:pPr>
            <a:r>
              <a:rPr lang="en-US" dirty="0"/>
              <a:t>Identifies specific procurement goals that state agencies should make a good faith effort to meet.</a:t>
            </a:r>
          </a:p>
        </p:txBody>
      </p:sp>
    </p:spTree>
    <p:extLst>
      <p:ext uri="{BB962C8B-B14F-4D97-AF65-F5344CB8AC3E}">
        <p14:creationId xmlns:p14="http://schemas.microsoft.com/office/powerpoint/2010/main" val="66716792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CC61-8F98-E271-D395-A8588B7D5695}"/>
              </a:ext>
            </a:extLst>
          </p:cNvPr>
          <p:cNvSpPr>
            <a:spLocks noGrp="1"/>
          </p:cNvSpPr>
          <p:nvPr>
            <p:ph type="title"/>
          </p:nvPr>
        </p:nvSpPr>
        <p:spPr>
          <a:xfrm>
            <a:off x="457200" y="724603"/>
            <a:ext cx="8229600" cy="857250"/>
          </a:xfrm>
        </p:spPr>
        <p:txBody>
          <a:bodyPr/>
          <a:lstStyle/>
          <a:p>
            <a:pPr algn="ctr"/>
            <a:r>
              <a:rPr lang="en-US" dirty="0"/>
              <a:t>Texas Government Code Vs </a:t>
            </a:r>
            <a:br>
              <a:rPr lang="en-US" dirty="0"/>
            </a:br>
            <a:r>
              <a:rPr lang="en-US" dirty="0"/>
              <a:t>Texas Administrative Code</a:t>
            </a:r>
          </a:p>
        </p:txBody>
      </p:sp>
      <p:sp>
        <p:nvSpPr>
          <p:cNvPr id="3" name="Content Placeholder 2">
            <a:extLst>
              <a:ext uri="{FF2B5EF4-FFF2-40B4-BE49-F238E27FC236}">
                <a16:creationId xmlns:a16="http://schemas.microsoft.com/office/drawing/2014/main" id="{299A5CF0-758A-00F2-1B80-982142382AAE}"/>
              </a:ext>
            </a:extLst>
          </p:cNvPr>
          <p:cNvSpPr>
            <a:spLocks noGrp="1"/>
          </p:cNvSpPr>
          <p:nvPr>
            <p:ph idx="1"/>
          </p:nvPr>
        </p:nvSpPr>
        <p:spPr>
          <a:xfrm>
            <a:off x="457200" y="2323681"/>
            <a:ext cx="8229600" cy="3226594"/>
          </a:xfrm>
        </p:spPr>
        <p:txBody>
          <a:bodyPr/>
          <a:lstStyle/>
          <a:p>
            <a:pPr marL="0" indent="0">
              <a:buNone/>
            </a:pPr>
            <a:r>
              <a:rPr lang="en-US" sz="2700" dirty="0"/>
              <a:t>The Government Code establishes the structure and authority of state government, whereas the Administrative Code provides the specific, detailed rules that state agencies use to operate.</a:t>
            </a:r>
          </a:p>
        </p:txBody>
      </p:sp>
      <p:sp>
        <p:nvSpPr>
          <p:cNvPr id="4" name="Slide Number Placeholder 3">
            <a:extLst>
              <a:ext uri="{FF2B5EF4-FFF2-40B4-BE49-F238E27FC236}">
                <a16:creationId xmlns:a16="http://schemas.microsoft.com/office/drawing/2014/main" id="{70B10CC9-67E8-5314-5D21-0EF78210AB2F}"/>
              </a:ext>
            </a:extLst>
          </p:cNvPr>
          <p:cNvSpPr>
            <a:spLocks noGrp="1"/>
          </p:cNvSpPr>
          <p:nvPr>
            <p:ph type="sldNum" sz="quarter" idx="12"/>
          </p:nvPr>
        </p:nvSpPr>
        <p:spPr/>
        <p:txBody>
          <a:bodyPr/>
          <a:lstStyle/>
          <a:p>
            <a:pPr defTabSz="685800" fontAlgn="auto">
              <a:spcBef>
                <a:spcPts val="0"/>
              </a:spcBef>
              <a:spcAft>
                <a:spcPts val="0"/>
              </a:spcAft>
            </a:pPr>
            <a:fld id="{7A3B24C0-B066-4660-9C49-1D4224A52E8C}" type="slidenum">
              <a:rPr lang="en-US" altLang="en-US">
                <a:solidFill>
                  <a:srgbClr val="000000"/>
                </a:solidFill>
              </a:rPr>
              <a:pPr defTabSz="685800" fontAlgn="auto">
                <a:spcBef>
                  <a:spcPts val="0"/>
                </a:spcBef>
                <a:spcAft>
                  <a:spcPts val="0"/>
                </a:spcAft>
              </a:pPr>
              <a:t>8</a:t>
            </a:fld>
            <a:endParaRPr lang="en-US" altLang="en-US" dirty="0">
              <a:solidFill>
                <a:srgbClr val="000000"/>
              </a:solidFill>
            </a:endParaRPr>
          </a:p>
        </p:txBody>
      </p:sp>
    </p:spTree>
    <p:extLst>
      <p:ext uri="{BB962C8B-B14F-4D97-AF65-F5344CB8AC3E}">
        <p14:creationId xmlns:p14="http://schemas.microsoft.com/office/powerpoint/2010/main" val="1671895582"/>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sz="4000" dirty="0">
                <a:solidFill>
                  <a:schemeClr val="bg2">
                    <a:lumMod val="75000"/>
                  </a:schemeClr>
                </a:solidFill>
              </a:rPr>
              <a:t>HUB Program Benefits</a:t>
            </a:r>
          </a:p>
        </p:txBody>
      </p:sp>
      <p:sp>
        <p:nvSpPr>
          <p:cNvPr id="3" name="Content Placeholder 2"/>
          <p:cNvSpPr>
            <a:spLocks noGrp="1"/>
          </p:cNvSpPr>
          <p:nvPr>
            <p:ph idx="1"/>
          </p:nvPr>
        </p:nvSpPr>
        <p:spPr/>
        <p:txBody>
          <a:bodyPr/>
          <a:lstStyle/>
          <a:p>
            <a:pPr marL="514350" indent="-514350">
              <a:buAutoNum type="arabicPeriod"/>
            </a:pPr>
            <a:r>
              <a:rPr lang="en-US" sz="2400" dirty="0"/>
              <a:t>TAMU-CC is constantly looking to do business with HUB Vendors as a part of the Texas Government Code showing a </a:t>
            </a:r>
            <a:r>
              <a:rPr lang="en-US" sz="2400" b="1" dirty="0"/>
              <a:t>“Good Faith Effort.”</a:t>
            </a:r>
          </a:p>
          <a:p>
            <a:pPr marL="514350" indent="-514350">
              <a:buAutoNum type="arabicPeriod"/>
            </a:pPr>
            <a:r>
              <a:rPr lang="en-US" sz="2400" dirty="0"/>
              <a:t>If a purchase is more than $25K, universities must at the very least have 3 quotes, </a:t>
            </a:r>
            <a:r>
              <a:rPr lang="en-US" sz="2400" b="1" dirty="0"/>
              <a:t>2 of them must be HUB Vendors</a:t>
            </a:r>
            <a:r>
              <a:rPr lang="en-US" sz="2400" dirty="0"/>
              <a:t>.</a:t>
            </a:r>
          </a:p>
          <a:p>
            <a:pPr marL="514350" indent="-514350">
              <a:buAutoNum type="arabicPeriod"/>
            </a:pPr>
            <a:r>
              <a:rPr lang="en-US" sz="2400" b="1" dirty="0"/>
              <a:t>Subcontracting</a:t>
            </a:r>
            <a:r>
              <a:rPr lang="en-US" sz="2400" dirty="0"/>
              <a:t> is another opportunity, HUB Vendors will be listed on the HUB / CMBL list, where they can be selected as a subcontractor by Prime Contractors.</a:t>
            </a:r>
          </a:p>
          <a:p>
            <a:pPr marL="514350" indent="-514350">
              <a:buAutoNum type="arabicPeriod"/>
            </a:pPr>
            <a:r>
              <a:rPr lang="en-US" sz="2400" b="1" dirty="0"/>
              <a:t>Networking and increased exposure</a:t>
            </a:r>
            <a:r>
              <a:rPr lang="en-US" sz="2400" dirty="0"/>
              <a:t>, as a HUB Vendor, Pre-Proposal Conferences and Economic Opportunity forums where vendors can network and participate in spot bid fairs.</a:t>
            </a:r>
          </a:p>
          <a:p>
            <a:pPr marL="514350" indent="-514350">
              <a:buAutoNum type="arabicPeriod"/>
            </a:pPr>
            <a:r>
              <a:rPr lang="en-US" sz="2400" b="1" dirty="0"/>
              <a:t>Its Free of Charge.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3B24C0-B066-4660-9C49-1D4224A52E8C}"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8442604"/>
      </p:ext>
    </p:extLst>
  </p:cSld>
  <p:clrMapOvr>
    <a:masterClrMapping/>
  </p:clrMapOvr>
  <p:transition>
    <p:random/>
  </p:transition>
</p:sld>
</file>

<file path=ppt/theme/theme1.xml><?xml version="1.0" encoding="utf-8"?>
<a:theme xmlns:a="http://schemas.openxmlformats.org/drawingml/2006/main" name="Quadrant">
  <a:themeElements>
    <a:clrScheme name="Custom 8">
      <a:dk1>
        <a:srgbClr val="000000"/>
      </a:dk1>
      <a:lt1>
        <a:srgbClr val="FFFFFF"/>
      </a:lt1>
      <a:dk2>
        <a:srgbClr val="420000"/>
      </a:dk2>
      <a:lt2>
        <a:srgbClr val="0070C0"/>
      </a:lt2>
      <a:accent1>
        <a:srgbClr val="00B050"/>
      </a:accent1>
      <a:accent2>
        <a:srgbClr val="00B050"/>
      </a:accent2>
      <a:accent3>
        <a:srgbClr val="FFFFFF"/>
      </a:accent3>
      <a:accent4>
        <a:srgbClr val="000000"/>
      </a:accent4>
      <a:accent5>
        <a:srgbClr val="00B050"/>
      </a:accent5>
      <a:accent6>
        <a:srgbClr val="00B050"/>
      </a:accent6>
      <a:hlink>
        <a:srgbClr val="996633"/>
      </a:hlink>
      <a:folHlink>
        <a:srgbClr val="99330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Quadrant">
  <a:themeElements>
    <a:clrScheme name="Custom 8">
      <a:dk1>
        <a:srgbClr val="000000"/>
      </a:dk1>
      <a:lt1>
        <a:srgbClr val="FFFFFF"/>
      </a:lt1>
      <a:dk2>
        <a:srgbClr val="420000"/>
      </a:dk2>
      <a:lt2>
        <a:srgbClr val="0070C0"/>
      </a:lt2>
      <a:accent1>
        <a:srgbClr val="00B050"/>
      </a:accent1>
      <a:accent2>
        <a:srgbClr val="00B050"/>
      </a:accent2>
      <a:accent3>
        <a:srgbClr val="FFFFFF"/>
      </a:accent3>
      <a:accent4>
        <a:srgbClr val="000000"/>
      </a:accent4>
      <a:accent5>
        <a:srgbClr val="00B050"/>
      </a:accent5>
      <a:accent6>
        <a:srgbClr val="00B050"/>
      </a:accent6>
      <a:hlink>
        <a:srgbClr val="996633"/>
      </a:hlink>
      <a:folHlink>
        <a:srgbClr val="99330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5138</TotalTime>
  <Words>2003</Words>
  <Application>Microsoft Office PowerPoint</Application>
  <PresentationFormat>Letter Paper (8.5x11 in)</PresentationFormat>
  <Paragraphs>206</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Arial Narrow</vt:lpstr>
      <vt:lpstr>Calibri</vt:lpstr>
      <vt:lpstr>Cambria</vt:lpstr>
      <vt:lpstr>Constantia</vt:lpstr>
      <vt:lpstr>Tahoma</vt:lpstr>
      <vt:lpstr>Times New Roman</vt:lpstr>
      <vt:lpstr>Wingdings</vt:lpstr>
      <vt:lpstr>Quadrant</vt:lpstr>
      <vt:lpstr>1_Quadrant</vt:lpstr>
      <vt:lpstr>HUB Vendor Basics  </vt:lpstr>
      <vt:lpstr>HUB Program Mission</vt:lpstr>
      <vt:lpstr>Texas A&amp;M University – Corpus Christi HUB Program</vt:lpstr>
      <vt:lpstr>Why do we need a HUB Program?</vt:lpstr>
      <vt:lpstr>The State of Texas Disparity Study – 2009</vt:lpstr>
      <vt:lpstr> Texas Government Code 2161.181 – 182</vt:lpstr>
      <vt:lpstr> The Texas Administrative Code</vt:lpstr>
      <vt:lpstr>Texas Government Code Vs  Texas Administrative Code</vt:lpstr>
      <vt:lpstr>HUB Program Benefits</vt:lpstr>
      <vt:lpstr>HUB Requirements </vt:lpstr>
      <vt:lpstr>Reasons to Purchase from HUBs</vt:lpstr>
      <vt:lpstr>Not HUB Certified Yet?</vt:lpstr>
      <vt:lpstr>Texas A&amp;M University – Corpus Christi Historically Underutilized Business FY26 Goals</vt:lpstr>
      <vt:lpstr>Where do I start looking for Opportunities?</vt:lpstr>
      <vt:lpstr>Economic Opportunity Forums (EOF) Calendar https://www.txsmartbuy.com/eof/index.html </vt:lpstr>
      <vt:lpstr>GROUP PURCHASING PROGRAMS</vt:lpstr>
      <vt:lpstr>TAMU-CC Procurement Process</vt:lpstr>
      <vt:lpstr>Procurement Process Continuation</vt:lpstr>
      <vt:lpstr>TAMUCC HUB Subcontracting Plan Brief:</vt:lpstr>
      <vt:lpstr>HUB Subcontracting Plan (HSP)?</vt:lpstr>
      <vt:lpstr>TAMU-CC HUB Subcontracting Plan (HSP) </vt:lpstr>
      <vt:lpstr>PowerPoint Presentation</vt:lpstr>
      <vt:lpstr>TAMU-CC HUB Program</vt:lpstr>
      <vt:lpstr>HUB Subcontracting Plan (HSP) Prime Contractor Progress Assessment Report (PAR)</vt:lpstr>
      <vt:lpstr>Purpose of a HUB Subcontracting Plan</vt:lpstr>
      <vt:lpstr>Things to remember about Subcontracting Plans</vt:lpstr>
      <vt:lpstr>HUB Resources and Information:</vt:lpstr>
    </vt:vector>
  </TitlesOfParts>
  <Company>General Services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Review  Delegated Authority</dc:title>
  <dc:creator>Administrator</dc:creator>
  <cp:lastModifiedBy>Gonzalez, Ruben</cp:lastModifiedBy>
  <cp:revision>199</cp:revision>
  <cp:lastPrinted>2019-06-12T19:11:32Z</cp:lastPrinted>
  <dcterms:created xsi:type="dcterms:W3CDTF">2000-04-04T02:26:55Z</dcterms:created>
  <dcterms:modified xsi:type="dcterms:W3CDTF">2025-11-19T22:02:45Z</dcterms:modified>
</cp:coreProperties>
</file>