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5" r:id="rId1"/>
  </p:sldMasterIdLst>
  <p:notesMasterIdLst>
    <p:notesMasterId r:id="rId12"/>
  </p:notesMasterIdLst>
  <p:handoutMasterIdLst>
    <p:handoutMasterId r:id="rId13"/>
  </p:handoutMasterIdLst>
  <p:sldIdLst>
    <p:sldId id="370" r:id="rId2"/>
    <p:sldId id="310" r:id="rId3"/>
    <p:sldId id="388" r:id="rId4"/>
    <p:sldId id="375" r:id="rId5"/>
    <p:sldId id="321" r:id="rId6"/>
    <p:sldId id="376" r:id="rId7"/>
    <p:sldId id="399" r:id="rId8"/>
    <p:sldId id="397" r:id="rId9"/>
    <p:sldId id="401" r:id="rId10"/>
    <p:sldId id="380" r:id="rId11"/>
  </p:sldIdLst>
  <p:sldSz cx="9144000" cy="6858000" type="letter"/>
  <p:notesSz cx="70104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chasing " initials="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CC33"/>
    <a:srgbClr val="99CCFF"/>
    <a:srgbClr val="6699FF"/>
    <a:srgbClr val="0066FF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48" autoAdjust="0"/>
    <p:restoredTop sz="94683" autoAdjust="0"/>
  </p:normalViewPr>
  <p:slideViewPr>
    <p:cSldViewPr>
      <p:cViewPr varScale="1">
        <p:scale>
          <a:sx n="123" d="100"/>
          <a:sy n="123" d="100"/>
        </p:scale>
        <p:origin x="22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121025" y="8855075"/>
            <a:ext cx="774700" cy="25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960" tIns="45290" rIns="88960" bIns="45290">
            <a:spAutoFit/>
          </a:bodyPr>
          <a:lstStyle>
            <a:lvl1pPr defTabSz="885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2913" defTabSz="885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85825" defTabSz="885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28738" defTabSz="885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70063" defTabSz="885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27263" defTabSz="885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84463" defTabSz="885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41663" defTabSz="885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598863" defTabSz="885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200" dirty="0">
                <a:latin typeface="Arial" panose="020B0604020202020204" pitchFamily="34" charset="0"/>
              </a:rPr>
              <a:t>Page </a:t>
            </a:r>
            <a:fld id="{CD190526-E77B-4D7D-81A1-C5055BD26540}" type="slidenum">
              <a:rPr lang="en-US" altLang="en-US" sz="1200">
                <a:latin typeface="Arial" panose="020B0604020202020204" pitchFamily="34" charset="0"/>
              </a:rPr>
              <a:pPr algn="ctr">
                <a:lnSpc>
                  <a:spcPct val="90000"/>
                </a:lnSpc>
              </a:pPr>
              <a:t>‹#›</a:t>
            </a:fld>
            <a:endParaRPr lang="en-US" altLang="en-US" sz="1200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121025" y="8855075"/>
            <a:ext cx="774700" cy="25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960" tIns="45290" rIns="88960" bIns="45290">
            <a:spAutoFit/>
          </a:bodyPr>
          <a:lstStyle>
            <a:lvl1pPr defTabSz="885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2913" defTabSz="885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85825" defTabSz="885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28738" defTabSz="885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70063" defTabSz="885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27263" defTabSz="885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84463" defTabSz="885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41663" defTabSz="885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598863" defTabSz="885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200" dirty="0">
                <a:latin typeface="Arial" panose="020B0604020202020204" pitchFamily="34" charset="0"/>
              </a:rPr>
              <a:t>Page </a:t>
            </a:r>
            <a:fld id="{CE5ECD8E-71BC-44A6-BA62-9D67B6E98C98}" type="slidenum">
              <a:rPr lang="en-US" altLang="en-US" sz="1200">
                <a:latin typeface="Arial" panose="020B0604020202020204" pitchFamily="34" charset="0"/>
              </a:rPr>
              <a:pPr algn="ctr">
                <a:lnSpc>
                  <a:spcPct val="90000"/>
                </a:lnSpc>
              </a:pPr>
              <a:t>‹#›</a:t>
            </a:fld>
            <a:endParaRPr lang="en-US" altLang="en-US" sz="1200" dirty="0">
              <a:latin typeface="Arial" panose="020B0604020202020204" pitchFamily="34" charset="0"/>
            </a:endParaRP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3912" cy="34750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6425"/>
            <a:ext cx="5141913" cy="418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4" tIns="45290" rIns="92194" bIns="452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altLang="en-US" sz="2400" dirty="0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191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>
                <a:latin typeface="Arial" panose="020B0604020202020204" pitchFamily="34" charset="0"/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1914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fld id="{D3664459-7507-4E3C-A092-7819111B11E8}" type="slidenum">
              <a:rPr lang="en-US" altLang="en-US"/>
              <a:pPr/>
              <a:t>‹#›</a:t>
            </a:fld>
            <a:endParaRPr lang="en-US" altLang="en-US" dirty="0"/>
          </a:p>
        </p:txBody>
      </p:sp>
      <p:grpSp>
        <p:nvGrpSpPr>
          <p:cNvPr id="219144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219145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altLang="en-US" sz="2400" dirty="0"/>
            </a:p>
          </p:txBody>
        </p:sp>
        <p:sp>
          <p:nvSpPr>
            <p:cNvPr id="219146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 dirty="0"/>
            </a:p>
          </p:txBody>
        </p:sp>
        <p:sp>
          <p:nvSpPr>
            <p:cNvPr id="219147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altLang="en-US" sz="2400" dirty="0"/>
            </a:p>
          </p:txBody>
        </p:sp>
        <p:sp>
          <p:nvSpPr>
            <p:cNvPr id="219148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 dirty="0"/>
            </a:p>
          </p:txBody>
        </p:sp>
        <p:sp>
          <p:nvSpPr>
            <p:cNvPr id="219149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9150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 dirty="0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329D7B-541F-4948-A2AA-5F3640C4B04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9156243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3BD7B-6C88-4EBD-A8D7-B0701407641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66458774"/>
      </p:ext>
    </p:extLst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6764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1FCAAE2-37BD-43EE-B7C9-A0884812DDD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31081873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3B24C0-B066-4660-9C49-1D4224A52E8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7702334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37C93B-C28D-4395-95DA-88AEDE98767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10499295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2DA07D-4444-43F4-A0D3-DB2474879A6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4369524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40E8D-45D3-4978-A47C-ECEEC6DD78E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70620906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3D9973-9161-4086-828A-0E642974092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43759398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E23F0-4A1D-4632-BCF4-4808E23A705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91347392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7E115-13DF-4EB7-AAAA-94E7C3B379E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34010538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0B82DE-735B-4B98-9162-64F57729F90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39019909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181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panose="020B0604020202020204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2181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panose="020B0604020202020204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2181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panose="020B0604020202020204" pitchFamily="34" charset="0"/>
              </a:defRPr>
            </a:lvl1pPr>
          </a:lstStyle>
          <a:p>
            <a:fld id="{FC1AD432-4D1C-4C38-950C-AC23303171D5}" type="slidenum">
              <a:rPr lang="en-US" altLang="en-US"/>
              <a:pPr/>
              <a:t>‹#›</a:t>
            </a:fld>
            <a:endParaRPr lang="en-US" altLang="en-US" dirty="0"/>
          </a:p>
        </p:txBody>
      </p:sp>
      <p:grpSp>
        <p:nvGrpSpPr>
          <p:cNvPr id="218119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218120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8121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 dirty="0"/>
            </a:p>
          </p:txBody>
        </p:sp>
        <p:sp>
          <p:nvSpPr>
            <p:cNvPr id="218122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 dirty="0"/>
            </a:p>
          </p:txBody>
        </p:sp>
        <p:sp>
          <p:nvSpPr>
            <p:cNvPr id="218123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 dirty="0"/>
            </a:p>
          </p:txBody>
        </p:sp>
        <p:sp>
          <p:nvSpPr>
            <p:cNvPr id="218124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transition>
    <p:random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ub@tamucc.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ruben.gonzalez@tamucc.edu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xsmartbuy.com/sp" TargetMode="External"/><Relationship Id="rId3" Type="http://schemas.openxmlformats.org/officeDocument/2006/relationships/hyperlink" Target="https://comptroller.texas.gov/purchasing/vendor/hub/" TargetMode="External"/><Relationship Id="rId7" Type="http://schemas.openxmlformats.org/officeDocument/2006/relationships/image" Target="../media/image5.jpeg"/><Relationship Id="rId2" Type="http://schemas.openxmlformats.org/officeDocument/2006/relationships/hyperlink" Target="https://purchasing.tamucc.edu/HUB%20Program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ggiebuy.tamu.edu/vendor-resources/" TargetMode="External"/><Relationship Id="rId5" Type="http://schemas.openxmlformats.org/officeDocument/2006/relationships/hyperlink" Target="https://mycpa.cpa.state.tx.us/tpasscmblsearch/tpasscmblsearch.do" TargetMode="External"/><Relationship Id="rId10" Type="http://schemas.openxmlformats.org/officeDocument/2006/relationships/hyperlink" Target="https://bids.sciquest.com/apps/Router/PublicEvent?CustomerOrg=TAMU" TargetMode="External"/><Relationship Id="rId4" Type="http://schemas.openxmlformats.org/officeDocument/2006/relationships/hyperlink" Target="https://purchasing.tamucc.edu/Bid-opportunities.html" TargetMode="External"/><Relationship Id="rId9" Type="http://schemas.openxmlformats.org/officeDocument/2006/relationships/hyperlink" Target="https://purchasing.tamucc.edu/Vendor%20Care/index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hub@tamucc.edu" TargetMode="External"/><Relationship Id="rId2" Type="http://schemas.openxmlformats.org/officeDocument/2006/relationships/hyperlink" Target="https://purchasing.tamucc.edu/Bid-opportunitie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xsmartbuy.com/sp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aggiebuy.tamu.edu/vendor-resource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en-US" sz="4400" dirty="0" smtClean="0">
                <a:solidFill>
                  <a:schemeClr val="tx1"/>
                </a:solidFill>
              </a:rPr>
              <a:t>HUB Vendor Basics </a:t>
            </a:r>
            <a:r>
              <a:rPr lang="en-US" altLang="en-US" sz="4400" dirty="0">
                <a:solidFill>
                  <a:schemeClr val="tx1"/>
                </a:solidFill>
              </a:rPr>
              <a:t/>
            </a:r>
            <a:br>
              <a:rPr lang="en-US" altLang="en-US" sz="4400" dirty="0">
                <a:solidFill>
                  <a:schemeClr val="tx1"/>
                </a:solidFill>
              </a:rPr>
            </a:br>
            <a:endParaRPr lang="en-US" altLang="en-US" sz="2800" dirty="0">
              <a:solidFill>
                <a:srgbClr val="339933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4EF1CA1F-8108-4E08-86EC-5C672F2FEA78}" type="slidenum">
              <a:rPr lang="en-US" altLang="en-US"/>
              <a:pPr/>
              <a:t>1</a:t>
            </a:fld>
            <a:endParaRPr lang="en-US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000717"/>
            <a:ext cx="2133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687165" y="3799883"/>
            <a:ext cx="3854910" cy="182819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pPr marR="45720" lvl="0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defRPr/>
            </a:pPr>
            <a:r>
              <a:rPr lang="en-US" sz="1200" b="1" dirty="0">
                <a:solidFill>
                  <a:sysClr val="windowText" lastClr="000000"/>
                </a:solidFill>
                <a:latin typeface="Constantia"/>
              </a:rPr>
              <a:t>Ruben Gonzalez, CTCD</a:t>
            </a:r>
          </a:p>
          <a:p>
            <a:pPr marR="45720" lvl="0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defRPr/>
            </a:pPr>
            <a:r>
              <a:rPr lang="en-US" sz="1200" b="1" dirty="0">
                <a:solidFill>
                  <a:sysClr val="windowText" lastClr="000000"/>
                </a:solidFill>
                <a:latin typeface="Constantia"/>
              </a:rPr>
              <a:t>HUB Coordinator, Procurement &amp; Disbursements</a:t>
            </a:r>
          </a:p>
          <a:p>
            <a:pPr marR="45720" lvl="0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defRPr/>
            </a:pPr>
            <a:r>
              <a:rPr lang="en-US" sz="1200" b="1" dirty="0">
                <a:solidFill>
                  <a:sysClr val="windowText" lastClr="000000"/>
                </a:solidFill>
                <a:latin typeface="Constantia"/>
              </a:rPr>
              <a:t>Texas A&amp;M University - Corpus Christi</a:t>
            </a:r>
          </a:p>
          <a:p>
            <a:pPr marR="45720" lvl="0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defRPr/>
            </a:pPr>
            <a:r>
              <a:rPr lang="en-US" sz="1200" b="1" dirty="0">
                <a:solidFill>
                  <a:sysClr val="windowText" lastClr="000000"/>
                </a:solidFill>
                <a:latin typeface="Constantia"/>
              </a:rPr>
              <a:t>6300 Ocean Drive, Unit 5731</a:t>
            </a:r>
          </a:p>
          <a:p>
            <a:pPr marR="45720" lvl="0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defRPr/>
            </a:pPr>
            <a:r>
              <a:rPr lang="en-US" sz="1200" b="1" dirty="0">
                <a:solidFill>
                  <a:sysClr val="windowText" lastClr="000000"/>
                </a:solidFill>
                <a:latin typeface="Constantia"/>
              </a:rPr>
              <a:t>Corpus Christi, TX 78412-5731</a:t>
            </a:r>
          </a:p>
          <a:p>
            <a:pPr marR="45720" lvl="0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defRPr/>
            </a:pPr>
            <a:r>
              <a:rPr lang="en-US" sz="1200" b="1" dirty="0" err="1">
                <a:solidFill>
                  <a:sysClr val="windowText" lastClr="000000"/>
                </a:solidFill>
                <a:latin typeface="Constantia"/>
              </a:rPr>
              <a:t>ph</a:t>
            </a:r>
            <a:r>
              <a:rPr lang="en-US" sz="1200" b="1" dirty="0">
                <a:solidFill>
                  <a:sysClr val="windowText" lastClr="000000"/>
                </a:solidFill>
                <a:latin typeface="Constantia"/>
              </a:rPr>
              <a:t>: 361-825-5822    </a:t>
            </a:r>
          </a:p>
          <a:p>
            <a:pPr marR="45720" lvl="0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defRPr/>
            </a:pPr>
            <a:r>
              <a:rPr lang="en-US" sz="1200" b="1" dirty="0">
                <a:solidFill>
                  <a:sysClr val="windowText" lastClr="000000"/>
                </a:solidFill>
                <a:latin typeface="Constantia"/>
                <a:hlinkClick r:id="rId3"/>
              </a:rPr>
              <a:t>hub@tamucc.edu</a:t>
            </a:r>
            <a:endParaRPr lang="en-US" sz="1200" b="1" dirty="0">
              <a:solidFill>
                <a:sysClr val="windowText" lastClr="000000"/>
              </a:solidFill>
              <a:latin typeface="Constantia"/>
            </a:endParaRPr>
          </a:p>
          <a:p>
            <a:pPr marR="45720" lvl="0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defRPr/>
            </a:pPr>
            <a:r>
              <a:rPr lang="en-US" sz="1200" b="1" dirty="0">
                <a:solidFill>
                  <a:sysClr val="windowText" lastClr="000000"/>
                </a:solidFill>
                <a:latin typeface="Constantia"/>
                <a:hlinkClick r:id="rId4"/>
              </a:rPr>
              <a:t>ruben.gonzalez@tamucc.edu</a:t>
            </a:r>
            <a:endParaRPr lang="en-US" sz="1200" b="1" dirty="0">
              <a:solidFill>
                <a:sysClr val="windowText" lastClr="000000"/>
              </a:solidFill>
              <a:latin typeface="Constantia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967029"/>
            <a:ext cx="8229600" cy="457200"/>
          </a:xfrm>
        </p:spPr>
        <p:txBody>
          <a:bodyPr/>
          <a:lstStyle/>
          <a:p>
            <a:r>
              <a:rPr lang="en-US" altLang="en-US" sz="3600" dirty="0" smtClean="0">
                <a:solidFill>
                  <a:schemeClr val="bg2">
                    <a:lumMod val="75000"/>
                  </a:schemeClr>
                </a:solidFill>
              </a:rPr>
              <a:t>HUB Resources and </a:t>
            </a:r>
            <a:r>
              <a:rPr lang="en-US" altLang="en-US" sz="3600" dirty="0" smtClean="0">
                <a:solidFill>
                  <a:schemeClr val="bg2">
                    <a:lumMod val="75000"/>
                  </a:schemeClr>
                </a:solidFill>
              </a:rPr>
              <a:t>Information</a:t>
            </a:r>
            <a:r>
              <a:rPr lang="en-US" altLang="en-US" sz="3600" dirty="0" smtClean="0">
                <a:solidFill>
                  <a:schemeClr val="bg2">
                    <a:lumMod val="75000"/>
                  </a:schemeClr>
                </a:solidFill>
              </a:rPr>
              <a:t>:</a:t>
            </a:r>
            <a:endParaRPr lang="en-US" altLang="en-US" sz="3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6320-7FE0-4DFB-865B-B66DA4B2AA62}" type="slidenum">
              <a:rPr lang="en-US" altLang="en-US"/>
              <a:pPr/>
              <a:t>10</a:t>
            </a:fld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5714" y="1798852"/>
            <a:ext cx="5571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 spc="5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defRPr>
            </a:lvl1pPr>
          </a:lstStyle>
          <a:p>
            <a:r>
              <a:rPr lang="en-US" sz="1400" dirty="0" smtClean="0">
                <a:solidFill>
                  <a:schemeClr val="tx1"/>
                </a:solidFill>
              </a:rPr>
              <a:t>Texas A&amp;M University – Corpus Christi </a:t>
            </a:r>
            <a:r>
              <a:rPr lang="en-US" sz="1400" dirty="0">
                <a:solidFill>
                  <a:schemeClr val="tx1"/>
                </a:solidFill>
              </a:rPr>
              <a:t>HUB Program Website</a:t>
            </a:r>
            <a:r>
              <a:rPr lang="en-US" sz="1400" dirty="0"/>
              <a:t>:</a:t>
            </a:r>
          </a:p>
          <a:p>
            <a:r>
              <a:rPr lang="en-US" sz="1400" dirty="0">
                <a:hlinkClick r:id="rId2"/>
              </a:rPr>
              <a:t>https://</a:t>
            </a:r>
            <a:r>
              <a:rPr lang="en-US" sz="1400" dirty="0" smtClean="0">
                <a:hlinkClick r:id="rId2"/>
              </a:rPr>
              <a:t>purchasing.tamucc.edu/HUB%20Program/Index.html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295714" y="2394647"/>
            <a:ext cx="4657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50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Texas Comptroller HUB Program Website:</a:t>
            </a:r>
          </a:p>
          <a:p>
            <a:r>
              <a:rPr lang="en-US" sz="1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hlinkClick r:id="rId3"/>
              </a:rPr>
              <a:t>https://comptroller.texas.gov/purchasing/vendor/hub</a:t>
            </a:r>
            <a:r>
              <a:rPr lang="en-US" sz="14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hlinkClick r:id="rId3"/>
              </a:rPr>
              <a:t>/</a:t>
            </a:r>
            <a:endParaRPr lang="en-US" sz="14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5714" y="4155576"/>
            <a:ext cx="5114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50" dirty="0" smtClean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Texas A&amp;M University – Corpus Christi Bid Opportunities:</a:t>
            </a:r>
            <a:endParaRPr lang="en-US" sz="1400" b="1" spc="50" dirty="0">
              <a:ln w="0"/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  <a:p>
            <a:r>
              <a:rPr lang="en-US" sz="1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hlinkClick r:id="rId4"/>
              </a:rPr>
              <a:t>https://</a:t>
            </a:r>
            <a:r>
              <a:rPr lang="en-US" sz="14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hlinkClick r:id="rId4"/>
              </a:rPr>
              <a:t>purchasing.tamucc.edu/Bid-opportunities.html</a:t>
            </a:r>
            <a:endParaRPr lang="en-US" sz="1400" b="1" spc="50" dirty="0" smtClean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 bwMode="auto">
          <a:xfrm>
            <a:off x="295714" y="5943448"/>
            <a:ext cx="5639142" cy="523220"/>
          </a:xfrm>
          <a:prstGeom prst="rect">
            <a:avLst/>
          </a:prstGeom>
          <a:noFill/>
          <a:extLst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 b="1" spc="5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Centralized Master Bidders List - HUB Directory Search link: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mycpa.cpa.state.tx.us/tpasscmblsearch/tpasscmblsearch.do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95714" y="2986804"/>
            <a:ext cx="4352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 spc="5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defRPr>
            </a:lvl1pPr>
          </a:lstStyle>
          <a:p>
            <a:r>
              <a:rPr lang="en-US" sz="1400" dirty="0" smtClean="0">
                <a:solidFill>
                  <a:schemeClr val="tx1"/>
                </a:solidFill>
              </a:rPr>
              <a:t>Texas A&amp;M University Vendor Resources Website:</a:t>
            </a:r>
            <a:endParaRPr lang="en-US" sz="14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>
                <a:solidFill>
                  <a:schemeClr val="dk1"/>
                </a:solidFill>
                <a:hlinkClick r:id="rId6"/>
              </a:rPr>
              <a:t>https://aggiebuy.tamu.edu/vendor-resources</a:t>
            </a:r>
            <a:r>
              <a:rPr lang="en-US" sz="1400" dirty="0" smtClean="0">
                <a:solidFill>
                  <a:schemeClr val="dk1"/>
                </a:solidFill>
                <a:hlinkClick r:id="rId6"/>
              </a:rPr>
              <a:t>/</a:t>
            </a:r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56001"/>
            <a:ext cx="1447800" cy="643367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 bwMode="auto">
          <a:xfrm>
            <a:off x="1676400" y="756001"/>
            <a:ext cx="0" cy="66822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295714" y="5348350"/>
            <a:ext cx="35017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 spc="5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defRPr>
            </a:lvl1pPr>
          </a:lstStyle>
          <a:p>
            <a:r>
              <a:rPr lang="en-US" sz="1400" dirty="0">
                <a:solidFill>
                  <a:schemeClr val="tx1"/>
                </a:solidFill>
              </a:rPr>
              <a:t>Electronic State Business </a:t>
            </a:r>
            <a:r>
              <a:rPr lang="en-US" sz="1400" dirty="0" smtClean="0">
                <a:solidFill>
                  <a:schemeClr val="tx1"/>
                </a:solidFill>
              </a:rPr>
              <a:t>Daily Search: </a:t>
            </a:r>
            <a:r>
              <a:rPr lang="en-US" sz="1400" dirty="0" smtClean="0">
                <a:solidFill>
                  <a:schemeClr val="dk1"/>
                </a:solidFill>
                <a:hlinkClick r:id="rId8"/>
              </a:rPr>
              <a:t>http</a:t>
            </a:r>
            <a:r>
              <a:rPr lang="en-US" sz="1400" dirty="0">
                <a:solidFill>
                  <a:schemeClr val="dk1"/>
                </a:solidFill>
                <a:hlinkClick r:id="rId8"/>
              </a:rPr>
              <a:t>://</a:t>
            </a:r>
            <a:r>
              <a:rPr lang="en-US" sz="1400" dirty="0" smtClean="0">
                <a:solidFill>
                  <a:schemeClr val="dk1"/>
                </a:solidFill>
                <a:hlinkClick r:id="rId8"/>
              </a:rPr>
              <a:t>www.txsmartbuy.com/sp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295714" y="3559566"/>
            <a:ext cx="5343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 spc="5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defRPr>
            </a:lvl1pPr>
          </a:lstStyle>
          <a:p>
            <a:r>
              <a:rPr lang="en-US" sz="1400" dirty="0" smtClean="0">
                <a:solidFill>
                  <a:schemeClr val="tx1"/>
                </a:solidFill>
              </a:rPr>
              <a:t>Texas A&amp;M University - Corpus Christi Vendor Care Website: </a:t>
            </a:r>
            <a:r>
              <a:rPr lang="en-US" sz="1400" dirty="0" smtClean="0">
                <a:solidFill>
                  <a:schemeClr val="dk1"/>
                </a:solidFill>
                <a:hlinkClick r:id="rId9"/>
              </a:rPr>
              <a:t>https</a:t>
            </a:r>
            <a:r>
              <a:rPr lang="en-US" sz="1400" dirty="0">
                <a:solidFill>
                  <a:schemeClr val="dk1"/>
                </a:solidFill>
                <a:hlinkClick r:id="rId9"/>
              </a:rPr>
              <a:t>://</a:t>
            </a:r>
            <a:r>
              <a:rPr lang="en-US" sz="1400" dirty="0" smtClean="0">
                <a:solidFill>
                  <a:schemeClr val="dk1"/>
                </a:solidFill>
                <a:hlinkClick r:id="rId9"/>
              </a:rPr>
              <a:t>purchasing.tamucc.edu/Vendor%20Care/index.html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295714" y="4752555"/>
            <a:ext cx="6460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 spc="5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defRPr>
            </a:lvl1pPr>
          </a:lstStyle>
          <a:p>
            <a:r>
              <a:rPr lang="en-US" sz="1400" dirty="0" smtClean="0">
                <a:solidFill>
                  <a:schemeClr val="tx1"/>
                </a:solidFill>
              </a:rPr>
              <a:t>Texas A&amp;M University </a:t>
            </a:r>
            <a:r>
              <a:rPr lang="en-US" sz="1400" dirty="0" err="1" smtClean="0">
                <a:solidFill>
                  <a:schemeClr val="tx1"/>
                </a:solidFill>
              </a:rPr>
              <a:t>AggieBid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sourcing opportunities: </a:t>
            </a:r>
            <a:r>
              <a:rPr lang="en-US" sz="1400" dirty="0">
                <a:solidFill>
                  <a:schemeClr val="dk1"/>
                </a:solidFill>
                <a:hlinkClick r:id="rId10"/>
              </a:rPr>
              <a:t>https://</a:t>
            </a:r>
            <a:r>
              <a:rPr lang="en-US" sz="1400" dirty="0" smtClean="0">
                <a:solidFill>
                  <a:schemeClr val="dk1"/>
                </a:solidFill>
                <a:hlinkClick r:id="rId10"/>
              </a:rPr>
              <a:t>bids.sciquest.com/apps/Router/PublicEvent?CustomerOrg=TAMU</a:t>
            </a:r>
            <a:endParaRPr lang="en-US" sz="1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pPr algn="ctr"/>
            <a:r>
              <a:rPr lang="en-US" altLang="en-US" sz="4000" dirty="0">
                <a:solidFill>
                  <a:schemeClr val="bg2">
                    <a:lumMod val="75000"/>
                  </a:schemeClr>
                </a:solidFill>
              </a:rPr>
              <a:t>HUB </a:t>
            </a:r>
            <a:r>
              <a:rPr lang="en-US" altLang="en-US" sz="4000" dirty="0" smtClean="0">
                <a:solidFill>
                  <a:schemeClr val="bg2">
                    <a:lumMod val="75000"/>
                  </a:schemeClr>
                </a:solidFill>
              </a:rPr>
              <a:t>Program Mission</a:t>
            </a:r>
            <a:endParaRPr lang="en-US" altLang="en-US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en-US" dirty="0"/>
              <a:t>	To promote small business participation of minority-, women-, and service-disabled veteran-owned, through the State of Texas HUB Program for procurement of goods and/or services and to make a "good faith effort" of ensuring that HUBs are afforded an equitable opportunity to compete for all procurement and contracting activities.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AC80B-9B43-4E74-8264-170D7BEBE241}" type="slidenum">
              <a:rPr lang="en-US" altLang="en-US"/>
              <a:pPr/>
              <a:t>2</a:t>
            </a:fld>
            <a:endParaRPr lang="en-US" alt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94730"/>
            <a:ext cx="1676400" cy="57687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 bwMode="auto">
          <a:xfrm>
            <a:off x="1905000" y="794730"/>
            <a:ext cx="0" cy="66822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Why do we need a HUB Program?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5" name="Content Placeholder 4" descr="301 Moved Permanently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3745" y="1828800"/>
            <a:ext cx="4216510" cy="430212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24C0-B066-4660-9C49-1D4224A52E8C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0527804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2">
                    <a:lumMod val="75000"/>
                  </a:schemeClr>
                </a:solidFill>
              </a:rPr>
              <a:t>The State of Texas Disparity Study – 2009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en-US" sz="1900" b="1" dirty="0"/>
              <a:t>	The 2009 Texas Disparity Study confirms the need for the continuation of </a:t>
            </a:r>
            <a:r>
              <a:rPr lang="en-US" altLang="en-US" sz="1900" b="1" dirty="0" smtClean="0"/>
              <a:t>the </a:t>
            </a:r>
            <a:r>
              <a:rPr lang="en-US" altLang="en-US" sz="1900" b="1" dirty="0"/>
              <a:t>Statewide HUB Program. This conclusion is based primarily on</a:t>
            </a:r>
            <a:r>
              <a:rPr lang="en-US" altLang="en-US" sz="1900" b="1" dirty="0" smtClean="0"/>
              <a:t>:</a:t>
            </a:r>
          </a:p>
          <a:p>
            <a:pPr>
              <a:buNone/>
            </a:pPr>
            <a:endParaRPr lang="en-US" altLang="en-US" sz="1900" b="1" dirty="0" smtClean="0"/>
          </a:p>
          <a:p>
            <a:pPr>
              <a:buFont typeface="+mj-lt"/>
              <a:buAutoNum type="arabicPeriod"/>
            </a:pPr>
            <a:r>
              <a:rPr lang="en-US" sz="2000" dirty="0" smtClean="0"/>
              <a:t>Statistical </a:t>
            </a:r>
            <a:r>
              <a:rPr lang="en-US" sz="2000" dirty="0"/>
              <a:t>disparities by race, ethnicity and gender classification in current HUB utilization, particularly in prime </a:t>
            </a:r>
            <a:r>
              <a:rPr lang="en-US" sz="2000" dirty="0" smtClean="0"/>
              <a:t>contracting.</a:t>
            </a:r>
            <a:endParaRPr lang="en-US" sz="2000" dirty="0"/>
          </a:p>
          <a:p>
            <a:pPr>
              <a:buFont typeface="+mj-lt"/>
              <a:buAutoNum type="arabicPeriod"/>
            </a:pPr>
            <a:r>
              <a:rPr lang="en-US" sz="2000" dirty="0" smtClean="0"/>
              <a:t>Statistical </a:t>
            </a:r>
            <a:r>
              <a:rPr lang="en-US" sz="2000" dirty="0"/>
              <a:t>disparities by race, ethnicity and gender classification in the private marketplace, particularly in the area of utilization of women- and minority- owned firms in commercial </a:t>
            </a:r>
            <a:r>
              <a:rPr lang="en-US" sz="2000" dirty="0" smtClean="0"/>
              <a:t>construction.</a:t>
            </a:r>
            <a:endParaRPr lang="en-US" sz="2000" dirty="0"/>
          </a:p>
          <a:p>
            <a:pPr>
              <a:buFont typeface="+mj-lt"/>
              <a:buAutoNum type="arabicPeriod"/>
            </a:pPr>
            <a:r>
              <a:rPr lang="en-US" sz="2000" dirty="0" smtClean="0"/>
              <a:t>Statistical </a:t>
            </a:r>
            <a:r>
              <a:rPr lang="en-US" sz="2000" dirty="0"/>
              <a:t>disparities in firm earnings by race, ethnicity and gender classification, even after controlling for capacity-related </a:t>
            </a:r>
            <a:r>
              <a:rPr lang="en-US" sz="2000" dirty="0" smtClean="0"/>
              <a:t>factors</a:t>
            </a:r>
            <a:r>
              <a:rPr lang="en-US" sz="2000" dirty="0"/>
              <a:t>.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Anecdotal </a:t>
            </a:r>
            <a:r>
              <a:rPr lang="en-US" sz="2000" dirty="0"/>
              <a:t>testimony of disparate treatment as presented by business owners in interviews, surveys, public hearings and focus groups.</a:t>
            </a:r>
          </a:p>
          <a:p>
            <a:pPr>
              <a:buNone/>
            </a:pPr>
            <a:endParaRPr lang="en-US" altLang="en-US" sz="19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110B-F612-44F1-AB14-604C64948CC0}" type="slidenum">
              <a:rPr lang="en-US" altLang="en-US"/>
              <a:pPr/>
              <a:t>4</a:t>
            </a:fld>
            <a:endParaRPr lang="en-US" alt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534400" cy="1143000"/>
          </a:xfrm>
        </p:spPr>
        <p:txBody>
          <a:bodyPr/>
          <a:lstStyle/>
          <a:p>
            <a:pPr algn="ctr"/>
            <a:r>
              <a:rPr lang="en-US" altLang="en-US" sz="3200" dirty="0" smtClean="0">
                <a:solidFill>
                  <a:schemeClr val="bg2">
                    <a:lumMod val="75000"/>
                  </a:schemeClr>
                </a:solidFill>
              </a:rPr>
              <a:t>Texas A&amp;M University – Corpus Christi Historically </a:t>
            </a:r>
            <a:r>
              <a:rPr lang="en-US" altLang="en-US" sz="3200" dirty="0">
                <a:solidFill>
                  <a:schemeClr val="bg2">
                    <a:lumMod val="75000"/>
                  </a:schemeClr>
                </a:solidFill>
              </a:rPr>
              <a:t>Underutilized Business (HUB) </a:t>
            </a:r>
            <a:r>
              <a:rPr lang="en-US" altLang="en-US" sz="3200" dirty="0" smtClean="0">
                <a:solidFill>
                  <a:schemeClr val="bg2">
                    <a:lumMod val="75000"/>
                  </a:schemeClr>
                </a:solidFill>
              </a:rPr>
              <a:t>Goals</a:t>
            </a:r>
            <a:endParaRPr lang="en-US" altLang="en-US" sz="3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dirty="0" smtClean="0"/>
              <a:t>14.87 </a:t>
            </a:r>
            <a:r>
              <a:rPr lang="en-US" altLang="en-US" dirty="0"/>
              <a:t>% building construction  </a:t>
            </a:r>
            <a:endParaRPr lang="en-US" altLang="en-US" dirty="0" smtClean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dirty="0" smtClean="0"/>
              <a:t>21.31</a:t>
            </a:r>
            <a:r>
              <a:rPr lang="en-US" altLang="en-US" dirty="0"/>
              <a:t>% special trade </a:t>
            </a:r>
            <a:r>
              <a:rPr lang="en-US" altLang="en-US" dirty="0" smtClean="0"/>
              <a:t>construction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dirty="0" smtClean="0"/>
              <a:t>17.29</a:t>
            </a:r>
            <a:r>
              <a:rPr lang="en-US" altLang="en-US" dirty="0"/>
              <a:t>% professional services </a:t>
            </a:r>
            <a:endParaRPr lang="en-US" altLang="en-US" dirty="0" smtClean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dirty="0" smtClean="0"/>
              <a:t>10.63</a:t>
            </a:r>
            <a:r>
              <a:rPr lang="en-US" altLang="en-US" dirty="0"/>
              <a:t>% all other </a:t>
            </a:r>
            <a:r>
              <a:rPr lang="en-US" altLang="en-US" dirty="0" smtClean="0"/>
              <a:t>services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dirty="0" smtClean="0"/>
              <a:t>30.34 </a:t>
            </a:r>
            <a:r>
              <a:rPr lang="en-US" altLang="en-US" dirty="0"/>
              <a:t>% commodity contracts   </a:t>
            </a:r>
            <a:endParaRPr lang="en-US" altLang="en-US" dirty="0" smtClean="0"/>
          </a:p>
          <a:p>
            <a:pPr marL="0" indent="0">
              <a:lnSpc>
                <a:spcPct val="150000"/>
              </a:lnSpc>
              <a:buNone/>
            </a:pPr>
            <a:endParaRPr lang="en-US" alt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657F4-4AD6-4363-811D-ECDE8BD4C104}" type="slidenum">
              <a:rPr lang="en-US" altLang="en-US"/>
              <a:pPr/>
              <a:t>5</a:t>
            </a:fld>
            <a:endParaRPr lang="en-US" alt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5040D-23BF-435F-AAB7-D84A2CA64E87}" type="slidenum">
              <a:rPr lang="en-US" altLang="en-US"/>
              <a:pPr/>
              <a:t>6</a:t>
            </a:fld>
            <a:endParaRPr lang="en-US" alt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533400"/>
            <a:ext cx="8991600" cy="6248400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839200" cy="762000"/>
          </a:xfrm>
        </p:spPr>
        <p:txBody>
          <a:bodyPr/>
          <a:lstStyle/>
          <a:p>
            <a:r>
              <a:rPr lang="en-US" sz="3600" dirty="0" smtClean="0">
                <a:solidFill>
                  <a:schemeClr val="bg2">
                    <a:lumMod val="75000"/>
                  </a:schemeClr>
                </a:solidFill>
              </a:rPr>
              <a:t>Where do I start looking for Opportunities?</a:t>
            </a:r>
            <a:endParaRPr lang="en-US" sz="3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8991600" cy="4302125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en-US" sz="2400" dirty="0"/>
              <a:t>TAMUCC’s list of current competitive bid </a:t>
            </a:r>
            <a:r>
              <a:rPr lang="en-US" sz="2400" dirty="0" smtClean="0"/>
              <a:t>opportunities </a:t>
            </a:r>
            <a:r>
              <a:rPr lang="en-US" sz="2400" dirty="0"/>
              <a:t>and </a:t>
            </a:r>
            <a:r>
              <a:rPr lang="en-US" sz="2400" dirty="0" smtClean="0"/>
              <a:t>request </a:t>
            </a:r>
            <a:r>
              <a:rPr lang="en-US" sz="2400" dirty="0"/>
              <a:t>for </a:t>
            </a:r>
            <a:r>
              <a:rPr lang="en-US" sz="2400" dirty="0" smtClean="0"/>
              <a:t>proposals are available </a:t>
            </a:r>
            <a:r>
              <a:rPr lang="en-US" sz="2400" dirty="0"/>
              <a:t>at:  </a:t>
            </a:r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purchasing.tamucc.edu/Bid-opportunities.html</a:t>
            </a: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 smtClean="0"/>
              <a:t>Set up an appointment </a:t>
            </a:r>
            <a:r>
              <a:rPr lang="en-US" sz="2400" dirty="0" smtClean="0"/>
              <a:t>with </a:t>
            </a:r>
            <a:r>
              <a:rPr lang="en-US" sz="2400" dirty="0" smtClean="0"/>
              <a:t>TAMUCC’s HUB Coordinator or send me </a:t>
            </a:r>
            <a:r>
              <a:rPr lang="en-US" sz="2400" dirty="0" smtClean="0"/>
              <a:t>email to </a:t>
            </a:r>
            <a:r>
              <a:rPr lang="en-US" sz="2400" dirty="0" smtClean="0">
                <a:hlinkClick r:id="rId3"/>
              </a:rPr>
              <a:t>hub@tamucc.edu</a:t>
            </a:r>
            <a:r>
              <a:rPr lang="en-US" sz="2400" dirty="0"/>
              <a:t> </a:t>
            </a:r>
            <a:r>
              <a:rPr lang="en-US" sz="2400" dirty="0" smtClean="0"/>
              <a:t>for a list of department </a:t>
            </a:r>
            <a:r>
              <a:rPr lang="en-US" sz="2400" dirty="0" smtClean="0"/>
              <a:t>POCs, </a:t>
            </a:r>
            <a:r>
              <a:rPr lang="en-US" sz="2400" dirty="0" smtClean="0"/>
              <a:t>which could be interested the services / commodities you provide, and for upcoming opportunities.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Search the Electronic State Business Daily </a:t>
            </a:r>
            <a:r>
              <a:rPr lang="en-US" sz="2400" dirty="0"/>
              <a:t>for opportunities at </a:t>
            </a:r>
            <a:r>
              <a:rPr lang="en-US" sz="2400" dirty="0">
                <a:hlinkClick r:id="rId4"/>
              </a:rPr>
              <a:t>http://</a:t>
            </a:r>
            <a:r>
              <a:rPr lang="en-US" sz="2400" dirty="0" smtClean="0">
                <a:hlinkClick r:id="rId4"/>
              </a:rPr>
              <a:t>www.txsmartbuy.com/sp</a:t>
            </a:r>
            <a:r>
              <a:rPr lang="en-US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Become HUB certified and if possible </a:t>
            </a:r>
            <a:r>
              <a:rPr lang="en-US" sz="2400" dirty="0" smtClean="0"/>
              <a:t>sign up fo</a:t>
            </a:r>
            <a:r>
              <a:rPr lang="en-US" sz="2400" dirty="0" smtClean="0"/>
              <a:t>r </a:t>
            </a:r>
            <a:r>
              <a:rPr lang="en-US" sz="2400" dirty="0" smtClean="0"/>
              <a:t>the </a:t>
            </a:r>
            <a:r>
              <a:rPr lang="en-US" sz="2400" dirty="0" smtClean="0"/>
              <a:t>CMBL, so opportunities </a:t>
            </a:r>
            <a:r>
              <a:rPr lang="en-US" sz="2400" dirty="0" smtClean="0"/>
              <a:t>could</a:t>
            </a:r>
            <a:r>
              <a:rPr lang="en-US" sz="2400" dirty="0" smtClean="0"/>
              <a:t> </a:t>
            </a:r>
            <a:r>
              <a:rPr lang="en-US" sz="2400" dirty="0" smtClean="0"/>
              <a:t>find you.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24C0-B066-4660-9C49-1D4224A52E8C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5227887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4060" y="38077"/>
            <a:ext cx="6229339" cy="623283"/>
          </a:xfrm>
          <a:solidFill>
            <a:schemeClr val="accent2"/>
          </a:solidFill>
          <a:ln w="28575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en-US" sz="3600" dirty="0" smtClean="0"/>
              <a:t>TAMUCC Procurement </a:t>
            </a:r>
            <a:r>
              <a:rPr lang="en-US" sz="3600" dirty="0" smtClean="0"/>
              <a:t>Process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24C0-B066-4660-9C49-1D4224A52E8C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17" name="Rectangle 16"/>
          <p:cNvSpPr/>
          <p:nvPr/>
        </p:nvSpPr>
        <p:spPr>
          <a:xfrm>
            <a:off x="3213936" y="1515570"/>
            <a:ext cx="2476476" cy="523220"/>
          </a:xfrm>
          <a:prstGeom prst="rect">
            <a:avLst/>
          </a:prstGeom>
          <a:solidFill>
            <a:srgbClr val="99CCFF"/>
          </a:solidFill>
          <a:ln w="285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b="1" dirty="0">
                <a:solidFill>
                  <a:schemeClr val="dk1"/>
                </a:solidFill>
                <a:latin typeface="+mn-lt"/>
              </a:rPr>
              <a:t>Department Requests Quote(s) </a:t>
            </a:r>
            <a:r>
              <a:rPr lang="en-US" sz="1400" dirty="0">
                <a:solidFill>
                  <a:schemeClr val="dk1"/>
                </a:solidFill>
                <a:latin typeface="+mn-lt"/>
              </a:rPr>
              <a:t>from HUB </a:t>
            </a:r>
            <a:r>
              <a:rPr lang="en-US" sz="1400" dirty="0" smtClean="0">
                <a:solidFill>
                  <a:schemeClr val="dk1"/>
                </a:solidFill>
                <a:latin typeface="+mn-lt"/>
              </a:rPr>
              <a:t>Vendor(s)</a:t>
            </a:r>
            <a:endParaRPr lang="en-US" sz="1400" dirty="0">
              <a:solidFill>
                <a:schemeClr val="dk1"/>
              </a:solidFill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138226" y="2253296"/>
            <a:ext cx="2627896" cy="523220"/>
          </a:xfrm>
          <a:prstGeom prst="rect">
            <a:avLst/>
          </a:prstGeom>
          <a:solidFill>
            <a:srgbClr val="99CCFF"/>
          </a:solidFill>
          <a:ln w="285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>
                <a:solidFill>
                  <a:schemeClr val="dk1"/>
                </a:solidFill>
                <a:latin typeface="+mn-lt"/>
              </a:rPr>
              <a:t>Department </a:t>
            </a:r>
            <a:r>
              <a:rPr lang="en-US" sz="1400" b="1" dirty="0">
                <a:solidFill>
                  <a:schemeClr val="dk1"/>
                </a:solidFill>
                <a:latin typeface="+mn-lt"/>
              </a:rPr>
              <a:t>Receives Quote(s) from HUB </a:t>
            </a:r>
            <a:r>
              <a:rPr lang="en-US" sz="1400" b="1" dirty="0" smtClean="0">
                <a:solidFill>
                  <a:schemeClr val="dk1"/>
                </a:solidFill>
                <a:latin typeface="+mn-lt"/>
              </a:rPr>
              <a:t>Vendor(s)</a:t>
            </a:r>
            <a:endParaRPr lang="en-US" sz="1400" b="1" dirty="0">
              <a:solidFill>
                <a:schemeClr val="dk1"/>
              </a:solidFill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009923" y="2992838"/>
            <a:ext cx="2933676" cy="523220"/>
          </a:xfrm>
          <a:prstGeom prst="rect">
            <a:avLst/>
          </a:prstGeom>
          <a:solidFill>
            <a:srgbClr val="99CCFF"/>
          </a:solidFill>
          <a:ln w="285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>
                <a:solidFill>
                  <a:schemeClr val="dk1"/>
                </a:solidFill>
                <a:latin typeface="+mn-lt"/>
              </a:rPr>
              <a:t>Department determines procurement method </a:t>
            </a:r>
            <a:r>
              <a:rPr lang="en-US" sz="1400" b="1" dirty="0">
                <a:solidFill>
                  <a:schemeClr val="dk1"/>
                </a:solidFill>
                <a:latin typeface="+mn-lt"/>
              </a:rPr>
              <a:t>(Requisition / P-Card)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85800" y="3899538"/>
            <a:ext cx="2019814" cy="523220"/>
          </a:xfrm>
          <a:prstGeom prst="rect">
            <a:avLst/>
          </a:prstGeom>
          <a:solidFill>
            <a:srgbClr val="99CCFF"/>
          </a:solidFill>
          <a:ln w="285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 smtClean="0">
                <a:solidFill>
                  <a:schemeClr val="dk1"/>
                </a:solidFill>
                <a:latin typeface="+mn-lt"/>
              </a:rPr>
              <a:t>Under $5,000 can use </a:t>
            </a:r>
            <a:r>
              <a:rPr lang="en-US" sz="1400" dirty="0" err="1" smtClean="0">
                <a:solidFill>
                  <a:schemeClr val="dk1"/>
                </a:solidFill>
                <a:latin typeface="+mn-lt"/>
              </a:rPr>
              <a:t>PCard</a:t>
            </a:r>
            <a:r>
              <a:rPr lang="en-US" sz="1400" dirty="0" smtClean="0">
                <a:solidFill>
                  <a:schemeClr val="dk1"/>
                </a:solidFill>
                <a:latin typeface="+mn-lt"/>
              </a:rPr>
              <a:t> </a:t>
            </a:r>
            <a:r>
              <a:rPr lang="en-US" sz="1400" dirty="0" smtClean="0">
                <a:solidFill>
                  <a:schemeClr val="dk1"/>
                </a:solidFill>
                <a:latin typeface="+mn-lt"/>
              </a:rPr>
              <a:t>(</a:t>
            </a:r>
            <a:r>
              <a:rPr lang="en-US" sz="1400" dirty="0" smtClean="0"/>
              <a:t>Instant</a:t>
            </a:r>
            <a:r>
              <a:rPr lang="en-US" sz="1400" dirty="0" smtClean="0">
                <a:solidFill>
                  <a:schemeClr val="dk1"/>
                </a:solidFill>
                <a:latin typeface="+mn-lt"/>
              </a:rPr>
              <a:t> </a:t>
            </a:r>
            <a:r>
              <a:rPr lang="en-US" sz="1400" dirty="0"/>
              <a:t>P</a:t>
            </a:r>
            <a:r>
              <a:rPr lang="en-US" sz="1400" dirty="0" smtClean="0">
                <a:solidFill>
                  <a:schemeClr val="dk1"/>
                </a:solidFill>
                <a:latin typeface="+mn-lt"/>
              </a:rPr>
              <a:t>ayment</a:t>
            </a:r>
            <a:r>
              <a:rPr lang="en-US" sz="1400" dirty="0">
                <a:solidFill>
                  <a:schemeClr val="dk1"/>
                </a:solidFill>
                <a:latin typeface="+mn-lt"/>
              </a:rPr>
              <a:t>)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836116" y="6249749"/>
            <a:ext cx="4888783" cy="523220"/>
          </a:xfrm>
          <a:prstGeom prst="rect">
            <a:avLst/>
          </a:prstGeom>
          <a:solidFill>
            <a:srgbClr val="99CCFF"/>
          </a:solidFill>
          <a:ln w="285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b="1" dirty="0">
                <a:solidFill>
                  <a:schemeClr val="dk1"/>
                </a:solidFill>
                <a:latin typeface="+mn-lt"/>
              </a:rPr>
              <a:t>Department verifies and receives Commodities / Services </a:t>
            </a:r>
            <a:r>
              <a:rPr lang="en-US" sz="1400" dirty="0"/>
              <a:t>i</a:t>
            </a:r>
            <a:r>
              <a:rPr lang="en-US" sz="1400" dirty="0" smtClean="0">
                <a:solidFill>
                  <a:schemeClr val="dk1"/>
                </a:solidFill>
                <a:latin typeface="+mn-lt"/>
              </a:rPr>
              <a:t>n </a:t>
            </a:r>
            <a:r>
              <a:rPr lang="en-US" sz="1400" dirty="0">
                <a:solidFill>
                  <a:schemeClr val="dk1"/>
                </a:solidFill>
                <a:latin typeface="+mn-lt"/>
              </a:rPr>
              <a:t>IslanderBuy, which in turn </a:t>
            </a:r>
            <a:r>
              <a:rPr lang="en-US" sz="1400" b="1" dirty="0">
                <a:solidFill>
                  <a:schemeClr val="dk1"/>
                </a:solidFill>
                <a:latin typeface="+mn-lt"/>
              </a:rPr>
              <a:t>sends payment to Vendor</a:t>
            </a:r>
          </a:p>
        </p:txBody>
      </p:sp>
      <p:sp>
        <p:nvSpPr>
          <p:cNvPr id="31" name="Down Arrow 30"/>
          <p:cNvSpPr/>
          <p:nvPr/>
        </p:nvSpPr>
        <p:spPr bwMode="auto">
          <a:xfrm>
            <a:off x="4400561" y="2798893"/>
            <a:ext cx="152400" cy="177285"/>
          </a:xfrm>
          <a:prstGeom prst="downArrow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2" name="Down Arrow 31"/>
          <p:cNvSpPr/>
          <p:nvPr/>
        </p:nvSpPr>
        <p:spPr bwMode="auto">
          <a:xfrm>
            <a:off x="4400561" y="2053492"/>
            <a:ext cx="152400" cy="177285"/>
          </a:xfrm>
          <a:prstGeom prst="downArrow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3" name="Down Arrow 32"/>
          <p:cNvSpPr/>
          <p:nvPr/>
        </p:nvSpPr>
        <p:spPr bwMode="auto">
          <a:xfrm>
            <a:off x="4400561" y="1322869"/>
            <a:ext cx="152400" cy="177285"/>
          </a:xfrm>
          <a:prstGeom prst="downArrow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39193" y="783827"/>
            <a:ext cx="2398889" cy="523220"/>
          </a:xfrm>
          <a:prstGeom prst="rect">
            <a:avLst/>
          </a:prstGeom>
          <a:solidFill>
            <a:srgbClr val="99CCFF"/>
          </a:solidFill>
          <a:ln w="285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  <a:defRPr sz="1400"/>
            </a:lvl1pPr>
          </a:lstStyle>
          <a:p>
            <a:pPr algn="ctr"/>
            <a:r>
              <a:rPr lang="en-US" b="1" dirty="0" smtClean="0"/>
              <a:t>Department Identifies a Need</a:t>
            </a:r>
            <a:endParaRPr lang="en-US" b="1" dirty="0" smtClean="0"/>
          </a:p>
          <a:p>
            <a:pPr algn="ctr"/>
            <a:r>
              <a:rPr lang="en-US" dirty="0" smtClean="0"/>
              <a:t>(</a:t>
            </a:r>
            <a:r>
              <a:rPr lang="en-US" dirty="0"/>
              <a:t>Commodities / Services)</a:t>
            </a:r>
          </a:p>
        </p:txBody>
      </p:sp>
      <p:sp>
        <p:nvSpPr>
          <p:cNvPr id="34" name="Down Arrow 33"/>
          <p:cNvSpPr/>
          <p:nvPr/>
        </p:nvSpPr>
        <p:spPr bwMode="auto">
          <a:xfrm>
            <a:off x="6490381" y="6050880"/>
            <a:ext cx="152400" cy="177285"/>
          </a:xfrm>
          <a:prstGeom prst="downArrow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5" name="Down Arrow 34"/>
          <p:cNvSpPr/>
          <p:nvPr/>
        </p:nvSpPr>
        <p:spPr bwMode="auto">
          <a:xfrm>
            <a:off x="6490381" y="5333768"/>
            <a:ext cx="152400" cy="177285"/>
          </a:xfrm>
          <a:prstGeom prst="downArrow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6" name="Down Arrow 35"/>
          <p:cNvSpPr/>
          <p:nvPr/>
        </p:nvSpPr>
        <p:spPr bwMode="auto">
          <a:xfrm>
            <a:off x="6490381" y="4624287"/>
            <a:ext cx="152400" cy="177285"/>
          </a:xfrm>
          <a:prstGeom prst="downArrow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38" name="Elbow Connector 37"/>
          <p:cNvCxnSpPr>
            <a:stCxn id="20" idx="3"/>
          </p:cNvCxnSpPr>
          <p:nvPr/>
        </p:nvCxnSpPr>
        <p:spPr bwMode="auto">
          <a:xfrm>
            <a:off x="5943599" y="3254448"/>
            <a:ext cx="699182" cy="402013"/>
          </a:xfrm>
          <a:prstGeom prst="bentConnector3">
            <a:avLst>
              <a:gd name="adj1" fmla="val 100983"/>
            </a:avLst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Elbow Connector 42"/>
          <p:cNvCxnSpPr>
            <a:stCxn id="20" idx="1"/>
            <a:endCxn id="22" idx="0"/>
          </p:cNvCxnSpPr>
          <p:nvPr/>
        </p:nvCxnSpPr>
        <p:spPr bwMode="auto">
          <a:xfrm rot="10800000" flipV="1">
            <a:off x="1695707" y="3254448"/>
            <a:ext cx="1314216" cy="645090"/>
          </a:xfrm>
          <a:prstGeom prst="bentConnector2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Rectangle 23"/>
          <p:cNvSpPr/>
          <p:nvPr/>
        </p:nvSpPr>
        <p:spPr>
          <a:xfrm>
            <a:off x="3505200" y="3656461"/>
            <a:ext cx="5458794" cy="954107"/>
          </a:xfrm>
          <a:prstGeom prst="rect">
            <a:avLst/>
          </a:prstGeom>
          <a:solidFill>
            <a:srgbClr val="99CCFF"/>
          </a:solidFill>
          <a:ln w="285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>
                <a:solidFill>
                  <a:schemeClr val="dk1"/>
                </a:solidFill>
                <a:latin typeface="+mn-lt"/>
              </a:rPr>
              <a:t>Department submits a </a:t>
            </a:r>
            <a:r>
              <a:rPr lang="en-US" sz="1400" b="1" dirty="0"/>
              <a:t>R</a:t>
            </a:r>
            <a:r>
              <a:rPr lang="en-US" sz="1400" b="1" dirty="0" smtClean="0">
                <a:solidFill>
                  <a:schemeClr val="dk1"/>
                </a:solidFill>
                <a:latin typeface="+mn-lt"/>
              </a:rPr>
              <a:t>equisition </a:t>
            </a:r>
            <a:r>
              <a:rPr lang="en-US" sz="1400" b="1" dirty="0" smtClean="0"/>
              <a:t>through </a:t>
            </a:r>
            <a:r>
              <a:rPr lang="en-US" sz="1400" b="1" dirty="0" smtClean="0">
                <a:solidFill>
                  <a:schemeClr val="dk1"/>
                </a:solidFill>
                <a:latin typeface="+mn-lt"/>
              </a:rPr>
              <a:t>IslanderBuy </a:t>
            </a:r>
            <a:r>
              <a:rPr lang="en-US" sz="1400" dirty="0">
                <a:solidFill>
                  <a:schemeClr val="dk1"/>
                </a:solidFill>
                <a:latin typeface="+mn-lt"/>
              </a:rPr>
              <a:t>for approval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 dirty="0"/>
              <a:t> </a:t>
            </a:r>
            <a:r>
              <a:rPr lang="en-US" sz="1400" b="1" dirty="0" smtClean="0">
                <a:solidFill>
                  <a:schemeClr val="dk1"/>
                </a:solidFill>
                <a:latin typeface="+mn-lt"/>
              </a:rPr>
              <a:t>If vendor is </a:t>
            </a:r>
            <a:r>
              <a:rPr lang="en-US" sz="1400" b="1" dirty="0">
                <a:solidFill>
                  <a:schemeClr val="dk1"/>
                </a:solidFill>
                <a:latin typeface="+mn-lt"/>
              </a:rPr>
              <a:t>not </a:t>
            </a:r>
            <a:r>
              <a:rPr lang="en-US" sz="1400" b="1" dirty="0" smtClean="0"/>
              <a:t>in</a:t>
            </a:r>
            <a:r>
              <a:rPr lang="en-US" sz="1400" b="1" dirty="0" smtClean="0">
                <a:solidFill>
                  <a:schemeClr val="dk1"/>
                </a:solidFill>
                <a:latin typeface="+mn-lt"/>
              </a:rPr>
              <a:t> </a:t>
            </a:r>
            <a:r>
              <a:rPr lang="en-US" sz="1400" b="1" dirty="0">
                <a:solidFill>
                  <a:schemeClr val="dk1"/>
                </a:solidFill>
                <a:latin typeface="+mn-lt"/>
              </a:rPr>
              <a:t>IslanderBuy</a:t>
            </a:r>
            <a:r>
              <a:rPr lang="en-US" sz="1400" dirty="0">
                <a:solidFill>
                  <a:schemeClr val="dk1"/>
                </a:solidFill>
                <a:latin typeface="+mn-lt"/>
              </a:rPr>
              <a:t>, department will request a </a:t>
            </a:r>
            <a:r>
              <a:rPr lang="en-US" sz="1400" b="1" dirty="0">
                <a:solidFill>
                  <a:schemeClr val="dk1"/>
                </a:solidFill>
                <a:latin typeface="+mn-lt"/>
              </a:rPr>
              <a:t>Substitute W9</a:t>
            </a:r>
            <a:r>
              <a:rPr lang="en-US" sz="1400" dirty="0">
                <a:solidFill>
                  <a:schemeClr val="dk1"/>
                </a:solidFill>
                <a:latin typeface="+mn-lt"/>
              </a:rPr>
              <a:t> </a:t>
            </a:r>
            <a:r>
              <a:rPr lang="en-US" sz="1400" dirty="0" smtClean="0">
                <a:solidFill>
                  <a:schemeClr val="dk1"/>
                </a:solidFill>
                <a:latin typeface="+mn-lt"/>
              </a:rPr>
              <a:t>from vendor, then the vendor will receive a Supplier Registration email:  </a:t>
            </a:r>
            <a:r>
              <a:rPr lang="en-US" sz="1400" dirty="0">
                <a:solidFill>
                  <a:schemeClr val="dk1"/>
                </a:solidFill>
                <a:latin typeface="+mn-lt"/>
                <a:hlinkClick r:id="rId2"/>
              </a:rPr>
              <a:t>https://aggiebuy.tamu.edu/vendor-resources</a:t>
            </a:r>
            <a:r>
              <a:rPr lang="en-US" sz="1400" dirty="0" smtClean="0">
                <a:solidFill>
                  <a:schemeClr val="dk1"/>
                </a:solidFill>
                <a:latin typeface="+mn-lt"/>
                <a:hlinkClick r:id="rId2"/>
              </a:rPr>
              <a:t>/</a:t>
            </a:r>
            <a:r>
              <a:rPr lang="en-US" sz="1400" dirty="0" smtClean="0"/>
              <a:t>        </a:t>
            </a:r>
            <a:endParaRPr lang="en-US" sz="1400" dirty="0">
              <a:solidFill>
                <a:schemeClr val="dk1"/>
              </a:solidFill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000640" y="4809934"/>
            <a:ext cx="4559731" cy="523220"/>
          </a:xfrm>
          <a:prstGeom prst="rect">
            <a:avLst/>
          </a:prstGeom>
          <a:solidFill>
            <a:srgbClr val="99CCFF"/>
          </a:solidFill>
          <a:ln w="285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>
                <a:solidFill>
                  <a:schemeClr val="dk1"/>
                </a:solidFill>
                <a:latin typeface="+mn-lt"/>
              </a:rPr>
              <a:t>Procurement converts Requisition to a Purchase Order and </a:t>
            </a:r>
            <a:r>
              <a:rPr lang="en-US" sz="1400" b="1" dirty="0" smtClean="0">
                <a:solidFill>
                  <a:schemeClr val="dk1"/>
                </a:solidFill>
                <a:latin typeface="+mn-lt"/>
              </a:rPr>
              <a:t>sends </a:t>
            </a:r>
            <a:r>
              <a:rPr lang="en-US" sz="1400" b="1" dirty="0">
                <a:solidFill>
                  <a:schemeClr val="dk1"/>
                </a:solidFill>
                <a:latin typeface="+mn-lt"/>
              </a:rPr>
              <a:t>to Vendor electronically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836116" y="5532520"/>
            <a:ext cx="4888783" cy="523220"/>
          </a:xfrm>
          <a:prstGeom prst="rect">
            <a:avLst/>
          </a:prstGeom>
          <a:solidFill>
            <a:srgbClr val="99CCFF"/>
          </a:solidFill>
          <a:ln w="285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b="1" dirty="0">
                <a:solidFill>
                  <a:schemeClr val="dk1"/>
                </a:solidFill>
                <a:latin typeface="+mn-lt"/>
              </a:rPr>
              <a:t>Vendor receives Purchase Order </a:t>
            </a:r>
            <a:r>
              <a:rPr lang="en-US" sz="1400" dirty="0">
                <a:solidFill>
                  <a:schemeClr val="dk1"/>
                </a:solidFill>
                <a:latin typeface="+mn-lt"/>
              </a:rPr>
              <a:t>and </a:t>
            </a:r>
            <a:r>
              <a:rPr lang="en-US" sz="1400" b="1" dirty="0">
                <a:solidFill>
                  <a:schemeClr val="dk1"/>
                </a:solidFill>
                <a:latin typeface="+mn-lt"/>
              </a:rPr>
              <a:t>ships</a:t>
            </a:r>
            <a:r>
              <a:rPr lang="en-US" sz="1400" dirty="0">
                <a:solidFill>
                  <a:schemeClr val="dk1"/>
                </a:solidFill>
                <a:latin typeface="+mn-lt"/>
              </a:rPr>
              <a:t> out </a:t>
            </a:r>
            <a:r>
              <a:rPr lang="en-US" sz="1400" b="1" dirty="0">
                <a:solidFill>
                  <a:schemeClr val="dk1"/>
                </a:solidFill>
                <a:latin typeface="+mn-lt"/>
              </a:rPr>
              <a:t>Commodities</a:t>
            </a:r>
            <a:r>
              <a:rPr lang="en-US" sz="1400" dirty="0">
                <a:solidFill>
                  <a:schemeClr val="dk1"/>
                </a:solidFill>
                <a:latin typeface="+mn-lt"/>
              </a:rPr>
              <a:t> / </a:t>
            </a:r>
            <a:r>
              <a:rPr lang="en-US" sz="1400" b="1" dirty="0"/>
              <a:t>P</a:t>
            </a:r>
            <a:r>
              <a:rPr lang="en-US" sz="1400" b="1" dirty="0" smtClean="0">
                <a:solidFill>
                  <a:schemeClr val="dk1"/>
                </a:solidFill>
                <a:latin typeface="+mn-lt"/>
              </a:rPr>
              <a:t>erforms </a:t>
            </a:r>
            <a:r>
              <a:rPr lang="en-US" sz="1400" b="1" dirty="0">
                <a:solidFill>
                  <a:schemeClr val="dk1"/>
                </a:solidFill>
                <a:latin typeface="+mn-lt"/>
              </a:rPr>
              <a:t>Services</a:t>
            </a:r>
          </a:p>
        </p:txBody>
      </p:sp>
    </p:spTree>
    <p:extLst>
      <p:ext uri="{BB962C8B-B14F-4D97-AF65-F5344CB8AC3E}">
        <p14:creationId xmlns:p14="http://schemas.microsoft.com/office/powerpoint/2010/main" val="307505656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68"/>
          <p:cNvSpPr/>
          <p:nvPr/>
        </p:nvSpPr>
        <p:spPr bwMode="auto">
          <a:xfrm>
            <a:off x="6709063" y="1707431"/>
            <a:ext cx="304801" cy="1524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4403273" y="1692717"/>
            <a:ext cx="304801" cy="1524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2127399" y="1692717"/>
            <a:ext cx="304801" cy="1524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7361" y="61158"/>
            <a:ext cx="5638799" cy="523386"/>
          </a:xfrm>
          <a:solidFill>
            <a:schemeClr val="accent2"/>
          </a:solidFill>
          <a:ln w="28575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en-US" sz="2800" dirty="0" smtClean="0"/>
              <a:t>Procurement </a:t>
            </a:r>
            <a:r>
              <a:rPr lang="en-US" sz="2800" dirty="0" smtClean="0"/>
              <a:t>Process Continuation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24C0-B066-4660-9C49-1D4224A52E8C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17" name="Rectangle 16"/>
          <p:cNvSpPr/>
          <p:nvPr/>
        </p:nvSpPr>
        <p:spPr>
          <a:xfrm>
            <a:off x="57207" y="1752183"/>
            <a:ext cx="2171677" cy="523220"/>
          </a:xfrm>
          <a:prstGeom prst="rect">
            <a:avLst/>
          </a:prstGeom>
          <a:solidFill>
            <a:srgbClr val="99CCFF"/>
          </a:solidFill>
          <a:ln w="285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b="1" dirty="0" smtClean="0">
                <a:solidFill>
                  <a:schemeClr val="dk1"/>
                </a:solidFill>
                <a:latin typeface="+mn-lt"/>
              </a:rPr>
              <a:t>Spot Purchases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 smtClean="0">
                <a:solidFill>
                  <a:schemeClr val="dk1"/>
                </a:solidFill>
                <a:latin typeface="+mn-lt"/>
              </a:rPr>
              <a:t>( ≤ $25,000.00)</a:t>
            </a:r>
            <a:endParaRPr lang="en-US" sz="1400" dirty="0">
              <a:solidFill>
                <a:schemeClr val="dk1"/>
              </a:solidFill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65372" y="665358"/>
            <a:ext cx="2780607" cy="523220"/>
          </a:xfrm>
          <a:prstGeom prst="rect">
            <a:avLst/>
          </a:prstGeom>
          <a:solidFill>
            <a:srgbClr val="99CCFF"/>
          </a:solidFill>
          <a:ln w="285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  <a:defRPr sz="1400"/>
            </a:lvl1pPr>
          </a:lstStyle>
          <a:p>
            <a:pPr algn="ctr"/>
            <a:r>
              <a:rPr lang="en-US" b="1" dirty="0" smtClean="0"/>
              <a:t>Delegated Purchase Requisitions:</a:t>
            </a:r>
            <a:endParaRPr lang="en-US" b="1" dirty="0" smtClean="0"/>
          </a:p>
          <a:p>
            <a:pPr algn="ctr"/>
            <a:r>
              <a:rPr lang="en-US" dirty="0" smtClean="0"/>
              <a:t>Process govern by Amount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349224" y="1752183"/>
            <a:ext cx="2171677" cy="523220"/>
          </a:xfrm>
          <a:prstGeom prst="rect">
            <a:avLst/>
          </a:prstGeom>
          <a:solidFill>
            <a:srgbClr val="99CCFF"/>
          </a:solidFill>
          <a:ln w="285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b="1" dirty="0" smtClean="0"/>
              <a:t>Informal Bids</a:t>
            </a:r>
            <a:endParaRPr lang="en-US" sz="1400" b="1" dirty="0" smtClean="0">
              <a:solidFill>
                <a:schemeClr val="dk1"/>
              </a:solidFill>
              <a:latin typeface="+mn-lt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 smtClean="0">
                <a:solidFill>
                  <a:schemeClr val="dk1"/>
                </a:solidFill>
                <a:latin typeface="+mn-lt"/>
              </a:rPr>
              <a:t>($25,000.01 - $50,000.00)</a:t>
            </a:r>
            <a:endParaRPr lang="en-US" sz="1400" dirty="0">
              <a:solidFill>
                <a:schemeClr val="dk1"/>
              </a:solidFill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622732" y="1751090"/>
            <a:ext cx="2171677" cy="523220"/>
          </a:xfrm>
          <a:prstGeom prst="rect">
            <a:avLst/>
          </a:prstGeom>
          <a:solidFill>
            <a:srgbClr val="99CCFF"/>
          </a:solidFill>
          <a:ln w="285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b="1" dirty="0" smtClean="0"/>
              <a:t>Formal Bids</a:t>
            </a:r>
            <a:r>
              <a:rPr lang="en-US" sz="1400" b="1" dirty="0" smtClean="0">
                <a:solidFill>
                  <a:schemeClr val="dk1"/>
                </a:solidFill>
                <a:latin typeface="+mn-lt"/>
              </a:rPr>
              <a:t> 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 smtClean="0"/>
              <a:t>(</a:t>
            </a:r>
            <a:r>
              <a:rPr lang="en-US" sz="1400" dirty="0" smtClean="0">
                <a:solidFill>
                  <a:schemeClr val="dk1"/>
                </a:solidFill>
                <a:latin typeface="+mn-lt"/>
              </a:rPr>
              <a:t>$50,000.01 and above)</a:t>
            </a:r>
            <a:endParaRPr lang="en-US" sz="1400" dirty="0">
              <a:solidFill>
                <a:schemeClr val="dk1"/>
              </a:solidFill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918097" y="1751090"/>
            <a:ext cx="2171677" cy="523220"/>
          </a:xfrm>
          <a:prstGeom prst="rect">
            <a:avLst/>
          </a:prstGeom>
          <a:solidFill>
            <a:srgbClr val="99CCFF"/>
          </a:solidFill>
          <a:ln w="285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b="1" dirty="0" smtClean="0"/>
              <a:t>Cooperative Purchases</a:t>
            </a:r>
            <a:endParaRPr lang="en-US" sz="1400" b="1" dirty="0" smtClean="0">
              <a:solidFill>
                <a:schemeClr val="dk1"/>
              </a:solidFill>
              <a:latin typeface="+mn-lt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 smtClean="0"/>
              <a:t>(Already has been Bid</a:t>
            </a:r>
            <a:r>
              <a:rPr lang="en-US" sz="1400" dirty="0" smtClean="0">
                <a:solidFill>
                  <a:schemeClr val="dk1"/>
                </a:solidFill>
                <a:latin typeface="+mn-lt"/>
              </a:rPr>
              <a:t>)</a:t>
            </a:r>
            <a:endParaRPr lang="en-US" sz="1400" dirty="0">
              <a:solidFill>
                <a:schemeClr val="dk1"/>
              </a:solidFill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7206" y="2468391"/>
            <a:ext cx="2171677" cy="307777"/>
          </a:xfrm>
          <a:prstGeom prst="rect">
            <a:avLst/>
          </a:prstGeom>
          <a:solidFill>
            <a:srgbClr val="99CCFF"/>
          </a:solidFill>
          <a:ln w="285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 smtClean="0"/>
              <a:t>Vendor Quote Required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349224" y="2466828"/>
            <a:ext cx="2171677" cy="738664"/>
          </a:xfrm>
          <a:prstGeom prst="rect">
            <a:avLst/>
          </a:prstGeom>
          <a:solidFill>
            <a:srgbClr val="99CCFF"/>
          </a:solidFill>
          <a:ln w="285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 smtClean="0"/>
              <a:t>Three (3) bids are required in which two (2) must be certified HUB Vendors</a:t>
            </a:r>
            <a:endParaRPr lang="en-US" sz="1400" dirty="0">
              <a:solidFill>
                <a:schemeClr val="dk1"/>
              </a:solidFill>
              <a:latin typeface="+mn-lt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624452" y="2462364"/>
            <a:ext cx="2171677" cy="1384995"/>
          </a:xfrm>
          <a:prstGeom prst="rect">
            <a:avLst/>
          </a:prstGeom>
          <a:solidFill>
            <a:srgbClr val="99CCFF"/>
          </a:solidFill>
          <a:ln w="285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 smtClean="0"/>
              <a:t>Procurement requests and receives Formal Invitation for Bid Solicitations </a:t>
            </a:r>
            <a:r>
              <a:rPr lang="en-US" sz="1400" dirty="0"/>
              <a:t>from Vendors in which two (2) must be certified HUB </a:t>
            </a:r>
            <a:r>
              <a:rPr lang="en-US" sz="1400" dirty="0" smtClean="0"/>
              <a:t>Vendors at very least</a:t>
            </a:r>
            <a:endParaRPr lang="en-US" sz="1400" dirty="0">
              <a:solidFill>
                <a:schemeClr val="dk1"/>
              </a:solidFill>
              <a:latin typeface="+mn-lt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918097" y="2462364"/>
            <a:ext cx="2171677" cy="954107"/>
          </a:xfrm>
          <a:prstGeom prst="rect">
            <a:avLst/>
          </a:prstGeom>
          <a:solidFill>
            <a:srgbClr val="99CCFF"/>
          </a:solidFill>
          <a:ln w="285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 smtClean="0"/>
              <a:t>Vendor Quote is Required with Cooperative and Contract number clearly stated on the Quote</a:t>
            </a:r>
            <a:endParaRPr lang="en-US" sz="1400" dirty="0">
              <a:solidFill>
                <a:schemeClr val="dk1"/>
              </a:solidFill>
              <a:latin typeface="+mn-lt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918097" y="3604525"/>
            <a:ext cx="2171677" cy="738664"/>
          </a:xfrm>
          <a:prstGeom prst="rect">
            <a:avLst/>
          </a:prstGeom>
          <a:solidFill>
            <a:srgbClr val="99CCFF"/>
          </a:solidFill>
          <a:ln w="285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 smtClean="0"/>
              <a:t>Procurement will verify Quote is within Cooperative scope</a:t>
            </a:r>
            <a:endParaRPr lang="en-US" sz="1400" dirty="0">
              <a:solidFill>
                <a:schemeClr val="dk1"/>
              </a:solidFill>
              <a:latin typeface="+mn-lt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7206" y="2969156"/>
            <a:ext cx="2171677" cy="1600438"/>
          </a:xfrm>
          <a:prstGeom prst="rect">
            <a:avLst/>
          </a:prstGeom>
          <a:solidFill>
            <a:srgbClr val="99CCFF"/>
          </a:solidFill>
          <a:ln w="285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 smtClean="0"/>
              <a:t>HUB Vendors are highly encouraged when available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400" dirty="0"/>
          </a:p>
          <a:p>
            <a:pPr algn="ctr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 smtClean="0"/>
              <a:t>TAMUCC Buyers will check if the item can be purchased through a HUB Vendor when possible</a:t>
            </a:r>
            <a:endParaRPr lang="en-US" sz="1400" dirty="0">
              <a:solidFill>
                <a:schemeClr val="dk1"/>
              </a:solidFill>
              <a:latin typeface="+mn-lt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746420" y="5078848"/>
            <a:ext cx="2171677" cy="1169551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 smtClean="0"/>
              <a:t>Note:  if total amount is $100,0000.00 or above a HUB Subcontracting Plan will be required from the Vendor</a:t>
            </a:r>
            <a:endParaRPr lang="en-US" sz="1400" dirty="0">
              <a:solidFill>
                <a:schemeClr val="dk1"/>
              </a:solidFill>
              <a:latin typeface="+mn-lt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271503" y="5078849"/>
            <a:ext cx="2171677" cy="1169551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 smtClean="0"/>
              <a:t>Note:  if the goods or services quote requires a signature on terms and conditions, TAMUCC will send it for Contract Review</a:t>
            </a:r>
            <a:endParaRPr lang="en-US" sz="1400" dirty="0">
              <a:solidFill>
                <a:schemeClr val="dk1"/>
              </a:solidFill>
              <a:latin typeface="+mn-lt"/>
            </a:endParaRPr>
          </a:p>
        </p:txBody>
      </p:sp>
      <p:cxnSp>
        <p:nvCxnSpPr>
          <p:cNvPr id="7" name="Elbow Connector 6"/>
          <p:cNvCxnSpPr>
            <a:stCxn id="16" idx="2"/>
            <a:endCxn id="17" idx="0"/>
          </p:cNvCxnSpPr>
          <p:nvPr/>
        </p:nvCxnSpPr>
        <p:spPr bwMode="auto">
          <a:xfrm rot="5400000">
            <a:off x="2567559" y="-235935"/>
            <a:ext cx="563605" cy="3412630"/>
          </a:xfrm>
          <a:prstGeom prst="bentConnector3">
            <a:avLst>
              <a:gd name="adj1" fmla="val 40375"/>
            </a:avLst>
          </a:prstGeom>
          <a:solidFill>
            <a:schemeClr val="accent1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Elbow Connector 11"/>
          <p:cNvCxnSpPr>
            <a:stCxn id="16" idx="2"/>
            <a:endCxn id="30" idx="0"/>
          </p:cNvCxnSpPr>
          <p:nvPr/>
        </p:nvCxnSpPr>
        <p:spPr bwMode="auto">
          <a:xfrm rot="16200000" flipH="1">
            <a:off x="5998550" y="-254296"/>
            <a:ext cx="562512" cy="3448260"/>
          </a:xfrm>
          <a:prstGeom prst="bentConnector3">
            <a:avLst>
              <a:gd name="adj1" fmla="val 40357"/>
            </a:avLst>
          </a:prstGeom>
          <a:solidFill>
            <a:schemeClr val="accent1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Elbow Connector 48"/>
          <p:cNvCxnSpPr>
            <a:stCxn id="16" idx="2"/>
            <a:endCxn id="23" idx="0"/>
          </p:cNvCxnSpPr>
          <p:nvPr/>
        </p:nvCxnSpPr>
        <p:spPr bwMode="auto">
          <a:xfrm rot="5400000">
            <a:off x="3713568" y="910074"/>
            <a:ext cx="563605" cy="1120613"/>
          </a:xfrm>
          <a:prstGeom prst="bentConnector3">
            <a:avLst>
              <a:gd name="adj1" fmla="val 40376"/>
            </a:avLst>
          </a:prstGeom>
          <a:solidFill>
            <a:schemeClr val="accent1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Elbow Connector 51"/>
          <p:cNvCxnSpPr>
            <a:stCxn id="16" idx="2"/>
            <a:endCxn id="28" idx="0"/>
          </p:cNvCxnSpPr>
          <p:nvPr/>
        </p:nvCxnSpPr>
        <p:spPr bwMode="auto">
          <a:xfrm rot="16200000" flipH="1">
            <a:off x="4850867" y="893386"/>
            <a:ext cx="562512" cy="1152895"/>
          </a:xfrm>
          <a:prstGeom prst="bentConnector3">
            <a:avLst>
              <a:gd name="adj1" fmla="val 40356"/>
            </a:avLst>
          </a:prstGeom>
          <a:solidFill>
            <a:schemeClr val="accent1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Connector 54"/>
          <p:cNvCxnSpPr>
            <a:stCxn id="17" idx="2"/>
            <a:endCxn id="37" idx="0"/>
          </p:cNvCxnSpPr>
          <p:nvPr/>
        </p:nvCxnSpPr>
        <p:spPr bwMode="auto">
          <a:xfrm flipH="1">
            <a:off x="1143045" y="2275403"/>
            <a:ext cx="1" cy="1929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Straight Connector 56"/>
          <p:cNvCxnSpPr>
            <a:stCxn id="37" idx="2"/>
            <a:endCxn id="44" idx="0"/>
          </p:cNvCxnSpPr>
          <p:nvPr/>
        </p:nvCxnSpPr>
        <p:spPr bwMode="auto">
          <a:xfrm>
            <a:off x="1143045" y="2776168"/>
            <a:ext cx="0" cy="1929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Straight Connector 58"/>
          <p:cNvCxnSpPr>
            <a:stCxn id="23" idx="2"/>
            <a:endCxn id="39" idx="0"/>
          </p:cNvCxnSpPr>
          <p:nvPr/>
        </p:nvCxnSpPr>
        <p:spPr bwMode="auto">
          <a:xfrm>
            <a:off x="3435063" y="2275403"/>
            <a:ext cx="0" cy="19142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Straight Connector 60"/>
          <p:cNvCxnSpPr>
            <a:stCxn id="28" idx="2"/>
            <a:endCxn id="40" idx="0"/>
          </p:cNvCxnSpPr>
          <p:nvPr/>
        </p:nvCxnSpPr>
        <p:spPr bwMode="auto">
          <a:xfrm>
            <a:off x="5708571" y="2274310"/>
            <a:ext cx="1720" cy="18805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Connector 63"/>
          <p:cNvCxnSpPr>
            <a:stCxn id="30" idx="2"/>
            <a:endCxn id="41" idx="0"/>
          </p:cNvCxnSpPr>
          <p:nvPr/>
        </p:nvCxnSpPr>
        <p:spPr bwMode="auto">
          <a:xfrm>
            <a:off x="8003936" y="2274310"/>
            <a:ext cx="0" cy="18805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Straight Connector 65"/>
          <p:cNvCxnSpPr>
            <a:stCxn id="41" idx="2"/>
            <a:endCxn id="42" idx="0"/>
          </p:cNvCxnSpPr>
          <p:nvPr/>
        </p:nvCxnSpPr>
        <p:spPr bwMode="auto">
          <a:xfrm>
            <a:off x="8003936" y="3416471"/>
            <a:ext cx="0" cy="18805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0755892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adrant">
  <a:themeElements>
    <a:clrScheme name="Custom 8">
      <a:dk1>
        <a:srgbClr val="000000"/>
      </a:dk1>
      <a:lt1>
        <a:srgbClr val="FFFFFF"/>
      </a:lt1>
      <a:dk2>
        <a:srgbClr val="420000"/>
      </a:dk2>
      <a:lt2>
        <a:srgbClr val="0070C0"/>
      </a:lt2>
      <a:accent1>
        <a:srgbClr val="00B050"/>
      </a:accent1>
      <a:accent2>
        <a:srgbClr val="00B050"/>
      </a:accent2>
      <a:accent3>
        <a:srgbClr val="FFFFFF"/>
      </a:accent3>
      <a:accent4>
        <a:srgbClr val="000000"/>
      </a:accent4>
      <a:accent5>
        <a:srgbClr val="00B050"/>
      </a:accent5>
      <a:accent6>
        <a:srgbClr val="00B050"/>
      </a:accent6>
      <a:hlink>
        <a:srgbClr val="996633"/>
      </a:hlink>
      <a:folHlink>
        <a:srgbClr val="99330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5047</TotalTime>
  <Words>587</Words>
  <Application>Microsoft Office PowerPoint</Application>
  <PresentationFormat>Letter Paper (8.5x11 in)</PresentationFormat>
  <Paragraphs>86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</vt:lpstr>
      <vt:lpstr>Constantia</vt:lpstr>
      <vt:lpstr>Times New Roman</vt:lpstr>
      <vt:lpstr>Wingdings</vt:lpstr>
      <vt:lpstr>Quadrant</vt:lpstr>
      <vt:lpstr>HUB Vendor Basics  </vt:lpstr>
      <vt:lpstr>HUB Program Mission</vt:lpstr>
      <vt:lpstr>Why do we need a HUB Program?</vt:lpstr>
      <vt:lpstr>The State of Texas Disparity Study – 2009</vt:lpstr>
      <vt:lpstr>Texas A&amp;M University – Corpus Christi Historically Underutilized Business (HUB) Goals</vt:lpstr>
      <vt:lpstr>PowerPoint Presentation</vt:lpstr>
      <vt:lpstr>Where do I start looking for Opportunities?</vt:lpstr>
      <vt:lpstr>TAMUCC Procurement Process</vt:lpstr>
      <vt:lpstr>Procurement Process Continuation</vt:lpstr>
      <vt:lpstr>HUB Resources and Information:</vt:lpstr>
    </vt:vector>
  </TitlesOfParts>
  <Company>General Services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Procurement Review  Delegated Authority</dc:title>
  <dc:creator>Administrator</dc:creator>
  <cp:lastModifiedBy>Gonzalez, Ruben</cp:lastModifiedBy>
  <cp:revision>194</cp:revision>
  <cp:lastPrinted>2019-06-12T19:11:32Z</cp:lastPrinted>
  <dcterms:created xsi:type="dcterms:W3CDTF">2000-04-04T02:26:55Z</dcterms:created>
  <dcterms:modified xsi:type="dcterms:W3CDTF">2019-06-12T21:47:18Z</dcterms:modified>
</cp:coreProperties>
</file>