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30" r:id="rId2"/>
    <p:sldId id="331" r:id="rId3"/>
    <p:sldId id="332" r:id="rId4"/>
    <p:sldId id="333" r:id="rId5"/>
    <p:sldId id="334" r:id="rId6"/>
    <p:sldId id="335" r:id="rId7"/>
    <p:sldId id="336"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27" autoAdjust="0"/>
    <p:restoredTop sz="99653" autoAdjust="0"/>
  </p:normalViewPr>
  <p:slideViewPr>
    <p:cSldViewPr>
      <p:cViewPr>
        <p:scale>
          <a:sx n="66" d="100"/>
          <a:sy n="66" d="100"/>
        </p:scale>
        <p:origin x="-119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33" d="100"/>
          <a:sy n="33" d="100"/>
        </p:scale>
        <p:origin x="-1632"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2103" tIns="46050" rIns="92103" bIns="46050" numCol="1" anchor="t" anchorCtr="0" compatLnSpc="1">
            <a:prstTxWarp prst="textNoShape">
              <a:avLst/>
            </a:prstTxWarp>
          </a:bodyPr>
          <a:lstStyle>
            <a:lvl1pPr>
              <a:defRPr sz="1200"/>
            </a:lvl1pPr>
          </a:lstStyle>
          <a:p>
            <a:pPr>
              <a:defRPr/>
            </a:pPr>
            <a:endParaRPr lang="en-US"/>
          </a:p>
        </p:txBody>
      </p:sp>
      <p:sp>
        <p:nvSpPr>
          <p:cNvPr id="93187"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2103" tIns="46050" rIns="92103" bIns="46050" numCol="1" anchor="t" anchorCtr="0" compatLnSpc="1">
            <a:prstTxWarp prst="textNoShape">
              <a:avLst/>
            </a:prstTxWarp>
          </a:bodyPr>
          <a:lstStyle>
            <a:lvl1pPr algn="r">
              <a:defRPr sz="1200"/>
            </a:lvl1pPr>
          </a:lstStyle>
          <a:p>
            <a:pPr>
              <a:defRPr/>
            </a:pPr>
            <a:endParaRPr lang="en-US"/>
          </a:p>
        </p:txBody>
      </p:sp>
      <p:sp>
        <p:nvSpPr>
          <p:cNvPr id="93188"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2103" tIns="46050" rIns="92103" bIns="46050" numCol="1" anchor="b" anchorCtr="0" compatLnSpc="1">
            <a:prstTxWarp prst="textNoShape">
              <a:avLst/>
            </a:prstTxWarp>
          </a:bodyPr>
          <a:lstStyle>
            <a:lvl1pPr>
              <a:defRPr sz="1200"/>
            </a:lvl1pPr>
          </a:lstStyle>
          <a:p>
            <a:pPr>
              <a:defRPr/>
            </a:pPr>
            <a:endParaRPr lang="en-US"/>
          </a:p>
        </p:txBody>
      </p:sp>
      <p:sp>
        <p:nvSpPr>
          <p:cNvPr id="93189"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2103" tIns="46050" rIns="92103" bIns="46050" numCol="1" anchor="b" anchorCtr="0" compatLnSpc="1">
            <a:prstTxWarp prst="textNoShape">
              <a:avLst/>
            </a:prstTxWarp>
          </a:bodyPr>
          <a:lstStyle>
            <a:lvl1pPr algn="r">
              <a:defRPr sz="1200"/>
            </a:lvl1pPr>
          </a:lstStyle>
          <a:p>
            <a:pPr>
              <a:defRPr/>
            </a:pPr>
            <a:fld id="{1B9E35C0-A833-4136-A441-6A07D53F147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2103" tIns="46050" rIns="92103" bIns="46050" numCol="1" anchor="t" anchorCtr="0" compatLnSpc="1">
            <a:prstTxWarp prst="textNoShape">
              <a:avLst/>
            </a:prstTxWarp>
          </a:bodyPr>
          <a:lstStyle>
            <a:lvl1pPr>
              <a:defRPr sz="1200"/>
            </a:lvl1pPr>
          </a:lstStyle>
          <a:p>
            <a:pPr>
              <a:defRPr/>
            </a:pPr>
            <a:endParaRPr lang="en-US"/>
          </a:p>
        </p:txBody>
      </p:sp>
      <p:sp>
        <p:nvSpPr>
          <p:cNvPr id="63491"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2103" tIns="46050" rIns="92103" bIns="46050" numCol="1" anchor="t" anchorCtr="0" compatLnSpc="1">
            <a:prstTxWarp prst="textNoShape">
              <a:avLst/>
            </a:prstTxWarp>
          </a:bodyPr>
          <a:lstStyle>
            <a:lvl1pPr algn="r">
              <a:defRPr sz="1200"/>
            </a:lvl1pPr>
          </a:lstStyle>
          <a:p>
            <a:pPr>
              <a:defRPr/>
            </a:pPr>
            <a:endParaRPr lang="en-US"/>
          </a:p>
        </p:txBody>
      </p:sp>
      <p:sp>
        <p:nvSpPr>
          <p:cNvPr id="46084" name="Rectangle 4"/>
          <p:cNvSpPr>
            <a:spLocks noRo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2103" tIns="46050" rIns="92103" bIns="460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2103" tIns="46050" rIns="92103" bIns="46050" numCol="1" anchor="b" anchorCtr="0" compatLnSpc="1">
            <a:prstTxWarp prst="textNoShape">
              <a:avLst/>
            </a:prstTxWarp>
          </a:bodyPr>
          <a:lstStyle>
            <a:lvl1pPr>
              <a:defRPr sz="1200"/>
            </a:lvl1pPr>
          </a:lstStyle>
          <a:p>
            <a:pPr>
              <a:defRPr/>
            </a:pPr>
            <a:endParaRPr lang="en-US"/>
          </a:p>
        </p:txBody>
      </p:sp>
      <p:sp>
        <p:nvSpPr>
          <p:cNvPr id="63495"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2103" tIns="46050" rIns="92103" bIns="46050" numCol="1" anchor="b" anchorCtr="0" compatLnSpc="1">
            <a:prstTxWarp prst="textNoShape">
              <a:avLst/>
            </a:prstTxWarp>
          </a:bodyPr>
          <a:lstStyle>
            <a:lvl1pPr algn="r">
              <a:defRPr sz="1200"/>
            </a:lvl1pPr>
          </a:lstStyle>
          <a:p>
            <a:pPr>
              <a:defRPr/>
            </a:pPr>
            <a:fld id="{AB0E9571-43F6-4A6F-AFD2-D26EA98C308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816BC5-5BA1-4E82-ABD3-F28D1492975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BDB409-ACF9-4B01-8A9E-D921812B946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D674B5-24E1-4215-83D9-E8914E2D93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834C53-453C-454A-A34C-77018BDB87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CC5825-04A5-4790-91FD-0E71A2A22D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7B04B1-5BA1-4FFA-B442-BCEE7EBC978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0C5B762-AA8C-4763-AB15-99FD4BC44B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4976992-0547-4F90-8142-10AB01C9062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6265B93-FBF5-4259-A3BA-8229C3B840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8BE1AD-3821-48DF-851D-4E21C40502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3B54D6-C791-4A79-8CBF-0BBCDBE9F2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8224A84-F736-4831-B0CA-83EBE6DACD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90600" y="228600"/>
            <a:ext cx="6934200" cy="2362200"/>
          </a:xfrm>
        </p:spPr>
        <p:txBody>
          <a:bodyPr/>
          <a:lstStyle/>
          <a:p>
            <a:pPr eaLnBrk="1" hangingPunct="1"/>
            <a:r>
              <a:rPr lang="en-US" sz="4000" smtClean="0">
                <a:solidFill>
                  <a:schemeClr val="bg1"/>
                </a:solidFill>
                <a:latin typeface="Bookman Old Style" pitchFamily="18" charset="0"/>
              </a:rPr>
              <a:t>OPEN COMMITMENTS</a:t>
            </a:r>
            <a:r>
              <a:rPr lang="en-US" sz="4000" b="1" smtClean="0">
                <a:solidFill>
                  <a:schemeClr val="bg1"/>
                </a:solidFill>
                <a:latin typeface="Bookman Old Style" pitchFamily="18" charset="0"/>
              </a:rPr>
              <a:t/>
            </a:r>
            <a:br>
              <a:rPr lang="en-US" sz="4000" b="1" smtClean="0">
                <a:solidFill>
                  <a:schemeClr val="bg1"/>
                </a:solidFill>
                <a:latin typeface="Bookman Old Style" pitchFamily="18" charset="0"/>
              </a:rPr>
            </a:br>
            <a:r>
              <a:rPr lang="en-US" sz="2800" b="1" smtClean="0">
                <a:solidFill>
                  <a:schemeClr val="bg1"/>
                </a:solidFill>
                <a:latin typeface="Times New Roman" pitchFamily="18" charset="0"/>
              </a:rPr>
              <a:t/>
            </a:r>
            <a:br>
              <a:rPr lang="en-US" sz="2800" b="1" smtClean="0">
                <a:solidFill>
                  <a:schemeClr val="bg1"/>
                </a:solidFill>
                <a:latin typeface="Times New Roman" pitchFamily="18" charset="0"/>
              </a:rPr>
            </a:br>
            <a:r>
              <a:rPr lang="en-US" sz="3200" b="1" smtClean="0">
                <a:solidFill>
                  <a:schemeClr val="bg1"/>
                </a:solidFill>
                <a:latin typeface="Times New Roman" pitchFamily="18" charset="0"/>
              </a:rPr>
              <a:t>Use Canopy to view and research Open Commitments.  </a:t>
            </a:r>
            <a:br>
              <a:rPr lang="en-US" sz="3200" b="1" smtClean="0">
                <a:solidFill>
                  <a:schemeClr val="bg1"/>
                </a:solidFill>
                <a:latin typeface="Times New Roman" pitchFamily="18" charset="0"/>
              </a:rPr>
            </a:br>
            <a:r>
              <a:rPr lang="en-US" sz="3200" b="1" smtClean="0">
                <a:solidFill>
                  <a:schemeClr val="bg1"/>
                </a:solidFill>
                <a:latin typeface="Times New Roman" pitchFamily="18" charset="0"/>
              </a:rPr>
              <a:t>Canopy is </a:t>
            </a:r>
            <a:r>
              <a:rPr lang="en-US" sz="3200" b="1" u="sng" smtClean="0">
                <a:solidFill>
                  <a:schemeClr val="bg1"/>
                </a:solidFill>
                <a:latin typeface="Times New Roman" pitchFamily="18" charset="0"/>
              </a:rPr>
              <a:t>http://canopy.tamu.edu</a:t>
            </a:r>
            <a:r>
              <a:rPr lang="en-US" sz="3200" b="1" smtClean="0">
                <a:solidFill>
                  <a:schemeClr val="bg1"/>
                </a:solidFill>
                <a:latin typeface="Times New Roman" pitchFamily="18" charset="0"/>
              </a:rPr>
              <a:t>.</a:t>
            </a:r>
          </a:p>
        </p:txBody>
      </p:sp>
      <p:pic>
        <p:nvPicPr>
          <p:cNvPr id="38915" name="Picture 3"/>
          <p:cNvPicPr>
            <a:picLocks noChangeAspect="1" noChangeArrowheads="1"/>
          </p:cNvPicPr>
          <p:nvPr/>
        </p:nvPicPr>
        <p:blipFill>
          <a:blip r:embed="rId2" cstate="print"/>
          <a:srcRect/>
          <a:stretch>
            <a:fillRect/>
          </a:stretch>
        </p:blipFill>
        <p:spPr bwMode="auto">
          <a:xfrm>
            <a:off x="1676400" y="2971800"/>
            <a:ext cx="5562600" cy="315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228600"/>
            <a:ext cx="8458200" cy="3048000"/>
          </a:xfrm>
        </p:spPr>
        <p:txBody>
          <a:bodyPr/>
          <a:lstStyle/>
          <a:p>
            <a:pPr eaLnBrk="1" hangingPunct="1"/>
            <a:r>
              <a:rPr lang="en-US" sz="4000" smtClean="0">
                <a:solidFill>
                  <a:schemeClr val="bg1"/>
                </a:solidFill>
                <a:latin typeface="Bookman Old Style" pitchFamily="18" charset="0"/>
              </a:rPr>
              <a:t>OPEN COMMITMENTS</a:t>
            </a:r>
            <a:r>
              <a:rPr lang="en-US" sz="4000" b="1" smtClean="0">
                <a:solidFill>
                  <a:schemeClr val="bg1"/>
                </a:solidFill>
                <a:latin typeface="Bookman Old Style" pitchFamily="18" charset="0"/>
              </a:rPr>
              <a:t/>
            </a:r>
            <a:br>
              <a:rPr lang="en-US" sz="4000" b="1" smtClean="0">
                <a:solidFill>
                  <a:schemeClr val="bg1"/>
                </a:solidFill>
                <a:latin typeface="Bookman Old Style" pitchFamily="18" charset="0"/>
              </a:rPr>
            </a:br>
            <a:r>
              <a:rPr lang="en-US" sz="2800" b="1" smtClean="0">
                <a:solidFill>
                  <a:schemeClr val="bg1"/>
                </a:solidFill>
                <a:latin typeface="Times New Roman" pitchFamily="18" charset="0"/>
              </a:rPr>
              <a:t/>
            </a:r>
            <a:br>
              <a:rPr lang="en-US" sz="2800" b="1" smtClean="0">
                <a:solidFill>
                  <a:schemeClr val="bg1"/>
                </a:solidFill>
                <a:latin typeface="Times New Roman" pitchFamily="18" charset="0"/>
              </a:rPr>
            </a:br>
            <a:r>
              <a:rPr lang="en-US" sz="3200" b="1" smtClean="0">
                <a:solidFill>
                  <a:schemeClr val="bg1"/>
                </a:solidFill>
                <a:latin typeface="Times New Roman" pitchFamily="18" charset="0"/>
              </a:rPr>
              <a:t>The Open Commitments tab under the FRS Account menu contains all the same filter fields as FAMIS Screen 021.  Canopy allows the user to download the list to Excel by pressing the Download button.</a:t>
            </a:r>
          </a:p>
        </p:txBody>
      </p:sp>
      <p:pic>
        <p:nvPicPr>
          <p:cNvPr id="39939" name="Picture 3"/>
          <p:cNvPicPr>
            <a:picLocks noChangeAspect="1" noChangeArrowheads="1"/>
          </p:cNvPicPr>
          <p:nvPr/>
        </p:nvPicPr>
        <p:blipFill>
          <a:blip r:embed="rId2" cstate="print"/>
          <a:srcRect/>
          <a:stretch>
            <a:fillRect/>
          </a:stretch>
        </p:blipFill>
        <p:spPr bwMode="auto">
          <a:xfrm>
            <a:off x="152400" y="3810000"/>
            <a:ext cx="88392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228600" y="0"/>
            <a:ext cx="8915400" cy="4144963"/>
          </a:xfrm>
          <a:prstGeom prst="rect">
            <a:avLst/>
          </a:prstGeom>
          <a:noFill/>
          <a:ln w="9525">
            <a:noFill/>
            <a:miter lim="800000"/>
            <a:headEnd/>
            <a:tailEnd/>
          </a:ln>
          <a:effectLst/>
        </p:spPr>
        <p:txBody>
          <a:bodyPr>
            <a:spAutoFit/>
          </a:bodyPr>
          <a:lstStyle/>
          <a:p>
            <a:pPr marL="227013" indent="-227013" algn="ctr" eaLnBrk="0" hangingPunct="0">
              <a:defRPr/>
            </a:pPr>
            <a:r>
              <a:rPr lang="en-US" sz="4000">
                <a:solidFill>
                  <a:schemeClr val="bg1"/>
                </a:solidFill>
                <a:effectLst>
                  <a:outerShdw blurRad="38100" dist="38100" dir="2700000" algn="tl">
                    <a:srgbClr val="000000"/>
                  </a:outerShdw>
                </a:effectLst>
                <a:latin typeface="Bookman Old Style" pitchFamily="18" charset="0"/>
              </a:rPr>
              <a:t>OPEN COMMITMENTS</a:t>
            </a:r>
          </a:p>
          <a:p>
            <a:pPr marL="227013" indent="-227013" eaLnBrk="0" hangingPunct="0">
              <a:defRPr/>
            </a:pPr>
            <a:endParaRPr lang="en-US" sz="1600" b="1">
              <a:latin typeface="Times New Roman" pitchFamily="18" charset="0"/>
            </a:endParaRPr>
          </a:p>
          <a:p>
            <a:pPr marL="227013" indent="-227013" eaLnBrk="0" hangingPunct="0">
              <a:defRPr/>
            </a:pPr>
            <a:endParaRPr lang="en-US" b="1">
              <a:solidFill>
                <a:schemeClr val="bg1"/>
              </a:solidFill>
              <a:latin typeface="Times New Roman" pitchFamily="18" charset="0"/>
            </a:endParaRPr>
          </a:p>
          <a:p>
            <a:pPr marL="227013" indent="-227013" algn="ctr" eaLnBrk="0" hangingPunct="0">
              <a:defRPr/>
            </a:pPr>
            <a:r>
              <a:rPr lang="en-US" sz="3200" b="1">
                <a:solidFill>
                  <a:schemeClr val="bg1"/>
                </a:solidFill>
                <a:latin typeface="Times New Roman" pitchFamily="18" charset="0"/>
              </a:rPr>
              <a:t>Open Commitments are also known as Encumbrances on the account.  This is a dynamic list. The Open Commitments stay on this screen until they are fully Liquidated or Paid.</a:t>
            </a:r>
            <a:r>
              <a:rPr lang="en-US" sz="3200" b="1">
                <a:latin typeface="Times New Roman" pitchFamily="18" charset="0"/>
              </a:rPr>
              <a:t>  </a:t>
            </a:r>
            <a:r>
              <a:rPr lang="en-US" sz="3200" b="1">
                <a:solidFill>
                  <a:schemeClr val="bg1"/>
                </a:solidFill>
                <a:latin typeface="Times New Roman" pitchFamily="18" charset="0"/>
              </a:rPr>
              <a:t>New Documents are added to the list as they are closed.</a:t>
            </a:r>
            <a:r>
              <a:rPr lang="en-US" sz="3200" b="1">
                <a:latin typeface="Times New Roman" pitchFamily="18" charset="0"/>
              </a:rPr>
              <a:t>   </a:t>
            </a:r>
            <a:r>
              <a:rPr lang="en-US" sz="2800" b="1">
                <a:latin typeface="Times New Roman" pitchFamily="18" charset="0"/>
              </a:rPr>
              <a:t>   </a:t>
            </a:r>
          </a:p>
        </p:txBody>
      </p:sp>
      <p:pic>
        <p:nvPicPr>
          <p:cNvPr id="40963" name="Picture 3"/>
          <p:cNvPicPr>
            <a:picLocks noChangeAspect="1" noChangeArrowheads="1"/>
          </p:cNvPicPr>
          <p:nvPr/>
        </p:nvPicPr>
        <p:blipFill>
          <a:blip r:embed="rId2" cstate="print"/>
          <a:srcRect/>
          <a:stretch>
            <a:fillRect/>
          </a:stretch>
        </p:blipFill>
        <p:spPr bwMode="auto">
          <a:xfrm>
            <a:off x="152400" y="4648200"/>
            <a:ext cx="8839200" cy="1600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304800" y="0"/>
            <a:ext cx="8839200" cy="4300538"/>
          </a:xfrm>
          <a:prstGeom prst="rect">
            <a:avLst/>
          </a:prstGeom>
          <a:noFill/>
          <a:ln w="9525">
            <a:noFill/>
            <a:miter lim="800000"/>
            <a:headEnd/>
            <a:tailEnd/>
          </a:ln>
          <a:effectLst/>
        </p:spPr>
        <p:txBody>
          <a:bodyPr>
            <a:spAutoFit/>
          </a:bodyPr>
          <a:lstStyle/>
          <a:p>
            <a:pPr marL="227013" indent="-227013" algn="ctr" eaLnBrk="0" hangingPunct="0">
              <a:defRPr/>
            </a:pPr>
            <a:r>
              <a:rPr lang="en-US" sz="4000">
                <a:solidFill>
                  <a:schemeClr val="bg1"/>
                </a:solidFill>
                <a:effectLst>
                  <a:outerShdw blurRad="38100" dist="38100" dir="2700000" algn="tl">
                    <a:srgbClr val="000000"/>
                  </a:outerShdw>
                </a:effectLst>
                <a:latin typeface="Bookman Old Style" pitchFamily="18" charset="0"/>
              </a:rPr>
              <a:t>OPEN COMMITMENTS</a:t>
            </a:r>
          </a:p>
          <a:p>
            <a:pPr marL="227013" indent="-227013" eaLnBrk="0" hangingPunct="0">
              <a:defRPr/>
            </a:pPr>
            <a:endParaRPr lang="en-US" sz="1600" b="1">
              <a:latin typeface="Times New Roman" pitchFamily="18" charset="0"/>
            </a:endParaRPr>
          </a:p>
          <a:p>
            <a:pPr marL="227013" indent="-227013" algn="ctr" eaLnBrk="0" hangingPunct="0">
              <a:defRPr/>
            </a:pPr>
            <a:r>
              <a:rPr lang="en-US" sz="3200" b="1">
                <a:solidFill>
                  <a:schemeClr val="bg1"/>
                </a:solidFill>
                <a:latin typeface="Times New Roman" pitchFamily="18" charset="0"/>
              </a:rPr>
              <a:t>Open Commitments can be identified in the Reference 1 column as one of the following:</a:t>
            </a:r>
          </a:p>
          <a:p>
            <a:pPr marL="227013" indent="-227013" eaLnBrk="0" hangingPunct="0">
              <a:defRPr/>
            </a:pPr>
            <a:endParaRPr lang="en-US" sz="1600" b="1">
              <a:solidFill>
                <a:schemeClr val="bg1"/>
              </a:solidFill>
              <a:latin typeface="Times New Roman" pitchFamily="18" charset="0"/>
            </a:endParaRPr>
          </a:p>
          <a:p>
            <a:pPr marL="227013" indent="-227013" eaLnBrk="0" hangingPunct="0">
              <a:defRPr/>
            </a:pPr>
            <a:r>
              <a:rPr lang="en-US" sz="2800" b="1">
                <a:solidFill>
                  <a:schemeClr val="bg1"/>
                </a:solidFill>
                <a:latin typeface="Times New Roman" pitchFamily="18" charset="0"/>
              </a:rPr>
              <a:t>Payroll = SAL0001	Exempt Purchase Document = E</a:t>
            </a:r>
          </a:p>
          <a:p>
            <a:pPr marL="227013" indent="-227013" eaLnBrk="0" hangingPunct="0">
              <a:defRPr/>
            </a:pPr>
            <a:r>
              <a:rPr lang="en-US" sz="2800" b="1">
                <a:solidFill>
                  <a:schemeClr val="bg1"/>
                </a:solidFill>
                <a:latin typeface="Times New Roman" pitchFamily="18" charset="0"/>
              </a:rPr>
              <a:t>Benefits = BENB001	Limited Purchase Document = L </a:t>
            </a:r>
          </a:p>
          <a:p>
            <a:pPr marL="227013" indent="-227013" eaLnBrk="0" hangingPunct="0">
              <a:defRPr/>
            </a:pPr>
            <a:r>
              <a:rPr lang="en-US" sz="2800" b="1">
                <a:solidFill>
                  <a:schemeClr val="bg1"/>
                </a:solidFill>
                <a:latin typeface="Times New Roman" pitchFamily="18" charset="0"/>
              </a:rPr>
              <a:t>Cell Phone = CP 		Requisition Document = R </a:t>
            </a:r>
          </a:p>
          <a:p>
            <a:pPr marL="227013" indent="-227013" eaLnBrk="0" hangingPunct="0">
              <a:defRPr/>
            </a:pPr>
            <a:r>
              <a:rPr lang="en-US" sz="2800" b="1">
                <a:solidFill>
                  <a:schemeClr val="bg1"/>
                </a:solidFill>
                <a:latin typeface="Times New Roman" pitchFamily="18" charset="0"/>
              </a:rPr>
              <a:t>Copiers = AC 		Purchase Order Document = P</a:t>
            </a:r>
          </a:p>
          <a:p>
            <a:pPr marL="227013" indent="-227013" eaLnBrk="0" hangingPunct="0">
              <a:defRPr/>
            </a:pPr>
            <a:r>
              <a:rPr lang="en-US" sz="2800" b="1">
                <a:solidFill>
                  <a:schemeClr val="bg1"/>
                </a:solidFill>
                <a:latin typeface="Times New Roman" pitchFamily="18" charset="0"/>
              </a:rPr>
              <a:t>Telecom = TC &amp; LD</a:t>
            </a:r>
            <a:r>
              <a:rPr lang="en-US" sz="2400" b="1">
                <a:solidFill>
                  <a:schemeClr val="bg1"/>
                </a:solidFill>
                <a:latin typeface="Times New Roman" pitchFamily="18" charset="0"/>
              </a:rPr>
              <a:t> 	</a:t>
            </a:r>
            <a:r>
              <a:rPr lang="en-US" sz="2400" b="1">
                <a:latin typeface="Times New Roman" pitchFamily="18" charset="0"/>
              </a:rPr>
              <a:t>	</a:t>
            </a:r>
          </a:p>
        </p:txBody>
      </p:sp>
      <p:pic>
        <p:nvPicPr>
          <p:cNvPr id="41987" name="Picture 3"/>
          <p:cNvPicPr>
            <a:picLocks noChangeAspect="1" noChangeArrowheads="1"/>
          </p:cNvPicPr>
          <p:nvPr/>
        </p:nvPicPr>
        <p:blipFill>
          <a:blip r:embed="rId2" cstate="print"/>
          <a:srcRect/>
          <a:stretch>
            <a:fillRect/>
          </a:stretch>
        </p:blipFill>
        <p:spPr bwMode="auto">
          <a:xfrm>
            <a:off x="152400" y="4648200"/>
            <a:ext cx="8839200" cy="1600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2"/>
          <p:cNvSpPr txBox="1">
            <a:spLocks noChangeArrowheads="1"/>
          </p:cNvSpPr>
          <p:nvPr/>
        </p:nvSpPr>
        <p:spPr bwMode="auto">
          <a:xfrm>
            <a:off x="0" y="152400"/>
            <a:ext cx="8991600" cy="4175125"/>
          </a:xfrm>
          <a:prstGeom prst="rect">
            <a:avLst/>
          </a:prstGeom>
          <a:noFill/>
          <a:ln w="9525">
            <a:noFill/>
            <a:miter lim="800000"/>
            <a:headEnd/>
            <a:tailEnd/>
          </a:ln>
          <a:effectLst/>
        </p:spPr>
        <p:txBody>
          <a:bodyPr>
            <a:spAutoFit/>
          </a:bodyPr>
          <a:lstStyle/>
          <a:p>
            <a:pPr marL="227013" indent="-227013" algn="ctr" eaLnBrk="0" hangingPunct="0">
              <a:defRPr/>
            </a:pPr>
            <a:r>
              <a:rPr lang="en-US" sz="4000">
                <a:solidFill>
                  <a:schemeClr val="bg1"/>
                </a:solidFill>
                <a:effectLst>
                  <a:outerShdw blurRad="38100" dist="38100" dir="2700000" algn="tl">
                    <a:srgbClr val="000000"/>
                  </a:outerShdw>
                </a:effectLst>
                <a:latin typeface="Bookman Old Style" pitchFamily="18" charset="0"/>
              </a:rPr>
              <a:t>OPEN COMMITMENTS</a:t>
            </a:r>
            <a:endParaRPr lang="en-US" sz="3200" b="1">
              <a:solidFill>
                <a:schemeClr val="bg1"/>
              </a:solidFill>
              <a:latin typeface="Times New Roman" pitchFamily="18" charset="0"/>
            </a:endParaRPr>
          </a:p>
          <a:p>
            <a:pPr marL="227013" indent="-227013" eaLnBrk="0" hangingPunct="0">
              <a:defRPr/>
            </a:pPr>
            <a:endParaRPr lang="en-US" b="1">
              <a:solidFill>
                <a:schemeClr val="bg1"/>
              </a:solidFill>
              <a:latin typeface="Times New Roman" pitchFamily="18" charset="0"/>
            </a:endParaRPr>
          </a:p>
          <a:p>
            <a:pPr marL="227013" indent="-227013" eaLnBrk="0" hangingPunct="0">
              <a:defRPr/>
            </a:pPr>
            <a:r>
              <a:rPr lang="en-US" b="1">
                <a:solidFill>
                  <a:schemeClr val="bg1"/>
                </a:solidFill>
                <a:latin typeface="Times New Roman" pitchFamily="18" charset="0"/>
              </a:rPr>
              <a:t>		</a:t>
            </a:r>
          </a:p>
          <a:p>
            <a:pPr marL="227013" indent="-227013" algn="ctr" eaLnBrk="0" hangingPunct="0">
              <a:defRPr/>
            </a:pPr>
            <a:r>
              <a:rPr lang="en-US" sz="3200" b="1">
                <a:solidFill>
                  <a:schemeClr val="bg1"/>
                </a:solidFill>
                <a:latin typeface="Times New Roman" pitchFamily="18" charset="0"/>
              </a:rPr>
              <a:t>The Encumbrances for Cell Phones, Copiers &amp; Telecom are entered at the beginning of the FY.  These are an estimated total of the expenses for the FY.  They are liquidated by the actual amount each month.  They may also be adjusted as needed.</a:t>
            </a:r>
            <a:r>
              <a:rPr lang="en-US" sz="2800" b="1">
                <a:solidFill>
                  <a:schemeClr val="bg1"/>
                </a:solidFill>
                <a:latin typeface="Times New Roman" pitchFamily="18" charset="0"/>
              </a:rPr>
              <a:t> 	</a:t>
            </a:r>
            <a:r>
              <a:rPr lang="en-US" b="1">
                <a:solidFill>
                  <a:schemeClr val="bg1"/>
                </a:solidFill>
                <a:latin typeface="Times New Roman" pitchFamily="18" charset="0"/>
              </a:rPr>
              <a:t>	</a:t>
            </a:r>
          </a:p>
        </p:txBody>
      </p:sp>
      <p:pic>
        <p:nvPicPr>
          <p:cNvPr id="43011" name="Picture 3"/>
          <p:cNvPicPr>
            <a:picLocks noChangeAspect="1" noChangeArrowheads="1"/>
          </p:cNvPicPr>
          <p:nvPr/>
        </p:nvPicPr>
        <p:blipFill>
          <a:blip r:embed="rId2" cstate="print"/>
          <a:srcRect/>
          <a:stretch>
            <a:fillRect/>
          </a:stretch>
        </p:blipFill>
        <p:spPr bwMode="auto">
          <a:xfrm>
            <a:off x="152400" y="4572000"/>
            <a:ext cx="8839200" cy="1600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152400" y="0"/>
            <a:ext cx="8839200" cy="4662488"/>
          </a:xfrm>
          <a:prstGeom prst="rect">
            <a:avLst/>
          </a:prstGeom>
          <a:noFill/>
          <a:ln w="9525">
            <a:noFill/>
            <a:miter lim="800000"/>
            <a:headEnd/>
            <a:tailEnd/>
          </a:ln>
          <a:effectLst/>
        </p:spPr>
        <p:txBody>
          <a:bodyPr>
            <a:spAutoFit/>
          </a:bodyPr>
          <a:lstStyle/>
          <a:p>
            <a:pPr marL="227013" indent="-227013" algn="ctr" eaLnBrk="0" hangingPunct="0">
              <a:defRPr/>
            </a:pPr>
            <a:r>
              <a:rPr lang="en-US" sz="4000">
                <a:solidFill>
                  <a:schemeClr val="bg1"/>
                </a:solidFill>
                <a:effectLst>
                  <a:outerShdw blurRad="38100" dist="38100" dir="2700000" algn="tl">
                    <a:srgbClr val="000000"/>
                  </a:outerShdw>
                </a:effectLst>
                <a:latin typeface="Bookman Old Style" pitchFamily="18" charset="0"/>
              </a:rPr>
              <a:t>OPEN COMMITMENTS</a:t>
            </a:r>
          </a:p>
          <a:p>
            <a:pPr marL="227013" indent="-227013" eaLnBrk="0" hangingPunct="0">
              <a:defRPr/>
            </a:pPr>
            <a:endParaRPr lang="en-US" sz="1600" b="1">
              <a:latin typeface="Times New Roman" pitchFamily="18" charset="0"/>
            </a:endParaRPr>
          </a:p>
          <a:p>
            <a:pPr marL="227013" indent="-227013" eaLnBrk="0" hangingPunct="0">
              <a:defRPr/>
            </a:pPr>
            <a:endParaRPr lang="en-US" sz="2000" b="1">
              <a:solidFill>
                <a:schemeClr val="bg1"/>
              </a:solidFill>
              <a:latin typeface="Times New Roman" pitchFamily="18" charset="0"/>
            </a:endParaRPr>
          </a:p>
          <a:p>
            <a:pPr marL="227013" indent="-227013" algn="ctr" eaLnBrk="0" hangingPunct="0">
              <a:defRPr/>
            </a:pPr>
            <a:r>
              <a:rPr lang="en-US" sz="3200" b="1">
                <a:solidFill>
                  <a:schemeClr val="bg1"/>
                </a:solidFill>
                <a:latin typeface="Times New Roman" pitchFamily="18" charset="0"/>
              </a:rPr>
              <a:t>The Open Commitments (Encumbrances) have an Original amount. The Adjusted column is the total of all changes to the Encumbrance.</a:t>
            </a:r>
            <a:r>
              <a:rPr lang="en-US"/>
              <a:t> </a:t>
            </a:r>
            <a:r>
              <a:rPr lang="en-US" sz="3200" b="1">
                <a:solidFill>
                  <a:schemeClr val="bg1"/>
                </a:solidFill>
                <a:latin typeface="Times New Roman" pitchFamily="18" charset="0"/>
              </a:rPr>
              <a:t>The next column is for the total of what has been Liquidated (transactions reducing the amount of the Encumbrance). Then the Current column is the remaining Encumbrance total. </a:t>
            </a:r>
          </a:p>
        </p:txBody>
      </p:sp>
      <p:pic>
        <p:nvPicPr>
          <p:cNvPr id="44035" name="Picture 3"/>
          <p:cNvPicPr>
            <a:picLocks noChangeAspect="1" noChangeArrowheads="1"/>
          </p:cNvPicPr>
          <p:nvPr/>
        </p:nvPicPr>
        <p:blipFill>
          <a:blip r:embed="rId2" cstate="print"/>
          <a:srcRect/>
          <a:stretch>
            <a:fillRect/>
          </a:stretch>
        </p:blipFill>
        <p:spPr bwMode="auto">
          <a:xfrm>
            <a:off x="1447800" y="5029200"/>
            <a:ext cx="6477000" cy="1381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Box 2"/>
          <p:cNvSpPr txBox="1">
            <a:spLocks noChangeArrowheads="1"/>
          </p:cNvSpPr>
          <p:nvPr/>
        </p:nvSpPr>
        <p:spPr bwMode="auto">
          <a:xfrm>
            <a:off x="228600" y="0"/>
            <a:ext cx="8915400" cy="3687763"/>
          </a:xfrm>
          <a:prstGeom prst="rect">
            <a:avLst/>
          </a:prstGeom>
          <a:noFill/>
          <a:ln w="9525">
            <a:noFill/>
            <a:miter lim="800000"/>
            <a:headEnd/>
            <a:tailEnd/>
          </a:ln>
          <a:effectLst/>
        </p:spPr>
        <p:txBody>
          <a:bodyPr>
            <a:spAutoFit/>
          </a:bodyPr>
          <a:lstStyle/>
          <a:p>
            <a:pPr marL="227013" indent="-227013" algn="ctr" eaLnBrk="0" hangingPunct="0">
              <a:defRPr/>
            </a:pPr>
            <a:r>
              <a:rPr lang="en-US" sz="4000">
                <a:solidFill>
                  <a:schemeClr val="bg1"/>
                </a:solidFill>
                <a:effectLst>
                  <a:outerShdw blurRad="38100" dist="38100" dir="2700000" algn="tl">
                    <a:srgbClr val="000000"/>
                  </a:outerShdw>
                </a:effectLst>
                <a:latin typeface="Bookman Old Style" pitchFamily="18" charset="0"/>
              </a:rPr>
              <a:t>OPEN COMMITMENTS</a:t>
            </a:r>
          </a:p>
          <a:p>
            <a:pPr marL="227013" indent="-227013" eaLnBrk="0" hangingPunct="0">
              <a:defRPr/>
            </a:pPr>
            <a:endParaRPr lang="en-US" sz="1600" b="1">
              <a:latin typeface="Times New Roman" pitchFamily="18" charset="0"/>
            </a:endParaRPr>
          </a:p>
          <a:p>
            <a:pPr marL="227013" indent="-227013" eaLnBrk="0" hangingPunct="0">
              <a:defRPr/>
            </a:pPr>
            <a:endParaRPr lang="en-US" sz="2000" b="1">
              <a:solidFill>
                <a:schemeClr val="bg1"/>
              </a:solidFill>
              <a:latin typeface="Times New Roman" pitchFamily="18" charset="0"/>
            </a:endParaRPr>
          </a:p>
          <a:p>
            <a:pPr marL="227013" indent="-227013" algn="ctr" eaLnBrk="0" hangingPunct="0">
              <a:defRPr/>
            </a:pPr>
            <a:r>
              <a:rPr lang="en-US" sz="3200" b="1">
                <a:solidFill>
                  <a:schemeClr val="bg1"/>
                </a:solidFill>
                <a:latin typeface="Times New Roman" pitchFamily="18" charset="0"/>
              </a:rPr>
              <a:t>Canopy also allows the user to filter and sort the  Open Commitments (Encumbrances).  Type in an Object code next to the account to filter to that code.  To sort, click on the column heading  and the list is sorted as descending.    </a:t>
            </a:r>
            <a:endParaRPr lang="en-US" sz="2800" b="1">
              <a:solidFill>
                <a:schemeClr val="bg1"/>
              </a:solidFill>
              <a:latin typeface="Times New Roman" pitchFamily="18" charset="0"/>
            </a:endParaRPr>
          </a:p>
        </p:txBody>
      </p:sp>
      <p:pic>
        <p:nvPicPr>
          <p:cNvPr id="45059" name="Picture 3"/>
          <p:cNvPicPr>
            <a:picLocks noChangeAspect="1" noChangeArrowheads="1"/>
          </p:cNvPicPr>
          <p:nvPr/>
        </p:nvPicPr>
        <p:blipFill>
          <a:blip r:embed="rId2" cstate="print"/>
          <a:srcRect/>
          <a:stretch>
            <a:fillRect/>
          </a:stretch>
        </p:blipFill>
        <p:spPr bwMode="auto">
          <a:xfrm>
            <a:off x="533400" y="4267200"/>
            <a:ext cx="8229600" cy="14303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1946</TotalTime>
  <Words>178</Words>
  <Application>Microsoft Office PowerPoint</Application>
  <PresentationFormat>On-screen Show (4:3)</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MS Mincho</vt:lpstr>
      <vt:lpstr>Times New Roman</vt:lpstr>
      <vt:lpstr>Bookman Old Style</vt:lpstr>
      <vt:lpstr>Default Design</vt:lpstr>
      <vt:lpstr>OPEN COMMITMENTS  Use Canopy to view and research Open Commitments.   Canopy is http://canopy.tamu.edu.</vt:lpstr>
      <vt:lpstr>OPEN COMMITMENTS  The Open Commitments tab under the FRS Account menu contains all the same filter fields as FAMIS Screen 021.  Canopy allows the user to download the list to Excel by pressing the Download button.</vt:lpstr>
      <vt:lpstr>Slide 3</vt:lpstr>
      <vt:lpstr>Slide 4</vt:lpstr>
      <vt:lpstr>Slide 5</vt:lpstr>
      <vt:lpstr>Slide 6</vt:lpstr>
      <vt:lpstr>Slide 7</vt:lpstr>
    </vt:vector>
  </TitlesOfParts>
  <Company>TAMU-CC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User</cp:lastModifiedBy>
  <cp:revision>211</cp:revision>
  <dcterms:created xsi:type="dcterms:W3CDTF">2006-07-07T13:55:59Z</dcterms:created>
  <dcterms:modified xsi:type="dcterms:W3CDTF">2009-10-21T20:39:40Z</dcterms:modified>
</cp:coreProperties>
</file>