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1"/>
    <p:sldMasterId id="2147483673" r:id="rId2"/>
  </p:sldMasterIdLst>
  <p:notesMasterIdLst>
    <p:notesMasterId r:id="rId36"/>
  </p:notesMasterIdLst>
  <p:handoutMasterIdLst>
    <p:handoutMasterId r:id="rId37"/>
  </p:handoutMasterIdLst>
  <p:sldIdLst>
    <p:sldId id="347" r:id="rId3"/>
    <p:sldId id="345" r:id="rId4"/>
    <p:sldId id="294" r:id="rId5"/>
    <p:sldId id="422" r:id="rId6"/>
    <p:sldId id="346" r:id="rId7"/>
    <p:sldId id="348" r:id="rId8"/>
    <p:sldId id="349" r:id="rId9"/>
    <p:sldId id="350" r:id="rId10"/>
    <p:sldId id="351" r:id="rId11"/>
    <p:sldId id="353" r:id="rId12"/>
    <p:sldId id="354" r:id="rId13"/>
    <p:sldId id="394" r:id="rId14"/>
    <p:sldId id="418" r:id="rId15"/>
    <p:sldId id="352" r:id="rId16"/>
    <p:sldId id="355" r:id="rId17"/>
    <p:sldId id="366" r:id="rId18"/>
    <p:sldId id="391" r:id="rId19"/>
    <p:sldId id="417" r:id="rId20"/>
    <p:sldId id="423" r:id="rId21"/>
    <p:sldId id="424" r:id="rId22"/>
    <p:sldId id="426" r:id="rId23"/>
    <p:sldId id="425" r:id="rId24"/>
    <p:sldId id="402" r:id="rId25"/>
    <p:sldId id="403" r:id="rId26"/>
    <p:sldId id="404" r:id="rId27"/>
    <p:sldId id="405" r:id="rId28"/>
    <p:sldId id="406" r:id="rId29"/>
    <p:sldId id="407" r:id="rId30"/>
    <p:sldId id="408" r:id="rId31"/>
    <p:sldId id="409" r:id="rId32"/>
    <p:sldId id="410" r:id="rId33"/>
    <p:sldId id="411" r:id="rId34"/>
    <p:sldId id="415" r:id="rId35"/>
  </p:sldIdLst>
  <p:sldSz cx="9144000" cy="6858000" type="screen4x3"/>
  <p:notesSz cx="7010400" cy="92233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99634" autoAdjust="0"/>
  </p:normalViewPr>
  <p:slideViewPr>
    <p:cSldViewPr>
      <p:cViewPr varScale="1">
        <p:scale>
          <a:sx n="113" d="100"/>
          <a:sy n="113" d="100"/>
        </p:scale>
        <p:origin x="110" y="34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33" d="100"/>
          <a:sy n="33" d="100"/>
        </p:scale>
        <p:origin x="-1632"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5FF0991E-34A6-4EFB-A622-32251EA02C4C}"/>
              </a:ext>
            </a:extLst>
          </p:cNvPr>
          <p:cNvSpPr>
            <a:spLocks noGrp="1" noChangeArrowheads="1"/>
          </p:cNvSpPr>
          <p:nvPr>
            <p:ph type="hdr" sz="quarter"/>
          </p:nvPr>
        </p:nvSpPr>
        <p:spPr bwMode="auto">
          <a:xfrm>
            <a:off x="1" y="0"/>
            <a:ext cx="3036888" cy="461484"/>
          </a:xfrm>
          <a:prstGeom prst="rect">
            <a:avLst/>
          </a:prstGeom>
          <a:noFill/>
          <a:ln w="9525">
            <a:noFill/>
            <a:miter lim="800000"/>
            <a:headEnd/>
            <a:tailEnd/>
          </a:ln>
          <a:effectLst/>
        </p:spPr>
        <p:txBody>
          <a:bodyPr vert="horz" wrap="square" lIns="91146" tIns="45572" rIns="91146" bIns="4557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3187" name="Rectangle 3">
            <a:extLst>
              <a:ext uri="{FF2B5EF4-FFF2-40B4-BE49-F238E27FC236}">
                <a16:creationId xmlns:a16="http://schemas.microsoft.com/office/drawing/2014/main" id="{70FDF2A6-9C6D-4718-A2D7-DACEC32639AD}"/>
              </a:ext>
            </a:extLst>
          </p:cNvPr>
          <p:cNvSpPr>
            <a:spLocks noGrp="1" noChangeArrowheads="1"/>
          </p:cNvSpPr>
          <p:nvPr>
            <p:ph type="dt" sz="quarter" idx="1"/>
          </p:nvPr>
        </p:nvSpPr>
        <p:spPr bwMode="auto">
          <a:xfrm>
            <a:off x="3971926" y="0"/>
            <a:ext cx="3036888" cy="461484"/>
          </a:xfrm>
          <a:prstGeom prst="rect">
            <a:avLst/>
          </a:prstGeom>
          <a:noFill/>
          <a:ln w="9525">
            <a:noFill/>
            <a:miter lim="800000"/>
            <a:headEnd/>
            <a:tailEnd/>
          </a:ln>
          <a:effectLst/>
        </p:spPr>
        <p:txBody>
          <a:bodyPr vert="horz" wrap="square" lIns="91146" tIns="45572" rIns="91146" bIns="4557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3188" name="Rectangle 4">
            <a:extLst>
              <a:ext uri="{FF2B5EF4-FFF2-40B4-BE49-F238E27FC236}">
                <a16:creationId xmlns:a16="http://schemas.microsoft.com/office/drawing/2014/main" id="{F8809199-B7E9-40E3-B2FA-D088E08851B3}"/>
              </a:ext>
            </a:extLst>
          </p:cNvPr>
          <p:cNvSpPr>
            <a:spLocks noGrp="1" noChangeArrowheads="1"/>
          </p:cNvSpPr>
          <p:nvPr>
            <p:ph type="ftr" sz="quarter" idx="2"/>
          </p:nvPr>
        </p:nvSpPr>
        <p:spPr bwMode="auto">
          <a:xfrm>
            <a:off x="1" y="8760316"/>
            <a:ext cx="3036888" cy="461484"/>
          </a:xfrm>
          <a:prstGeom prst="rect">
            <a:avLst/>
          </a:prstGeom>
          <a:noFill/>
          <a:ln w="9525">
            <a:noFill/>
            <a:miter lim="800000"/>
            <a:headEnd/>
            <a:tailEnd/>
          </a:ln>
          <a:effectLst/>
        </p:spPr>
        <p:txBody>
          <a:bodyPr vert="horz" wrap="square" lIns="91146" tIns="45572" rIns="91146" bIns="4557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3189" name="Rectangle 5">
            <a:extLst>
              <a:ext uri="{FF2B5EF4-FFF2-40B4-BE49-F238E27FC236}">
                <a16:creationId xmlns:a16="http://schemas.microsoft.com/office/drawing/2014/main" id="{A64B1530-7F94-49B3-8DC9-F3EF40ED5537}"/>
              </a:ext>
            </a:extLst>
          </p:cNvPr>
          <p:cNvSpPr>
            <a:spLocks noGrp="1" noChangeArrowheads="1"/>
          </p:cNvSpPr>
          <p:nvPr>
            <p:ph type="sldNum" sz="quarter" idx="3"/>
          </p:nvPr>
        </p:nvSpPr>
        <p:spPr bwMode="auto">
          <a:xfrm>
            <a:off x="3971926" y="8760316"/>
            <a:ext cx="3036888" cy="461484"/>
          </a:xfrm>
          <a:prstGeom prst="rect">
            <a:avLst/>
          </a:prstGeom>
          <a:noFill/>
          <a:ln w="9525">
            <a:noFill/>
            <a:miter lim="800000"/>
            <a:headEnd/>
            <a:tailEnd/>
          </a:ln>
          <a:effectLst/>
        </p:spPr>
        <p:txBody>
          <a:bodyPr vert="horz" wrap="square" lIns="91146" tIns="45572" rIns="91146" bIns="45572" numCol="1" anchor="b" anchorCtr="0" compatLnSpc="1">
            <a:prstTxWarp prst="textNoShape">
              <a:avLst/>
            </a:prstTxWarp>
          </a:bodyPr>
          <a:lstStyle>
            <a:lvl1pPr algn="r" eaLnBrk="1" hangingPunct="1">
              <a:defRPr sz="1200"/>
            </a:lvl1pPr>
          </a:lstStyle>
          <a:p>
            <a:pPr>
              <a:defRPr/>
            </a:pPr>
            <a:fld id="{5D3A69D7-4C4C-476D-BA26-AA47F73F816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01EBA94-112F-4F53-9420-77031B569011}"/>
              </a:ext>
            </a:extLst>
          </p:cNvPr>
          <p:cNvSpPr>
            <a:spLocks noGrp="1" noChangeArrowheads="1"/>
          </p:cNvSpPr>
          <p:nvPr>
            <p:ph type="hdr" sz="quarter"/>
          </p:nvPr>
        </p:nvSpPr>
        <p:spPr bwMode="auto">
          <a:xfrm>
            <a:off x="1" y="0"/>
            <a:ext cx="3036888" cy="461484"/>
          </a:xfrm>
          <a:prstGeom prst="rect">
            <a:avLst/>
          </a:prstGeom>
          <a:noFill/>
          <a:ln w="9525">
            <a:noFill/>
            <a:miter lim="800000"/>
            <a:headEnd/>
            <a:tailEnd/>
          </a:ln>
          <a:effectLst/>
        </p:spPr>
        <p:txBody>
          <a:bodyPr vert="horz" wrap="square" lIns="91146" tIns="45572" rIns="91146" bIns="4557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4AAF37B7-4344-4DD1-9D4E-076745DF3A1E}"/>
              </a:ext>
            </a:extLst>
          </p:cNvPr>
          <p:cNvSpPr>
            <a:spLocks noGrp="1" noChangeArrowheads="1"/>
          </p:cNvSpPr>
          <p:nvPr>
            <p:ph type="dt" idx="1"/>
          </p:nvPr>
        </p:nvSpPr>
        <p:spPr bwMode="auto">
          <a:xfrm>
            <a:off x="3971926" y="0"/>
            <a:ext cx="3036888" cy="461484"/>
          </a:xfrm>
          <a:prstGeom prst="rect">
            <a:avLst/>
          </a:prstGeom>
          <a:noFill/>
          <a:ln w="9525">
            <a:noFill/>
            <a:miter lim="800000"/>
            <a:headEnd/>
            <a:tailEnd/>
          </a:ln>
          <a:effectLst/>
        </p:spPr>
        <p:txBody>
          <a:bodyPr vert="horz" wrap="square" lIns="91146" tIns="45572" rIns="91146" bIns="4557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240F358A-9E9C-4C50-8D0A-78672E02A153}"/>
              </a:ext>
            </a:extLst>
          </p:cNvPr>
          <p:cNvSpPr>
            <a:spLocks noGrp="1" noRot="1" noChangeAspect="1" noChangeArrowheads="1" noTextEdit="1"/>
          </p:cNvSpPr>
          <p:nvPr>
            <p:ph type="sldImg" idx="2"/>
          </p:nvPr>
        </p:nvSpPr>
        <p:spPr bwMode="auto">
          <a:xfrm>
            <a:off x="1204913" y="698500"/>
            <a:ext cx="4600575" cy="34512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5931E37D-24D7-48A3-BB00-393DBA58F685}"/>
              </a:ext>
            </a:extLst>
          </p:cNvPr>
          <p:cNvSpPr>
            <a:spLocks noGrp="1" noChangeArrowheads="1"/>
          </p:cNvSpPr>
          <p:nvPr>
            <p:ph type="body" sz="quarter" idx="3"/>
          </p:nvPr>
        </p:nvSpPr>
        <p:spPr bwMode="auto">
          <a:xfrm>
            <a:off x="701675" y="4383310"/>
            <a:ext cx="5607050" cy="4147053"/>
          </a:xfrm>
          <a:prstGeom prst="rect">
            <a:avLst/>
          </a:prstGeom>
          <a:noFill/>
          <a:ln w="9525">
            <a:noFill/>
            <a:miter lim="800000"/>
            <a:headEnd/>
            <a:tailEnd/>
          </a:ln>
          <a:effectLst/>
        </p:spPr>
        <p:txBody>
          <a:bodyPr vert="horz" wrap="square" lIns="91146" tIns="45572" rIns="91146" bIns="4557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3494" name="Rectangle 6">
            <a:extLst>
              <a:ext uri="{FF2B5EF4-FFF2-40B4-BE49-F238E27FC236}">
                <a16:creationId xmlns:a16="http://schemas.microsoft.com/office/drawing/2014/main" id="{67D96125-5EE1-498D-9750-0C432ABAC1E1}"/>
              </a:ext>
            </a:extLst>
          </p:cNvPr>
          <p:cNvSpPr>
            <a:spLocks noGrp="1" noChangeArrowheads="1"/>
          </p:cNvSpPr>
          <p:nvPr>
            <p:ph type="ftr" sz="quarter" idx="4"/>
          </p:nvPr>
        </p:nvSpPr>
        <p:spPr bwMode="auto">
          <a:xfrm>
            <a:off x="1" y="8760316"/>
            <a:ext cx="3036888" cy="461484"/>
          </a:xfrm>
          <a:prstGeom prst="rect">
            <a:avLst/>
          </a:prstGeom>
          <a:noFill/>
          <a:ln w="9525">
            <a:noFill/>
            <a:miter lim="800000"/>
            <a:headEnd/>
            <a:tailEnd/>
          </a:ln>
          <a:effectLst/>
        </p:spPr>
        <p:txBody>
          <a:bodyPr vert="horz" wrap="square" lIns="91146" tIns="45572" rIns="91146" bIns="4557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3495" name="Rectangle 7">
            <a:extLst>
              <a:ext uri="{FF2B5EF4-FFF2-40B4-BE49-F238E27FC236}">
                <a16:creationId xmlns:a16="http://schemas.microsoft.com/office/drawing/2014/main" id="{89A053DB-2C9F-41E0-9DB4-F3AF159DF56E}"/>
              </a:ext>
            </a:extLst>
          </p:cNvPr>
          <p:cNvSpPr>
            <a:spLocks noGrp="1" noChangeArrowheads="1"/>
          </p:cNvSpPr>
          <p:nvPr>
            <p:ph type="sldNum" sz="quarter" idx="5"/>
          </p:nvPr>
        </p:nvSpPr>
        <p:spPr bwMode="auto">
          <a:xfrm>
            <a:off x="3971926" y="8760316"/>
            <a:ext cx="3036888" cy="461484"/>
          </a:xfrm>
          <a:prstGeom prst="rect">
            <a:avLst/>
          </a:prstGeom>
          <a:noFill/>
          <a:ln w="9525">
            <a:noFill/>
            <a:miter lim="800000"/>
            <a:headEnd/>
            <a:tailEnd/>
          </a:ln>
          <a:effectLst/>
        </p:spPr>
        <p:txBody>
          <a:bodyPr vert="horz" wrap="square" lIns="91146" tIns="45572" rIns="91146" bIns="45572" numCol="1" anchor="b" anchorCtr="0" compatLnSpc="1">
            <a:prstTxWarp prst="textNoShape">
              <a:avLst/>
            </a:prstTxWarp>
          </a:bodyPr>
          <a:lstStyle>
            <a:lvl1pPr algn="r" eaLnBrk="1" hangingPunct="1">
              <a:defRPr sz="1200"/>
            </a:lvl1pPr>
          </a:lstStyle>
          <a:p>
            <a:pPr>
              <a:defRPr/>
            </a:pPr>
            <a:fld id="{6621DFA3-3769-4D05-AD9C-37FBAF72C13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3360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10144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58539578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2062876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6052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5857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808595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062983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2300208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370366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64629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95085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33004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6612171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8727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3612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97298-D65D-43AF-8651-431B204439CA}"/>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10D6F25C-D19A-4317-AF97-D38007D5B0D4}"/>
              </a:ext>
            </a:extLst>
          </p:cNvPr>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8" r:id="rId10"/>
    <p:sldLayoutId id="2147484379" r:id="rId11"/>
    <p:sldLayoutId id="2147484376"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a:extLst>
              <a:ext uri="{FF2B5EF4-FFF2-40B4-BE49-F238E27FC236}">
                <a16:creationId xmlns:a16="http://schemas.microsoft.com/office/drawing/2014/main" id="{B78FFAEB-1E15-48AF-BEF2-8BAF82737A19}"/>
              </a:ext>
            </a:extLst>
          </p:cNvPr>
          <p:cNvPicPr>
            <a:picLocks noChangeAspect="1"/>
          </p:cNvPicPr>
          <p:nvPr/>
        </p:nvPicPr>
        <p:blipFill>
          <a:blip r:embed="rId7">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853783B3-EC56-42E6-98F1-896C1DC1AE81}"/>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2052" name="Text Placeholder 2">
            <a:extLst>
              <a:ext uri="{FF2B5EF4-FFF2-40B4-BE49-F238E27FC236}">
                <a16:creationId xmlns:a16="http://schemas.microsoft.com/office/drawing/2014/main" id="{B8FBBC81-F811-47A0-8011-22E3682F6C52}"/>
              </a:ext>
            </a:extLst>
          </p:cNvPr>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4377" r:id="rId1"/>
    <p:sldLayoutId id="2147484380" r:id="rId2"/>
    <p:sldLayoutId id="2147484381" r:id="rId3"/>
    <p:sldLayoutId id="2147484382" r:id="rId4"/>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algn="l" defTabSz="912813" rtl="0" eaLnBrk="0" fontAlgn="base" hangingPunct="0">
        <a:lnSpc>
          <a:spcPct val="90000"/>
        </a:lnSpc>
        <a:spcBef>
          <a:spcPct val="20000"/>
        </a:spcBef>
        <a:spcAft>
          <a:spcPct val="0"/>
        </a:spcAft>
        <a:buFont typeface="Arial" panose="020B0604020202020204" pitchFamily="34" charset="0"/>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4pPr>
      <a:lvl5pPr marL="1425575" algn="l" defTabSz="912813" rtl="0" eaLnBrk="0" fontAlgn="base" hangingPunct="0">
        <a:lnSpc>
          <a:spcPct val="90000"/>
        </a:lnSpc>
        <a:spcBef>
          <a:spcPct val="20000"/>
        </a:spcBef>
        <a:spcAft>
          <a:spcPct val="0"/>
        </a:spcAft>
        <a:buFont typeface="Arial" panose="020B0604020202020204"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56DD12D-BF4F-473E-8726-C1B0C20830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2" y="1"/>
            <a:ext cx="9172832" cy="68579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Rectangle 6">
            <a:extLst>
              <a:ext uri="{FF2B5EF4-FFF2-40B4-BE49-F238E27FC236}">
                <a16:creationId xmlns:a16="http://schemas.microsoft.com/office/drawing/2014/main" id="{6C0E0AE0-A8B6-432B-AF52-F614E9DA4013}"/>
              </a:ext>
            </a:extLst>
          </p:cNvPr>
          <p:cNvSpPr/>
          <p:nvPr/>
        </p:nvSpPr>
        <p:spPr>
          <a:xfrm>
            <a:off x="762000" y="49428"/>
            <a:ext cx="3581400" cy="2585323"/>
          </a:xfrm>
          <a:prstGeom prst="rect">
            <a:avLst/>
          </a:prstGeom>
          <a:noFill/>
        </p:spPr>
        <p:txBody>
          <a:bodyPr>
            <a:spAutoFit/>
          </a:bodyPr>
          <a:lstStyle/>
          <a:p>
            <a:pPr algn="ctr" eaLnBrk="1" hangingPunct="1">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FY2021</a:t>
            </a:r>
          </a:p>
          <a:p>
            <a:pPr algn="ctr" eaLnBrk="1" hangingPunct="1">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Year-End Workshop</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467D89B5-B816-4A61-ABFF-008F6880D49C}"/>
              </a:ext>
            </a:extLst>
          </p:cNvPr>
          <p:cNvSpPr>
            <a:spLocks noChangeArrowheads="1"/>
          </p:cNvSpPr>
          <p:nvPr/>
        </p:nvSpPr>
        <p:spPr bwMode="auto">
          <a:xfrm>
            <a:off x="304800" y="1494027"/>
            <a:ext cx="8305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800" dirty="0">
                <a:latin typeface="Arial" panose="020B0604020202020204" pitchFamily="34" charset="0"/>
                <a:ea typeface="MS Mincho" panose="02020609040205080304" pitchFamily="49" charset="-128"/>
                <a:cs typeface="Arial" panose="020B0604020202020204" pitchFamily="34" charset="0"/>
              </a:rPr>
              <a:t>All items delivered by August 31, 2021 should be entered into </a:t>
            </a:r>
            <a:r>
              <a:rPr lang="en-US" altLang="en-US" sz="1800" dirty="0" err="1">
                <a:latin typeface="Arial" panose="020B0604020202020204" pitchFamily="34" charset="0"/>
                <a:ea typeface="MS Mincho" panose="02020609040205080304" pitchFamily="49" charset="-128"/>
                <a:cs typeface="Arial" panose="020B0604020202020204" pitchFamily="34" charset="0"/>
              </a:rPr>
              <a:t>IslanderBuy</a:t>
            </a:r>
            <a:r>
              <a:rPr lang="en-US" altLang="en-US" sz="1800" dirty="0">
                <a:latin typeface="Arial" panose="020B0604020202020204" pitchFamily="34" charset="0"/>
                <a:ea typeface="MS Mincho" panose="02020609040205080304" pitchFamily="49" charset="-128"/>
                <a:cs typeface="Arial" panose="020B0604020202020204" pitchFamily="34" charset="0"/>
              </a:rPr>
              <a:t> as received by </a:t>
            </a:r>
            <a:r>
              <a:rPr lang="en-US" altLang="en-US" sz="1800" b="1" dirty="0">
                <a:latin typeface="Arial" panose="020B0604020202020204" pitchFamily="34" charset="0"/>
                <a:ea typeface="MS Mincho" panose="02020609040205080304" pitchFamily="49" charset="-128"/>
                <a:cs typeface="Arial" panose="020B0604020202020204" pitchFamily="34" charset="0"/>
              </a:rPr>
              <a:t>August 31, 2021</a:t>
            </a:r>
            <a:r>
              <a:rPr lang="en-US" altLang="en-US" sz="1800" dirty="0">
                <a:latin typeface="Arial" panose="020B0604020202020204" pitchFamily="34" charset="0"/>
                <a:ea typeface="MS Mincho" panose="02020609040205080304" pitchFamily="49" charset="-128"/>
                <a:cs typeface="Arial" panose="020B0604020202020204" pitchFamily="34" charset="0"/>
              </a:rPr>
              <a:t>.  When entering the receiving information on </a:t>
            </a:r>
            <a:r>
              <a:rPr lang="en-US" altLang="en-US" sz="1800" dirty="0" err="1">
                <a:latin typeface="Arial" panose="020B0604020202020204" pitchFamily="34" charset="0"/>
                <a:ea typeface="MS Mincho" panose="02020609040205080304" pitchFamily="49" charset="-128"/>
                <a:cs typeface="Arial" panose="020B0604020202020204" pitchFamily="34" charset="0"/>
              </a:rPr>
              <a:t>IslanderBuy</a:t>
            </a:r>
            <a:r>
              <a:rPr lang="en-US" altLang="en-US" sz="1800" dirty="0">
                <a:latin typeface="Arial" panose="020B0604020202020204" pitchFamily="34" charset="0"/>
                <a:ea typeface="MS Mincho" panose="02020609040205080304" pitchFamily="49" charset="-128"/>
                <a:cs typeface="Arial" panose="020B0604020202020204" pitchFamily="34" charset="0"/>
              </a:rPr>
              <a:t> manually enter the date received otherwise it will default to the current date.  </a:t>
            </a:r>
          </a:p>
          <a:p>
            <a:pPr algn="ctr" eaLnBrk="1" hangingPunct="1">
              <a:lnSpc>
                <a:spcPct val="100000"/>
              </a:lnSpc>
              <a:spcBef>
                <a:spcPct val="0"/>
              </a:spcBef>
              <a:buFontTx/>
              <a:buNone/>
            </a:pPr>
            <a:endParaRPr lang="en-US" altLang="en-US" sz="2800" b="1" u="sng" dirty="0">
              <a:latin typeface="Arial" panose="020B0604020202020204" pitchFamily="34" charset="0"/>
              <a:ea typeface="MS Mincho" panose="02020609040205080304" pitchFamily="49" charset="-128"/>
              <a:cs typeface="Arial" panose="020B0604020202020204" pitchFamily="34" charset="0"/>
            </a:endParaRPr>
          </a:p>
          <a:p>
            <a:pPr algn="ctr" eaLnBrk="1" hangingPunct="1">
              <a:lnSpc>
                <a:spcPct val="100000"/>
              </a:lnSpc>
              <a:spcBef>
                <a:spcPct val="0"/>
              </a:spcBef>
              <a:buFontTx/>
              <a:buNone/>
            </a:pPr>
            <a:endParaRPr lang="en-US" altLang="en-US" sz="2800" b="1" u="sng" dirty="0">
              <a:latin typeface="Arial" panose="020B0604020202020204" pitchFamily="34" charset="0"/>
              <a:ea typeface="MS Mincho" panose="02020609040205080304" pitchFamily="49" charset="-128"/>
              <a:cs typeface="Arial" panose="020B0604020202020204" pitchFamily="34" charset="0"/>
            </a:endParaRPr>
          </a:p>
          <a:p>
            <a:pPr algn="ctr" eaLnBrk="1" hangingPunct="1">
              <a:lnSpc>
                <a:spcPct val="100000"/>
              </a:lnSpc>
              <a:spcBef>
                <a:spcPct val="0"/>
              </a:spcBef>
              <a:buFontTx/>
              <a:buNone/>
            </a:pPr>
            <a:endParaRPr lang="en-US" altLang="en-US" sz="2800" b="1" u="sng" dirty="0">
              <a:latin typeface="Arial" panose="020B0604020202020204" pitchFamily="34" charset="0"/>
              <a:ea typeface="MS Mincho" panose="02020609040205080304" pitchFamily="49" charset="-128"/>
              <a:cs typeface="Arial" panose="020B0604020202020204" pitchFamily="34" charset="0"/>
            </a:endParaRPr>
          </a:p>
          <a:p>
            <a:pPr algn="ctr" eaLnBrk="1" hangingPunct="1">
              <a:lnSpc>
                <a:spcPct val="100000"/>
              </a:lnSpc>
              <a:spcBef>
                <a:spcPct val="0"/>
              </a:spcBef>
              <a:buFontTx/>
              <a:buNone/>
            </a:pPr>
            <a:r>
              <a:rPr lang="en-US" altLang="en-US" sz="2800" b="1" u="sng" dirty="0">
                <a:latin typeface="Arial" panose="020B0604020202020204" pitchFamily="34" charset="0"/>
                <a:ea typeface="MS Mincho" panose="02020609040205080304" pitchFamily="49" charset="-128"/>
                <a:cs typeface="Arial" panose="020B0604020202020204" pitchFamily="34" charset="0"/>
              </a:rPr>
              <a:t>Important</a:t>
            </a:r>
            <a:r>
              <a:rPr lang="en-US" altLang="en-US" sz="2800" b="1" dirty="0">
                <a:latin typeface="Arial" panose="020B0604020202020204" pitchFamily="34" charset="0"/>
                <a:ea typeface="MS Mincho" panose="02020609040205080304" pitchFamily="49" charset="-128"/>
                <a:cs typeface="Arial" panose="020B0604020202020204" pitchFamily="34" charset="0"/>
              </a:rPr>
              <a:t>:  </a:t>
            </a:r>
          </a:p>
          <a:p>
            <a:pPr algn="just" eaLnBrk="1" hangingPunct="1">
              <a:lnSpc>
                <a:spcPct val="100000"/>
              </a:lnSpc>
              <a:spcBef>
                <a:spcPct val="0"/>
              </a:spcBef>
              <a:buFontTx/>
              <a:buNone/>
            </a:pPr>
            <a:endParaRPr lang="en-US" altLang="en-US" sz="1800" b="1" dirty="0">
              <a:latin typeface="Arial" panose="020B0604020202020204" pitchFamily="34" charset="0"/>
              <a:ea typeface="MS Mincho" panose="02020609040205080304" pitchFamily="49" charset="-128"/>
              <a:cs typeface="Arial" panose="020B0604020202020204" pitchFamily="34" charset="0"/>
            </a:endParaRPr>
          </a:p>
          <a:p>
            <a:pPr algn="just" eaLnBrk="1" hangingPunct="1">
              <a:lnSpc>
                <a:spcPct val="100000"/>
              </a:lnSpc>
              <a:spcBef>
                <a:spcPct val="0"/>
              </a:spcBef>
              <a:buFontTx/>
              <a:buNone/>
            </a:pPr>
            <a:r>
              <a:rPr lang="en-US" altLang="en-US" sz="1800" dirty="0">
                <a:latin typeface="Arial" panose="020B0604020202020204" pitchFamily="34" charset="0"/>
                <a:ea typeface="MS Mincho" panose="02020609040205080304" pitchFamily="49" charset="-128"/>
                <a:cs typeface="Arial" panose="020B0604020202020204" pitchFamily="34" charset="0"/>
              </a:rPr>
              <a:t>If you place an order using FY2022 funds and they are delivered </a:t>
            </a:r>
            <a:r>
              <a:rPr lang="en-US" altLang="en-US" sz="1800" b="1" dirty="0">
                <a:latin typeface="Arial" panose="020B0604020202020204" pitchFamily="34" charset="0"/>
                <a:ea typeface="MS Mincho" panose="02020609040205080304" pitchFamily="49" charset="-128"/>
                <a:cs typeface="Arial" panose="020B0604020202020204" pitchFamily="34" charset="0"/>
              </a:rPr>
              <a:t>“BEFORE” </a:t>
            </a:r>
            <a:r>
              <a:rPr lang="en-US" altLang="en-US" sz="1800" dirty="0">
                <a:latin typeface="Arial" panose="020B0604020202020204" pitchFamily="34" charset="0"/>
                <a:ea typeface="MS Mincho" panose="02020609040205080304" pitchFamily="49" charset="-128"/>
                <a:cs typeface="Arial" panose="020B0604020202020204" pitchFamily="34" charset="0"/>
              </a:rPr>
              <a:t>September 1, 2021; department must use FY2021 funds to pay for goods.</a:t>
            </a:r>
          </a:p>
          <a:p>
            <a:pPr algn="just">
              <a:lnSpc>
                <a:spcPct val="100000"/>
              </a:lnSpc>
              <a:spcBef>
                <a:spcPct val="0"/>
              </a:spcBef>
              <a:buFontTx/>
              <a:buNone/>
            </a:pPr>
            <a:endParaRPr lang="en-US" altLang="ja-JP" sz="1800" dirty="0">
              <a:latin typeface="Arial" panose="020B0604020202020204" pitchFamily="34" charset="0"/>
              <a:cs typeface="Arial" panose="020B0604020202020204" pitchFamily="34" charset="0"/>
            </a:endParaRPr>
          </a:p>
        </p:txBody>
      </p:sp>
      <p:pic>
        <p:nvPicPr>
          <p:cNvPr id="21507" name="Picture 3">
            <a:extLst>
              <a:ext uri="{FF2B5EF4-FFF2-40B4-BE49-F238E27FC236}">
                <a16:creationId xmlns:a16="http://schemas.microsoft.com/office/drawing/2014/main" id="{B9570622-B60F-45CF-B86E-4B9411A17FBE}"/>
              </a:ext>
            </a:extLst>
          </p:cNvPr>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086600" y="3043238"/>
            <a:ext cx="12001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2">
            <a:extLst>
              <a:ext uri="{FF2B5EF4-FFF2-40B4-BE49-F238E27FC236}">
                <a16:creationId xmlns:a16="http://schemas.microsoft.com/office/drawing/2014/main" id="{4CB7D673-1F61-4ED1-9667-643C3B5F3243}"/>
              </a:ext>
            </a:extLst>
          </p:cNvPr>
          <p:cNvSpPr txBox="1">
            <a:spLocks noChangeArrowheads="1"/>
          </p:cNvSpPr>
          <p:nvPr/>
        </p:nvSpPr>
        <p:spPr bwMode="auto">
          <a:xfrm>
            <a:off x="304800" y="762000"/>
            <a:ext cx="77724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dirty="0">
                <a:solidFill>
                  <a:schemeClr val="tx2"/>
                </a:solidFill>
                <a:latin typeface="Arial" panose="020B0604020202020204" pitchFamily="34" charset="0"/>
              </a:rPr>
              <a:t>Receiving – CREATE RECEIPT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64E182C5-B262-4484-9491-25D41810ECD3}"/>
              </a:ext>
            </a:extLst>
          </p:cNvPr>
          <p:cNvSpPr>
            <a:spLocks noChangeArrowheads="1"/>
          </p:cNvSpPr>
          <p:nvPr/>
        </p:nvSpPr>
        <p:spPr bwMode="auto">
          <a:xfrm>
            <a:off x="457200" y="1019175"/>
            <a:ext cx="8382000"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tabLst>
                <a:tab pos="457200" algn="l"/>
              </a:tabLst>
              <a:defRPr sz="3200">
                <a:solidFill>
                  <a:schemeClr val="tx1"/>
                </a:solidFill>
                <a:latin typeface="Calibri" panose="020F0502020204030204" pitchFamily="34" charset="0"/>
              </a:defRPr>
            </a:lvl1pPr>
            <a:lvl2pPr marL="742950" indent="-285750">
              <a:lnSpc>
                <a:spcPct val="90000"/>
              </a:lnSpc>
              <a:spcBef>
                <a:spcPct val="20000"/>
              </a:spcBef>
              <a:buBlip>
                <a:blip r:embed="rId3"/>
              </a:buBlip>
              <a:tabLst>
                <a:tab pos="457200" algn="l"/>
              </a:tabLst>
              <a:defRPr sz="2800">
                <a:solidFill>
                  <a:schemeClr val="tx1"/>
                </a:solidFill>
                <a:latin typeface="Calibri" panose="020F0502020204030204" pitchFamily="34" charset="0"/>
              </a:defRPr>
            </a:lvl2pPr>
            <a:lvl3pPr marL="1143000" indent="-228600">
              <a:lnSpc>
                <a:spcPct val="90000"/>
              </a:lnSpc>
              <a:spcBef>
                <a:spcPct val="20000"/>
              </a:spcBef>
              <a:buBlip>
                <a:blip r:embed="rId3"/>
              </a:buBlip>
              <a:tabLst>
                <a:tab pos="457200" algn="l"/>
              </a:tabLst>
              <a:defRPr sz="2400">
                <a:solidFill>
                  <a:schemeClr val="tx1"/>
                </a:solidFill>
                <a:latin typeface="Calibri" panose="020F0502020204030204" pitchFamily="34" charset="0"/>
              </a:defRPr>
            </a:lvl3pPr>
            <a:lvl4pPr marL="1600200" indent="-228600">
              <a:lnSpc>
                <a:spcPct val="90000"/>
              </a:lnSpc>
              <a:spcBef>
                <a:spcPct val="20000"/>
              </a:spcBef>
              <a:buBlip>
                <a:blip r:embed="rId3"/>
              </a:buBlip>
              <a:tabLst>
                <a:tab pos="457200" algn="l"/>
              </a:tabLst>
              <a:defRPr sz="2400">
                <a:solidFill>
                  <a:schemeClr val="tx1"/>
                </a:solidFill>
                <a:latin typeface="Calibri" panose="020F0502020204030204" pitchFamily="34" charset="0"/>
              </a:defRPr>
            </a:lvl4pPr>
            <a:lvl5pPr marL="2057400" indent="-228600">
              <a:lnSpc>
                <a:spcPct val="90000"/>
              </a:lnSpc>
              <a:spcBef>
                <a:spcPct val="20000"/>
              </a:spcBef>
              <a:buBlip>
                <a:blip r:embed="rId3"/>
              </a:buBlip>
              <a:tabLst>
                <a:tab pos="457200" algn="l"/>
              </a:tabLst>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tabLst>
                <a:tab pos="457200" algn="l"/>
              </a:tabLst>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tabLst>
                <a:tab pos="457200" algn="l"/>
              </a:tabLst>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tabLst>
                <a:tab pos="457200" algn="l"/>
              </a:tabLst>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tabLst>
                <a:tab pos="457200" algn="l"/>
              </a:tabLst>
              <a:defRPr sz="2400">
                <a:solidFill>
                  <a:schemeClr val="tx1"/>
                </a:solidFill>
                <a:latin typeface="Calibri" panose="020F0502020204030204" pitchFamily="34" charset="0"/>
              </a:defRPr>
            </a:lvl9pPr>
          </a:lstStyle>
          <a:p>
            <a:pPr>
              <a:lnSpc>
                <a:spcPct val="100000"/>
              </a:lnSpc>
              <a:spcBef>
                <a:spcPct val="0"/>
              </a:spcBef>
              <a:buFontTx/>
              <a:buNone/>
            </a:pPr>
            <a:r>
              <a:rPr lang="en-US" altLang="ja-JP" sz="2000" b="1" dirty="0">
                <a:latin typeface="Arial" panose="020B0604020202020204" pitchFamily="34" charset="0"/>
                <a:ea typeface="MS Mincho" panose="02020609040205080304" pitchFamily="49" charset="-128"/>
                <a:cs typeface="Arial" panose="020B0604020202020204" pitchFamily="34" charset="0"/>
              </a:rPr>
              <a:t>EXAMPLE  A:  (Order delivered to Central Receiving)</a:t>
            </a:r>
          </a:p>
          <a:p>
            <a:pPr>
              <a:lnSpc>
                <a:spcPct val="100000"/>
              </a:lnSpc>
              <a:spcBef>
                <a:spcPct val="0"/>
              </a:spcBef>
              <a:buFontTx/>
              <a:buNone/>
            </a:pPr>
            <a:endParaRPr lang="en-US" altLang="ja-JP" sz="1100" dirty="0">
              <a:latin typeface="Arial" panose="020B0604020202020204" pitchFamily="34" charset="0"/>
              <a:ea typeface="MS Mincho" panose="02020609040205080304" pitchFamily="49" charset="-128"/>
              <a:cs typeface="Arial" panose="020B0604020202020204" pitchFamily="34" charset="0"/>
            </a:endParaRPr>
          </a:p>
          <a:p>
            <a:pPr lvl="1">
              <a:lnSpc>
                <a:spcPct val="100000"/>
              </a:lnSpc>
              <a:spcBef>
                <a:spcPct val="0"/>
              </a:spcBef>
              <a:buFontTx/>
              <a:buChar char="•"/>
            </a:pPr>
            <a:r>
              <a:rPr lang="en-US" altLang="ja-JP" sz="1800" dirty="0">
                <a:latin typeface="Arial" panose="020B0604020202020204" pitchFamily="34" charset="0"/>
                <a:ea typeface="MS Mincho" panose="02020609040205080304" pitchFamily="49" charset="-128"/>
                <a:cs typeface="Arial" panose="020B0604020202020204" pitchFamily="34" charset="0"/>
              </a:rPr>
              <a:t>FY22 FUNDS were used</a:t>
            </a:r>
          </a:p>
          <a:p>
            <a:pPr>
              <a:lnSpc>
                <a:spcPct val="100000"/>
              </a:lnSpc>
              <a:spcBef>
                <a:spcPct val="0"/>
              </a:spcBef>
              <a:buFontTx/>
              <a:buNone/>
            </a:pPr>
            <a:endParaRPr lang="en-US" altLang="ja-JP" sz="1800" dirty="0">
              <a:latin typeface="Arial" panose="020B0604020202020204" pitchFamily="34" charset="0"/>
              <a:cs typeface="Arial" panose="020B0604020202020204" pitchFamily="34" charset="0"/>
            </a:endParaRPr>
          </a:p>
          <a:p>
            <a:pPr lvl="1">
              <a:lnSpc>
                <a:spcPct val="100000"/>
              </a:lnSpc>
              <a:spcBef>
                <a:spcPct val="0"/>
              </a:spcBef>
              <a:buFontTx/>
              <a:buChar char="•"/>
            </a:pPr>
            <a:r>
              <a:rPr lang="en-US" altLang="ja-JP" sz="1800" dirty="0">
                <a:latin typeface="Arial" panose="020B0604020202020204" pitchFamily="34" charset="0"/>
                <a:ea typeface="MS Mincho" panose="02020609040205080304" pitchFamily="49" charset="-128"/>
                <a:cs typeface="Arial" panose="020B0604020202020204" pitchFamily="34" charset="0"/>
              </a:rPr>
              <a:t>FY22 Purchase Order was</a:t>
            </a:r>
            <a:r>
              <a:rPr lang="en-US" altLang="ja-JP" sz="1800" b="1" dirty="0">
                <a:latin typeface="Arial" panose="020B0604020202020204" pitchFamily="34" charset="0"/>
                <a:ea typeface="MS Mincho" panose="02020609040205080304" pitchFamily="49" charset="-128"/>
                <a:cs typeface="Arial" panose="020B0604020202020204" pitchFamily="34" charset="0"/>
              </a:rPr>
              <a:t> </a:t>
            </a:r>
            <a:r>
              <a:rPr lang="en-US" altLang="ja-JP" sz="1800" dirty="0">
                <a:latin typeface="Arial" panose="020B0604020202020204" pitchFamily="34" charset="0"/>
                <a:ea typeface="MS Mincho" panose="02020609040205080304" pitchFamily="49" charset="-128"/>
                <a:cs typeface="Arial" panose="020B0604020202020204" pitchFamily="34" charset="0"/>
              </a:rPr>
              <a:t>created</a:t>
            </a:r>
          </a:p>
          <a:p>
            <a:pPr>
              <a:lnSpc>
                <a:spcPct val="100000"/>
              </a:lnSpc>
              <a:spcBef>
                <a:spcPct val="0"/>
              </a:spcBef>
              <a:buFontTx/>
              <a:buNone/>
            </a:pPr>
            <a:endParaRPr lang="en-US" altLang="ja-JP" sz="1800" dirty="0">
              <a:latin typeface="Arial" panose="020B0604020202020204" pitchFamily="34" charset="0"/>
              <a:cs typeface="Arial" panose="020B0604020202020204" pitchFamily="34" charset="0"/>
            </a:endParaRPr>
          </a:p>
          <a:p>
            <a:pPr lvl="1">
              <a:lnSpc>
                <a:spcPct val="100000"/>
              </a:lnSpc>
              <a:spcBef>
                <a:spcPct val="0"/>
              </a:spcBef>
              <a:buFontTx/>
              <a:buChar char="•"/>
            </a:pPr>
            <a:r>
              <a:rPr lang="en-US" altLang="ja-JP" sz="1800" dirty="0">
                <a:latin typeface="Arial" panose="020B0604020202020204" pitchFamily="34" charset="0"/>
                <a:ea typeface="MS Mincho" panose="02020609040205080304" pitchFamily="49" charset="-128"/>
                <a:cs typeface="Arial" panose="020B0604020202020204" pitchFamily="34" charset="0"/>
              </a:rPr>
              <a:t>3 Projectors ordered on </a:t>
            </a:r>
            <a:r>
              <a:rPr lang="en-US" altLang="ja-JP" sz="1800" b="1" dirty="0">
                <a:latin typeface="Arial" panose="020B0604020202020204" pitchFamily="34" charset="0"/>
                <a:ea typeface="MS Mincho" panose="02020609040205080304" pitchFamily="49" charset="-128"/>
                <a:cs typeface="Arial" panose="020B0604020202020204" pitchFamily="34" charset="0"/>
              </a:rPr>
              <a:t>AUGUST 15</a:t>
            </a:r>
            <a:r>
              <a:rPr lang="en-US" altLang="ja-JP" sz="1800" b="1" baseline="30000" dirty="0">
                <a:latin typeface="Arial" panose="020B0604020202020204" pitchFamily="34" charset="0"/>
                <a:ea typeface="MS Mincho" panose="02020609040205080304" pitchFamily="49" charset="-128"/>
                <a:cs typeface="Arial" panose="020B0604020202020204" pitchFamily="34" charset="0"/>
              </a:rPr>
              <a:t>TH</a:t>
            </a:r>
            <a:r>
              <a:rPr lang="en-US" altLang="ja-JP" sz="1800" b="1" dirty="0">
                <a:latin typeface="Arial" panose="020B0604020202020204" pitchFamily="34" charset="0"/>
                <a:ea typeface="MS Mincho" panose="02020609040205080304" pitchFamily="49" charset="-128"/>
                <a:cs typeface="Arial" panose="020B0604020202020204" pitchFamily="34" charset="0"/>
              </a:rPr>
              <a:t> </a:t>
            </a:r>
          </a:p>
          <a:p>
            <a:pPr>
              <a:lnSpc>
                <a:spcPct val="100000"/>
              </a:lnSpc>
              <a:spcBef>
                <a:spcPct val="0"/>
              </a:spcBef>
              <a:buFontTx/>
              <a:buNone/>
            </a:pPr>
            <a:endParaRPr lang="en-US" altLang="ja-JP" sz="1800" dirty="0">
              <a:latin typeface="Arial" panose="020B0604020202020204" pitchFamily="34" charset="0"/>
              <a:cs typeface="Arial" panose="020B0604020202020204" pitchFamily="34" charset="0"/>
            </a:endParaRPr>
          </a:p>
          <a:p>
            <a:pPr lvl="1">
              <a:lnSpc>
                <a:spcPct val="100000"/>
              </a:lnSpc>
              <a:spcBef>
                <a:spcPct val="0"/>
              </a:spcBef>
              <a:buFontTx/>
              <a:buChar char="•"/>
            </a:pPr>
            <a:r>
              <a:rPr lang="en-US" altLang="ja-JP" sz="1800" dirty="0">
                <a:latin typeface="Arial" panose="020B0604020202020204" pitchFamily="34" charset="0"/>
                <a:ea typeface="MS Mincho" panose="02020609040205080304" pitchFamily="49" charset="-128"/>
                <a:cs typeface="Arial" panose="020B0604020202020204" pitchFamily="34" charset="0"/>
              </a:rPr>
              <a:t>3 Projectors “RECEIVED” on </a:t>
            </a:r>
            <a:r>
              <a:rPr lang="en-US" altLang="ja-JP" sz="1800" b="1" dirty="0">
                <a:latin typeface="Arial" panose="020B0604020202020204" pitchFamily="34" charset="0"/>
                <a:ea typeface="MS Mincho" panose="02020609040205080304" pitchFamily="49" charset="-128"/>
                <a:cs typeface="Arial" panose="020B0604020202020204" pitchFamily="34" charset="0"/>
              </a:rPr>
              <a:t>AUGUST 31st</a:t>
            </a:r>
            <a:r>
              <a:rPr lang="en-US" altLang="ja-JP" sz="1800" b="1" baseline="30000" dirty="0">
                <a:latin typeface="Arial" panose="020B0604020202020204" pitchFamily="34" charset="0"/>
                <a:ea typeface="MS Mincho" panose="02020609040205080304" pitchFamily="49" charset="-128"/>
                <a:cs typeface="Arial" panose="020B0604020202020204" pitchFamily="34" charset="0"/>
              </a:rPr>
              <a:t> </a:t>
            </a:r>
            <a:r>
              <a:rPr lang="en-US" altLang="ja-JP" sz="1800" b="1" dirty="0">
                <a:latin typeface="Arial" panose="020B0604020202020204" pitchFamily="34" charset="0"/>
                <a:ea typeface="MS Mincho" panose="02020609040205080304" pitchFamily="49" charset="-128"/>
                <a:cs typeface="Arial" panose="020B0604020202020204" pitchFamily="34" charset="0"/>
              </a:rPr>
              <a:t> or prior</a:t>
            </a:r>
          </a:p>
          <a:p>
            <a:pPr>
              <a:lnSpc>
                <a:spcPct val="100000"/>
              </a:lnSpc>
              <a:spcBef>
                <a:spcPct val="0"/>
              </a:spcBef>
              <a:buFontTx/>
              <a:buNone/>
            </a:pPr>
            <a:endParaRPr lang="en-US" altLang="ja-JP" sz="2000" dirty="0">
              <a:latin typeface="Arial" panose="020B0604020202020204" pitchFamily="34" charset="0"/>
              <a:cs typeface="Arial" panose="020B0604020202020204" pitchFamily="34" charset="0"/>
            </a:endParaRPr>
          </a:p>
          <a:p>
            <a:pPr>
              <a:lnSpc>
                <a:spcPct val="100000"/>
              </a:lnSpc>
              <a:spcBef>
                <a:spcPct val="0"/>
              </a:spcBef>
              <a:buFontTx/>
              <a:buNone/>
            </a:pPr>
            <a:r>
              <a:rPr lang="en-US" altLang="ja-JP" sz="2000" b="1" dirty="0">
                <a:latin typeface="Arial" panose="020B0604020202020204" pitchFamily="34" charset="0"/>
                <a:ea typeface="MS Mincho" panose="02020609040205080304" pitchFamily="49" charset="-128"/>
                <a:cs typeface="Arial" panose="020B0604020202020204" pitchFamily="34" charset="0"/>
              </a:rPr>
              <a:t>PROBLEM:</a:t>
            </a:r>
            <a:r>
              <a:rPr lang="en-US" altLang="ja-JP" sz="2000" dirty="0">
                <a:latin typeface="Arial" panose="020B0604020202020204" pitchFamily="34" charset="0"/>
                <a:ea typeface="MS Mincho" panose="02020609040205080304" pitchFamily="49" charset="-128"/>
                <a:cs typeface="Arial" panose="020B0604020202020204" pitchFamily="34" charset="0"/>
              </a:rPr>
              <a:t> </a:t>
            </a:r>
            <a:r>
              <a:rPr lang="en-US" altLang="ja-JP" sz="2000" b="1" dirty="0">
                <a:latin typeface="Arial" panose="020B0604020202020204" pitchFamily="34" charset="0"/>
                <a:ea typeface="MS Mincho" panose="02020609040205080304" pitchFamily="49" charset="-128"/>
                <a:cs typeface="Arial" panose="020B0604020202020204" pitchFamily="34" charset="0"/>
              </a:rPr>
              <a:t>FY22</a:t>
            </a:r>
            <a:r>
              <a:rPr lang="en-US" altLang="ja-JP" sz="2000" dirty="0">
                <a:latin typeface="Arial" panose="020B0604020202020204" pitchFamily="34" charset="0"/>
                <a:ea typeface="MS Mincho" panose="02020609040205080304" pitchFamily="49" charset="-128"/>
                <a:cs typeface="Arial" panose="020B0604020202020204" pitchFamily="34" charset="0"/>
              </a:rPr>
              <a:t> FUNDS may </a:t>
            </a:r>
            <a:r>
              <a:rPr lang="en-US" altLang="ja-JP" sz="2000" b="1" u="sng" dirty="0">
                <a:latin typeface="Arial" panose="020B0604020202020204" pitchFamily="34" charset="0"/>
                <a:ea typeface="MS Mincho" panose="02020609040205080304" pitchFamily="49" charset="-128"/>
                <a:cs typeface="Arial" panose="020B0604020202020204" pitchFamily="34" charset="0"/>
              </a:rPr>
              <a:t>NOT</a:t>
            </a:r>
            <a:r>
              <a:rPr lang="en-US" altLang="ja-JP" sz="2000" b="1" dirty="0">
                <a:latin typeface="Arial" panose="020B0604020202020204" pitchFamily="34" charset="0"/>
                <a:ea typeface="MS Mincho" panose="02020609040205080304" pitchFamily="49" charset="-128"/>
                <a:cs typeface="Arial" panose="020B0604020202020204" pitchFamily="34" charset="0"/>
              </a:rPr>
              <a:t> </a:t>
            </a:r>
            <a:r>
              <a:rPr lang="en-US" altLang="ja-JP" sz="2000" dirty="0">
                <a:latin typeface="Arial" panose="020B0604020202020204" pitchFamily="34" charset="0"/>
                <a:ea typeface="MS Mincho" panose="02020609040205080304" pitchFamily="49" charset="-128"/>
                <a:cs typeface="Arial" panose="020B0604020202020204" pitchFamily="34" charset="0"/>
              </a:rPr>
              <a:t>be used for a delivery received prior  AUGUST 31, 2021.</a:t>
            </a:r>
          </a:p>
          <a:p>
            <a:pPr>
              <a:lnSpc>
                <a:spcPct val="100000"/>
              </a:lnSpc>
              <a:spcBef>
                <a:spcPct val="0"/>
              </a:spcBef>
              <a:buFontTx/>
              <a:buNone/>
            </a:pPr>
            <a:endParaRPr lang="en-US" altLang="ja-JP" sz="2000" dirty="0">
              <a:latin typeface="Arial" panose="020B0604020202020204" pitchFamily="34" charset="0"/>
              <a:cs typeface="Arial" panose="020B0604020202020204" pitchFamily="34" charset="0"/>
            </a:endParaRPr>
          </a:p>
          <a:p>
            <a:pPr>
              <a:lnSpc>
                <a:spcPct val="100000"/>
              </a:lnSpc>
              <a:spcBef>
                <a:spcPct val="0"/>
              </a:spcBef>
              <a:buFontTx/>
              <a:buNone/>
            </a:pPr>
            <a:r>
              <a:rPr lang="en-US" altLang="ja-JP" sz="2000" b="1" dirty="0">
                <a:latin typeface="Arial" panose="020B0604020202020204" pitchFamily="34" charset="0"/>
                <a:ea typeface="MS Mincho" panose="02020609040205080304" pitchFamily="49" charset="-128"/>
                <a:cs typeface="Arial" panose="020B0604020202020204" pitchFamily="34" charset="0"/>
              </a:rPr>
              <a:t>RESOLUTION</a:t>
            </a:r>
            <a:r>
              <a:rPr lang="en-US" altLang="ja-JP" sz="2000" dirty="0">
                <a:latin typeface="Arial" panose="020B0604020202020204" pitchFamily="34" charset="0"/>
                <a:ea typeface="MS Mincho" panose="02020609040205080304" pitchFamily="49" charset="-128"/>
                <a:cs typeface="Arial" panose="020B0604020202020204" pitchFamily="34" charset="0"/>
              </a:rPr>
              <a:t>:	</a:t>
            </a:r>
            <a:r>
              <a:rPr lang="en-US" altLang="ja-JP" sz="2000" u="sng" dirty="0">
                <a:latin typeface="Arial" panose="020B0604020202020204" pitchFamily="34" charset="0"/>
                <a:ea typeface="MS Mincho" panose="02020609040205080304" pitchFamily="49" charset="-128"/>
                <a:cs typeface="Arial" panose="020B0604020202020204" pitchFamily="34" charset="0"/>
              </a:rPr>
              <a:t>CONTACT</a:t>
            </a:r>
            <a:r>
              <a:rPr lang="en-US" altLang="ja-JP" sz="2000" dirty="0">
                <a:latin typeface="Arial" panose="020B0604020202020204" pitchFamily="34" charset="0"/>
                <a:ea typeface="MS Mincho" panose="02020609040205080304" pitchFamily="49" charset="-128"/>
                <a:cs typeface="Arial" panose="020B0604020202020204" pitchFamily="34" charset="0"/>
              </a:rPr>
              <a:t> Buyers to change funding from FY22 to       			FY21.</a:t>
            </a:r>
          </a:p>
          <a:p>
            <a:pPr>
              <a:lnSpc>
                <a:spcPct val="100000"/>
              </a:lnSpc>
              <a:spcBef>
                <a:spcPct val="0"/>
              </a:spcBef>
              <a:buFontTx/>
              <a:buNone/>
            </a:pPr>
            <a:endParaRPr lang="en-US" altLang="ja-JP" sz="2000" dirty="0">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r>
              <a:rPr lang="en-US" altLang="ja-JP" sz="2000" dirty="0">
                <a:latin typeface="Arial" panose="020B0604020202020204" pitchFamily="34" charset="0"/>
                <a:ea typeface="MS Mincho" panose="02020609040205080304" pitchFamily="49" charset="-128"/>
                <a:cs typeface="Arial" panose="020B0604020202020204" pitchFamily="34" charset="0"/>
              </a:rPr>
              <a:t>	 	</a:t>
            </a:r>
            <a:endParaRPr lang="en-US" altLang="ja-JP" sz="2000" dirty="0">
              <a:latin typeface="Arial" panose="020B0604020202020204" pitchFamily="34" charset="0"/>
              <a:cs typeface="Arial" panose="020B0604020202020204"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501227-ACBE-4822-8BFB-22B4CDE5D71F}"/>
              </a:ext>
            </a:extLst>
          </p:cNvPr>
          <p:cNvSpPr txBox="1">
            <a:spLocks noChangeArrowheads="1"/>
          </p:cNvSpPr>
          <p:nvPr/>
        </p:nvSpPr>
        <p:spPr bwMode="auto">
          <a:xfrm>
            <a:off x="380999" y="228600"/>
            <a:ext cx="8686801"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dirty="0" err="1">
                <a:solidFill>
                  <a:schemeClr val="bg1"/>
                </a:solidFill>
                <a:latin typeface="Arial" panose="020B0604020202020204" pitchFamily="34" charset="0"/>
              </a:rPr>
              <a:t>IslanderBuy</a:t>
            </a:r>
            <a:r>
              <a:rPr lang="en-US" altLang="en-US" sz="2800" b="1" dirty="0">
                <a:solidFill>
                  <a:schemeClr val="bg1"/>
                </a:solidFill>
                <a:latin typeface="Arial" panose="020B0604020202020204" pitchFamily="34" charset="0"/>
              </a:rPr>
              <a:t> Receiving – Entered by Department</a:t>
            </a:r>
          </a:p>
        </p:txBody>
      </p:sp>
      <p:sp>
        <p:nvSpPr>
          <p:cNvPr id="23555" name="Rectangle 2">
            <a:extLst>
              <a:ext uri="{FF2B5EF4-FFF2-40B4-BE49-F238E27FC236}">
                <a16:creationId xmlns:a16="http://schemas.microsoft.com/office/drawing/2014/main" id="{CBB3BDA1-24A8-4C61-AEAE-D2B17E3A7292}"/>
              </a:ext>
            </a:extLst>
          </p:cNvPr>
          <p:cNvSpPr txBox="1">
            <a:spLocks noChangeArrowheads="1"/>
          </p:cNvSpPr>
          <p:nvPr/>
        </p:nvSpPr>
        <p:spPr bwMode="auto">
          <a:xfrm>
            <a:off x="496888" y="990600"/>
            <a:ext cx="81899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1800" dirty="0">
                <a:solidFill>
                  <a:schemeClr val="tx2"/>
                </a:solidFill>
                <a:latin typeface="Arial" panose="020B0604020202020204" pitchFamily="34" charset="0"/>
              </a:rPr>
              <a:t>For all other shipments delivered to the department, the department creates the receiving process in </a:t>
            </a:r>
            <a:r>
              <a:rPr lang="en-US" altLang="en-US" sz="1800" dirty="0" err="1">
                <a:solidFill>
                  <a:schemeClr val="tx2"/>
                </a:solidFill>
                <a:latin typeface="Arial" panose="020B0604020202020204" pitchFamily="34" charset="0"/>
              </a:rPr>
              <a:t>IslanderBuy</a:t>
            </a:r>
            <a:r>
              <a:rPr lang="en-US" altLang="en-US" sz="1800" dirty="0">
                <a:solidFill>
                  <a:schemeClr val="tx2"/>
                </a:solidFill>
                <a:latin typeface="Arial" panose="020B0604020202020204" pitchFamily="34" charset="0"/>
              </a:rPr>
              <a:t>.  The shipment is added as per illustration below.</a:t>
            </a:r>
          </a:p>
        </p:txBody>
      </p:sp>
      <p:pic>
        <p:nvPicPr>
          <p:cNvPr id="23556" name="Picture 1">
            <a:extLst>
              <a:ext uri="{FF2B5EF4-FFF2-40B4-BE49-F238E27FC236}">
                <a16:creationId xmlns:a16="http://schemas.microsoft.com/office/drawing/2014/main" id="{79857DF4-FB47-4EC1-887B-D76F7ABAB3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1981200"/>
            <a:ext cx="83121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16">
            <a:extLst>
              <a:ext uri="{FF2B5EF4-FFF2-40B4-BE49-F238E27FC236}">
                <a16:creationId xmlns:a16="http://schemas.microsoft.com/office/drawing/2014/main" id="{D73FAEB4-ECE1-4CF9-A344-A5F0FC6A5E87}"/>
              </a:ext>
            </a:extLst>
          </p:cNvPr>
          <p:cNvGraphicFramePr>
            <a:graphicFrameLocks noChangeAspect="1"/>
          </p:cNvGraphicFramePr>
          <p:nvPr/>
        </p:nvGraphicFramePr>
        <p:xfrm>
          <a:off x="460375" y="839788"/>
          <a:ext cx="8342313" cy="5829300"/>
        </p:xfrm>
        <a:graphic>
          <a:graphicData uri="http://schemas.openxmlformats.org/presentationml/2006/ole">
            <mc:AlternateContent xmlns:mc="http://schemas.openxmlformats.org/markup-compatibility/2006">
              <mc:Choice xmlns:v="urn:schemas-microsoft-com:vml" Requires="v">
                <p:oleObj name="Document" r:id="rId2" imgW="7473068" imgH="5237060" progId="Word.Document.8">
                  <p:embed/>
                </p:oleObj>
              </mc:Choice>
              <mc:Fallback>
                <p:oleObj name="Document" r:id="rId2" imgW="7473068" imgH="5237060" progId="Word.Document.8">
                  <p:embed/>
                  <p:pic>
                    <p:nvPicPr>
                      <p:cNvPr id="0"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839788"/>
                        <a:ext cx="8342313"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24AB4171-B6BD-474D-8F8E-D0B3E076CC77}"/>
              </a:ext>
            </a:extLst>
          </p:cNvPr>
          <p:cNvSpPr>
            <a:spLocks noChangeArrowheads="1"/>
          </p:cNvSpPr>
          <p:nvPr/>
        </p:nvSpPr>
        <p:spPr bwMode="auto">
          <a:xfrm>
            <a:off x="304800" y="766763"/>
            <a:ext cx="86106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altLang="ja-JP" sz="2000" b="1" u="sng" dirty="0">
                <a:latin typeface="Arial" charset="0"/>
                <a:ea typeface="MS Mincho" pitchFamily="49" charset="-128"/>
                <a:cs typeface="Arial" charset="0"/>
              </a:rPr>
              <a:t>PURCHASING TO              OPEN COMMITMENTS </a:t>
            </a:r>
          </a:p>
          <a:p>
            <a:pPr>
              <a:defRPr/>
            </a:pPr>
            <a:endParaRPr lang="en-US" altLang="ja-JP" b="1" u="sng" dirty="0">
              <a:latin typeface="+mn-lt"/>
              <a:ea typeface="MS Mincho" pitchFamily="49" charset="-128"/>
              <a:cs typeface="Arial" charset="0"/>
            </a:endParaRPr>
          </a:p>
          <a:p>
            <a:pPr algn="just" eaLnBrk="1" hangingPunct="1">
              <a:defRPr/>
            </a:pPr>
            <a:r>
              <a:rPr lang="en-US" dirty="0">
                <a:ea typeface="MS Mincho" pitchFamily="49" charset="-128"/>
                <a:cs typeface="Arial" panose="020B0604020202020204" pitchFamily="34" charset="0"/>
              </a:rPr>
              <a:t>In September, the Procurement and Disbursements Department will review all open commitments for status. </a:t>
            </a:r>
          </a:p>
          <a:p>
            <a:pPr algn="just" eaLnBrk="1" hangingPunct="1">
              <a:defRPr/>
            </a:pPr>
            <a:endParaRPr lang="en-US" dirty="0">
              <a:ea typeface="MS Mincho" pitchFamily="49" charset="-128"/>
              <a:cs typeface="Arial" panose="020B0604020202020204" pitchFamily="34" charset="0"/>
            </a:endParaRPr>
          </a:p>
          <a:p>
            <a:pPr marL="630238" lvl="1" indent="-173038" algn="just" eaLnBrk="1" hangingPunct="1">
              <a:buFont typeface="Arial" charset="0"/>
              <a:buChar char="•"/>
              <a:defRPr/>
            </a:pPr>
            <a:r>
              <a:rPr lang="en-US" dirty="0">
                <a:ea typeface="MS Mincho" pitchFamily="49" charset="-128"/>
                <a:cs typeface="Arial" panose="020B0604020202020204" pitchFamily="34" charset="0"/>
              </a:rPr>
              <a:t> Capitalized purchases (object codes 5700 and 8000 series) the       </a:t>
            </a:r>
          </a:p>
          <a:p>
            <a:pPr lvl="1" algn="just" eaLnBrk="1" hangingPunct="1">
              <a:defRPr/>
            </a:pPr>
            <a:r>
              <a:rPr lang="en-US" dirty="0">
                <a:ea typeface="MS Mincho" pitchFamily="49" charset="-128"/>
                <a:cs typeface="Arial" panose="020B0604020202020204" pitchFamily="34" charset="0"/>
              </a:rPr>
              <a:t>    encumbrance and budget will be rolled forward and paid with FY2021 </a:t>
            </a:r>
          </a:p>
          <a:p>
            <a:pPr lvl="1" algn="just" eaLnBrk="1" hangingPunct="1">
              <a:defRPr/>
            </a:pPr>
            <a:r>
              <a:rPr lang="en-US" dirty="0">
                <a:ea typeface="MS Mincho" pitchFamily="49" charset="-128"/>
                <a:cs typeface="Arial" panose="020B0604020202020204" pitchFamily="34" charset="0"/>
              </a:rPr>
              <a:t>    funds.  </a:t>
            </a:r>
          </a:p>
          <a:p>
            <a:pPr lvl="1" algn="just" eaLnBrk="1" hangingPunct="1">
              <a:defRPr/>
            </a:pPr>
            <a:endParaRPr lang="en-US" sz="800" dirty="0">
              <a:ea typeface="MS Mincho" pitchFamily="49" charset="-128"/>
              <a:cs typeface="Arial" panose="020B0604020202020204" pitchFamily="34" charset="0"/>
            </a:endParaRPr>
          </a:p>
          <a:p>
            <a:pPr lvl="1" algn="just" eaLnBrk="1" hangingPunct="1">
              <a:buFont typeface="Arial" charset="0"/>
              <a:buChar char="•"/>
              <a:defRPr/>
            </a:pPr>
            <a:r>
              <a:rPr lang="en-US" dirty="0">
                <a:ea typeface="MS Mincho" pitchFamily="49" charset="-128"/>
                <a:cs typeface="Arial" panose="020B0604020202020204" pitchFamily="34" charset="0"/>
              </a:rPr>
              <a:t>   Non-capital items that are physically received on or before August 31,</a:t>
            </a:r>
          </a:p>
          <a:p>
            <a:pPr lvl="1" algn="just" eaLnBrk="1" hangingPunct="1">
              <a:defRPr/>
            </a:pPr>
            <a:r>
              <a:rPr lang="en-US" dirty="0">
                <a:ea typeface="MS Mincho" pitchFamily="49" charset="-128"/>
                <a:cs typeface="Arial" panose="020B0604020202020204" pitchFamily="34" charset="0"/>
              </a:rPr>
              <a:t>    2021 must be received in FAMIS by </a:t>
            </a:r>
            <a:r>
              <a:rPr lang="en-US" b="1" dirty="0">
                <a:ea typeface="MS Mincho" pitchFamily="49" charset="-128"/>
                <a:cs typeface="Arial" panose="020B0604020202020204" pitchFamily="34" charset="0"/>
              </a:rPr>
              <a:t>August 31, 2021.  </a:t>
            </a:r>
          </a:p>
          <a:p>
            <a:pPr algn="just" eaLnBrk="1" hangingPunct="1">
              <a:defRPr/>
            </a:pPr>
            <a:endParaRPr lang="en-US" dirty="0">
              <a:latin typeface="+mn-lt"/>
              <a:ea typeface="MS Mincho" pitchFamily="49" charset="-128"/>
              <a:cs typeface="Arial" charset="0"/>
            </a:endParaRPr>
          </a:p>
          <a:p>
            <a:pPr algn="just" eaLnBrk="1" hangingPunct="1">
              <a:defRPr/>
            </a:pPr>
            <a:r>
              <a:rPr lang="en-US" dirty="0">
                <a:ea typeface="MS Mincho" pitchFamily="49" charset="-128"/>
                <a:cs typeface="Arial" panose="020B0604020202020204" pitchFamily="34" charset="0"/>
              </a:rPr>
              <a:t>The encumbrance will be paid with FY2021 funds upon a valid purchase order that can be verified as received by August 31, 2021.  </a:t>
            </a:r>
          </a:p>
          <a:p>
            <a:pPr eaLnBrk="1" hangingPunct="1">
              <a:defRPr/>
            </a:pPr>
            <a:endParaRPr lang="en-US" dirty="0">
              <a:ea typeface="MS Mincho" pitchFamily="49" charset="-128"/>
              <a:cs typeface="Arial" panose="020B0604020202020204" pitchFamily="34" charset="0"/>
            </a:endParaRPr>
          </a:p>
          <a:p>
            <a:pPr eaLnBrk="1" hangingPunct="1">
              <a:defRPr/>
            </a:pPr>
            <a:r>
              <a:rPr lang="en-US" dirty="0">
                <a:ea typeface="MS Mincho" pitchFamily="49" charset="-128"/>
                <a:cs typeface="Arial" panose="020B0604020202020204" pitchFamily="34" charset="0"/>
              </a:rPr>
              <a:t>The state requires an accurate detail of all open commitments to be rolled into the next fiscal year.</a:t>
            </a:r>
          </a:p>
          <a:p>
            <a:pPr eaLnBrk="1" hangingPunct="1">
              <a:defRPr/>
            </a:pPr>
            <a:endParaRPr lang="en-US" dirty="0">
              <a:latin typeface="+mn-lt"/>
              <a:ea typeface="MS Mincho" pitchFamily="49" charset="-128"/>
              <a:cs typeface="Arial" charset="0"/>
            </a:endParaRPr>
          </a:p>
          <a:p>
            <a:pPr algn="just" eaLnBrk="1" hangingPunct="1">
              <a:defRPr/>
            </a:pPr>
            <a:r>
              <a:rPr lang="en-US" b="1" dirty="0">
                <a:latin typeface="Arial" charset="0"/>
                <a:ea typeface="MS Mincho" pitchFamily="49" charset="-128"/>
                <a:cs typeface="Arial" charset="0"/>
              </a:rPr>
              <a:t>NOTE:</a:t>
            </a:r>
            <a:r>
              <a:rPr lang="en-US" dirty="0">
                <a:latin typeface="Arial" charset="0"/>
                <a:ea typeface="MS Mincho" pitchFamily="49" charset="-128"/>
                <a:cs typeface="Arial" charset="0"/>
              </a:rPr>
              <a:t> The Departments should be reviewing and monitoring their Open Commitments on a monthly basis by using screens 021, 022, 061 in FAMIS or CANOPY.  </a:t>
            </a:r>
            <a:endParaRPr lang="en-US" dirty="0">
              <a:latin typeface="+mn-lt"/>
              <a:ea typeface="MS Mincho" pitchFamily="49" charset="-128"/>
              <a:cs typeface="Arial" charset="0"/>
            </a:endParaRPr>
          </a:p>
        </p:txBody>
      </p:sp>
      <p:pic>
        <p:nvPicPr>
          <p:cNvPr id="25603" name="Picture 5" descr="C:\Users\mduarte1\AppData\Local\Microsoft\Windows\Temporary Internet Files\Content.IE5\9J3TUARF\MC900434713[1].wmf">
            <a:extLst>
              <a:ext uri="{FF2B5EF4-FFF2-40B4-BE49-F238E27FC236}">
                <a16:creationId xmlns:a16="http://schemas.microsoft.com/office/drawing/2014/main" id="{C21029EC-3A1F-4DCA-AC30-0D7E2AB4A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04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BEC0E86A-1FD9-4D6A-8550-C90C4500A5B6}"/>
              </a:ext>
            </a:extLst>
          </p:cNvPr>
          <p:cNvSpPr>
            <a:spLocks noChangeArrowheads="1"/>
          </p:cNvSpPr>
          <p:nvPr/>
        </p:nvSpPr>
        <p:spPr bwMode="auto">
          <a:xfrm>
            <a:off x="609600" y="973138"/>
            <a:ext cx="78486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a:lnSpc>
                <a:spcPct val="100000"/>
              </a:lnSpc>
              <a:spcBef>
                <a:spcPct val="0"/>
              </a:spcBef>
              <a:buFontTx/>
              <a:buNone/>
            </a:pPr>
            <a:r>
              <a:rPr lang="en-US" altLang="en-US" sz="2800" b="1" dirty="0">
                <a:latin typeface="Arial" panose="020B0604020202020204" pitchFamily="34" charset="0"/>
                <a:cs typeface="Times New Roman" panose="02020603050405020304" pitchFamily="18" charset="0"/>
              </a:rPr>
              <a:t>Accounts Payable</a:t>
            </a:r>
          </a:p>
          <a:p>
            <a:pPr algn="ctr">
              <a:lnSpc>
                <a:spcPct val="100000"/>
              </a:lnSpc>
              <a:spcBef>
                <a:spcPct val="0"/>
              </a:spcBef>
              <a:buFontTx/>
              <a:buNone/>
            </a:pPr>
            <a:endParaRPr lang="en-US" altLang="en-US" sz="400" b="1" dirty="0">
              <a:latin typeface="Arial" panose="020B0604020202020204" pitchFamily="34" charset="0"/>
            </a:endParaRPr>
          </a:p>
          <a:p>
            <a:pPr algn="just">
              <a:lnSpc>
                <a:spcPct val="100000"/>
              </a:lnSpc>
              <a:spcBef>
                <a:spcPct val="0"/>
              </a:spcBef>
              <a:buFontTx/>
              <a:buNone/>
            </a:pPr>
            <a:endParaRPr lang="en-US" altLang="en-US" sz="1200" dirty="0">
              <a:latin typeface="Arial" panose="020B0604020202020204" pitchFamily="34" charset="0"/>
            </a:endParaRPr>
          </a:p>
          <a:p>
            <a:pPr algn="just" eaLnBrk="1" hangingPunct="1">
              <a:lnSpc>
                <a:spcPct val="100000"/>
              </a:lnSpc>
              <a:spcBef>
                <a:spcPct val="0"/>
              </a:spcBef>
              <a:buFontTx/>
              <a:buNone/>
            </a:pPr>
            <a:r>
              <a:rPr lang="en-US" altLang="en-US" sz="2000" dirty="0">
                <a:latin typeface="Arial" panose="020B0604020202020204" pitchFamily="34" charset="0"/>
              </a:rPr>
              <a:t>	         Items being paid on a Non-PO Invoice must be         	         must be received in the Accounts Payable Department </a:t>
            </a:r>
          </a:p>
          <a:p>
            <a:pPr algn="just" eaLnBrk="1" hangingPunct="1">
              <a:lnSpc>
                <a:spcPct val="100000"/>
              </a:lnSpc>
              <a:spcBef>
                <a:spcPct val="0"/>
              </a:spcBef>
              <a:buFontTx/>
              <a:buNone/>
            </a:pPr>
            <a:r>
              <a:rPr lang="en-US" altLang="en-US" sz="2000" dirty="0">
                <a:latin typeface="Arial" panose="020B0604020202020204" pitchFamily="34" charset="0"/>
              </a:rPr>
              <a:t>	         by</a:t>
            </a:r>
            <a:r>
              <a:rPr lang="en-US" altLang="en-US" sz="2000" b="1" dirty="0">
                <a:latin typeface="Arial" panose="020B0604020202020204" pitchFamily="34" charset="0"/>
              </a:rPr>
              <a:t> August 24, 2021, by 5:00 pm </a:t>
            </a:r>
            <a:r>
              <a:rPr lang="en-US" altLang="en-US" sz="2000" dirty="0">
                <a:latin typeface="Arial" panose="020B0604020202020204" pitchFamily="34" charset="0"/>
              </a:rPr>
              <a:t>in order to be        	         processed with FY2021 funds.  </a:t>
            </a:r>
          </a:p>
          <a:p>
            <a:pPr algn="just" eaLnBrk="1" hangingPunct="1">
              <a:lnSpc>
                <a:spcPct val="100000"/>
              </a:lnSpc>
              <a:spcBef>
                <a:spcPct val="0"/>
              </a:spcBef>
              <a:buFontTx/>
              <a:buNone/>
            </a:pPr>
            <a:endParaRPr lang="en-US" altLang="en-US" sz="2000" dirty="0">
              <a:latin typeface="Arial" panose="020B0604020202020204" pitchFamily="34" charset="0"/>
            </a:endParaRPr>
          </a:p>
          <a:p>
            <a:pPr algn="just" eaLnBrk="1" hangingPunct="1">
              <a:lnSpc>
                <a:spcPct val="100000"/>
              </a:lnSpc>
              <a:spcBef>
                <a:spcPct val="0"/>
              </a:spcBef>
              <a:buFontTx/>
              <a:buNone/>
            </a:pPr>
            <a:r>
              <a:rPr lang="en-US" altLang="en-US" sz="2000" dirty="0">
                <a:latin typeface="Arial" panose="020B0604020202020204" pitchFamily="34" charset="0"/>
              </a:rPr>
              <a:t>No manual payables will be created.  </a:t>
            </a:r>
          </a:p>
          <a:p>
            <a:pPr algn="just" eaLnBrk="1" hangingPunct="1">
              <a:lnSpc>
                <a:spcPct val="100000"/>
              </a:lnSpc>
              <a:spcBef>
                <a:spcPct val="0"/>
              </a:spcBef>
              <a:buFontTx/>
              <a:buNone/>
            </a:pPr>
            <a:endParaRPr lang="en-US" altLang="en-US" sz="2000" dirty="0">
              <a:latin typeface="Arial" panose="020B0604020202020204" pitchFamily="34" charset="0"/>
            </a:endParaRPr>
          </a:p>
          <a:p>
            <a:pPr algn="just" eaLnBrk="1" hangingPunct="1">
              <a:lnSpc>
                <a:spcPct val="100000"/>
              </a:lnSpc>
              <a:spcBef>
                <a:spcPct val="0"/>
              </a:spcBef>
              <a:buFontTx/>
              <a:buNone/>
            </a:pPr>
            <a:r>
              <a:rPr lang="en-US" altLang="en-US" sz="2000" dirty="0">
                <a:latin typeface="Arial" panose="020B0604020202020204" pitchFamily="34" charset="0"/>
              </a:rPr>
              <a:t>The first payment for FY2022 will be issued (approx.) September 7, 2021.</a:t>
            </a:r>
          </a:p>
          <a:p>
            <a:pPr algn="just">
              <a:lnSpc>
                <a:spcPct val="100000"/>
              </a:lnSpc>
              <a:spcBef>
                <a:spcPct val="0"/>
              </a:spcBef>
              <a:buFontTx/>
              <a:buNone/>
            </a:pPr>
            <a:endParaRPr lang="en-US" altLang="en-US" sz="2000" dirty="0">
              <a:latin typeface="Arial" panose="020B0604020202020204" pitchFamily="34" charset="0"/>
            </a:endParaRPr>
          </a:p>
          <a:p>
            <a:pPr algn="just">
              <a:lnSpc>
                <a:spcPct val="100000"/>
              </a:lnSpc>
              <a:spcBef>
                <a:spcPct val="0"/>
              </a:spcBef>
              <a:buFontTx/>
              <a:buNone/>
            </a:pPr>
            <a:r>
              <a:rPr lang="en-US" altLang="en-US" sz="2000" dirty="0">
                <a:latin typeface="Arial" panose="020B0604020202020204" pitchFamily="34" charset="0"/>
                <a:cs typeface="Arial" panose="020B0604020202020204" pitchFamily="34" charset="0"/>
              </a:rPr>
              <a:t>Invoices arriving in Accounts Payable will not begin to be paid until FY2022 is opened for processing which could be approximately September 7, 2021.</a:t>
            </a:r>
          </a:p>
        </p:txBody>
      </p:sp>
      <p:pic>
        <p:nvPicPr>
          <p:cNvPr id="5" name="Picture 4">
            <a:extLst>
              <a:ext uri="{FF2B5EF4-FFF2-40B4-BE49-F238E27FC236}">
                <a16:creationId xmlns:a16="http://schemas.microsoft.com/office/drawing/2014/main" id="{5B2EC39D-6547-4AEE-BD2E-593CD231C739}"/>
              </a:ext>
            </a:extLst>
          </p:cNvPr>
          <p:cNvPicPr>
            <a:picLocks noChangeAspect="1"/>
          </p:cNvPicPr>
          <p:nvPr/>
        </p:nvPicPr>
        <p:blipFill>
          <a:blip r:embed="rId4">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3400" y="838200"/>
            <a:ext cx="1600200" cy="1911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F8930024-6EFE-428A-A456-1EB63B5A989F}"/>
              </a:ext>
            </a:extLst>
          </p:cNvPr>
          <p:cNvSpPr>
            <a:spLocks noChangeArrowheads="1"/>
          </p:cNvSpPr>
          <p:nvPr/>
        </p:nvSpPr>
        <p:spPr bwMode="auto">
          <a:xfrm>
            <a:off x="533400" y="3311525"/>
            <a:ext cx="7848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1100">
              <a:latin typeface="Arial" panose="020B0604020202020204" pitchFamily="34" charset="0"/>
              <a:ea typeface="MS Mincho" panose="02020609040205080304" pitchFamily="49" charset="-128"/>
              <a:cs typeface="Arial" panose="020B0604020202020204" pitchFamily="34" charset="0"/>
            </a:endParaRPr>
          </a:p>
        </p:txBody>
      </p:sp>
      <p:sp>
        <p:nvSpPr>
          <p:cNvPr id="26627" name="Rectangle 1">
            <a:extLst>
              <a:ext uri="{FF2B5EF4-FFF2-40B4-BE49-F238E27FC236}">
                <a16:creationId xmlns:a16="http://schemas.microsoft.com/office/drawing/2014/main" id="{CCB137EF-4DF5-4473-9D9F-816857A5AC80}"/>
              </a:ext>
            </a:extLst>
          </p:cNvPr>
          <p:cNvSpPr>
            <a:spLocks noChangeArrowheads="1"/>
          </p:cNvSpPr>
          <p:nvPr/>
        </p:nvSpPr>
        <p:spPr bwMode="auto">
          <a:xfrm>
            <a:off x="533400" y="890588"/>
            <a:ext cx="8001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sz="2800" b="1" u="sng" dirty="0">
                <a:latin typeface="Arial" charset="0"/>
              </a:rPr>
              <a:t>CBT Travel Credit Card</a:t>
            </a:r>
            <a:r>
              <a:rPr lang="en-US" sz="2800" b="1" dirty="0">
                <a:latin typeface="Arial" charset="0"/>
              </a:rPr>
              <a:t>  </a:t>
            </a:r>
          </a:p>
          <a:p>
            <a:pPr eaLnBrk="1" hangingPunct="1">
              <a:defRPr/>
            </a:pPr>
            <a:endParaRPr lang="en-US" b="1" dirty="0">
              <a:latin typeface="Arial" charset="0"/>
            </a:endParaRPr>
          </a:p>
          <a:p>
            <a:pPr algn="just" eaLnBrk="1" hangingPunct="1">
              <a:defRPr/>
            </a:pPr>
            <a:endParaRPr lang="en-US" b="1" u="sng" dirty="0">
              <a:latin typeface="Arial" charset="0"/>
            </a:endParaRPr>
          </a:p>
          <a:p>
            <a:pPr marL="0" lvl="7" algn="just">
              <a:defRPr/>
            </a:pPr>
            <a:r>
              <a:rPr lang="en-US" b="1" dirty="0">
                <a:latin typeface="Arial" charset="0"/>
              </a:rPr>
              <a:t>			</a:t>
            </a:r>
          </a:p>
          <a:p>
            <a:pPr marL="0" lvl="7" algn="just">
              <a:defRPr/>
            </a:pPr>
            <a:endParaRPr lang="en-US" b="1" u="sng" dirty="0">
              <a:latin typeface="Arial" charset="0"/>
            </a:endParaRPr>
          </a:p>
          <a:p>
            <a:pPr marL="0" lvl="7" algn="just">
              <a:defRPr/>
            </a:pPr>
            <a:r>
              <a:rPr lang="en-US" b="1" u="sng" dirty="0">
                <a:latin typeface="Arial" charset="0"/>
              </a:rPr>
              <a:t>eTravel/Concur Expense Reports</a:t>
            </a:r>
          </a:p>
          <a:p>
            <a:pPr marL="0" lvl="7" algn="just">
              <a:defRPr/>
            </a:pPr>
            <a:endParaRPr lang="en-US" dirty="0">
              <a:latin typeface="Arial" charset="0"/>
            </a:endParaRPr>
          </a:p>
          <a:p>
            <a:pPr marL="0" lvl="7" algn="just">
              <a:defRPr/>
            </a:pPr>
            <a:r>
              <a:rPr lang="en-US" dirty="0">
                <a:latin typeface="Arial" charset="0"/>
              </a:rPr>
              <a:t>All State travel related expenses incurred must be processed on an eTravel/Concur Expense Report (FY2021 funds) by Monday, August 17, 2021. Expense reports must be received in the Travel back office by Monday, August 24, 2021. Expense reports processed on September 1, 2021 and beyond will be posted as FY2022 activity. If funds were encumbered properly, the encumbrance and related budget will roll forward to cover these charges. If the travel was not encumbered, a local FY2022 account number will be required to process the payment. </a:t>
            </a:r>
            <a:endParaRPr lang="en-US" b="1" u="sng" dirty="0">
              <a:latin typeface="Arial" charset="0"/>
            </a:endParaRPr>
          </a:p>
          <a:p>
            <a:pPr marL="0" lvl="7" algn="just">
              <a:defRPr/>
            </a:pPr>
            <a:endParaRPr lang="en-US" b="1" u="sng" dirty="0">
              <a:latin typeface="Arial" charset="0"/>
            </a:endParaRPr>
          </a:p>
          <a:p>
            <a:pPr marL="0" lvl="7" algn="just">
              <a:defRPr/>
            </a:pPr>
            <a:r>
              <a:rPr lang="en-US" b="1" dirty="0">
                <a:latin typeface="Arial" charset="0"/>
              </a:rPr>
              <a:t>Note:  </a:t>
            </a:r>
            <a:r>
              <a:rPr lang="en-US" b="1" u="sng" dirty="0">
                <a:latin typeface="Arial" charset="0"/>
              </a:rPr>
              <a:t>Travel Office is located in the Purchasing Building</a:t>
            </a:r>
          </a:p>
        </p:txBody>
      </p:sp>
      <p:pic>
        <p:nvPicPr>
          <p:cNvPr id="27652" name="Picture 11">
            <a:extLst>
              <a:ext uri="{FF2B5EF4-FFF2-40B4-BE49-F238E27FC236}">
                <a16:creationId xmlns:a16="http://schemas.microsoft.com/office/drawing/2014/main" id="{E3D53113-93E3-4066-A584-0F7AC2713A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2743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4">
            <a:extLst>
              <a:ext uri="{FF2B5EF4-FFF2-40B4-BE49-F238E27FC236}">
                <a16:creationId xmlns:a16="http://schemas.microsoft.com/office/drawing/2014/main" id="{DA5D1805-FB28-486A-968B-BC4BE34CC6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4375" y="630238"/>
            <a:ext cx="2587625" cy="148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C9436824-41CF-46B0-BD93-0535B329BB03}"/>
              </a:ext>
            </a:extLst>
          </p:cNvPr>
          <p:cNvSpPr>
            <a:spLocks noChangeArrowheads="1"/>
          </p:cNvSpPr>
          <p:nvPr/>
        </p:nvSpPr>
        <p:spPr bwMode="auto">
          <a:xfrm>
            <a:off x="533400" y="3311525"/>
            <a:ext cx="7848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2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1100">
              <a:latin typeface="Arial" panose="020B0604020202020204" pitchFamily="34" charset="0"/>
              <a:ea typeface="MS Mincho" panose="02020609040205080304" pitchFamily="49" charset="-128"/>
              <a:cs typeface="Arial" panose="020B0604020202020204" pitchFamily="34" charset="0"/>
            </a:endParaRPr>
          </a:p>
        </p:txBody>
      </p:sp>
      <p:sp>
        <p:nvSpPr>
          <p:cNvPr id="28675" name="Rectangle 2">
            <a:extLst>
              <a:ext uri="{FF2B5EF4-FFF2-40B4-BE49-F238E27FC236}">
                <a16:creationId xmlns:a16="http://schemas.microsoft.com/office/drawing/2014/main" id="{2462F877-FFB6-4810-B3DD-0F71B10CB784}"/>
              </a:ext>
            </a:extLst>
          </p:cNvPr>
          <p:cNvSpPr>
            <a:spLocks noChangeArrowheads="1"/>
          </p:cNvSpPr>
          <p:nvPr/>
        </p:nvSpPr>
        <p:spPr bwMode="auto">
          <a:xfrm>
            <a:off x="457200" y="1219200"/>
            <a:ext cx="8001000" cy="38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800" b="1" u="sng" dirty="0">
                <a:latin typeface="Arial" panose="020B0604020202020204" pitchFamily="34" charset="0"/>
              </a:rPr>
              <a:t>Procurement Credit Card</a:t>
            </a:r>
          </a:p>
          <a:p>
            <a:pPr>
              <a:buFontTx/>
              <a:buNone/>
            </a:pPr>
            <a:endParaRPr lang="en-US" altLang="en-US" sz="1800" b="1" dirty="0"/>
          </a:p>
          <a:p>
            <a:pPr algn="just">
              <a:lnSpc>
                <a:spcPct val="100000"/>
              </a:lnSpc>
              <a:buFontTx/>
              <a:buNone/>
            </a:pPr>
            <a:r>
              <a:rPr lang="en-US" altLang="en-US" sz="2000" dirty="0">
                <a:latin typeface="Arial" panose="020B0604020202020204" pitchFamily="34" charset="0"/>
                <a:cs typeface="Arial" panose="020B0604020202020204" pitchFamily="34" charset="0"/>
              </a:rPr>
              <a:t>Wednesday, August 26, 2021 is the last day to do any purchasing with your P-Card in order to allow transactions to post by Monday, August 31, 2021. </a:t>
            </a:r>
          </a:p>
          <a:p>
            <a:pPr algn="just">
              <a:lnSpc>
                <a:spcPct val="100000"/>
              </a:lnSpc>
              <a:buFontTx/>
              <a:buNone/>
            </a:pPr>
            <a:endParaRPr lang="en-US" altLang="en-US" sz="2000" dirty="0">
              <a:latin typeface="Arial" panose="020B0604020202020204" pitchFamily="34" charset="0"/>
              <a:cs typeface="Arial" panose="020B0604020202020204" pitchFamily="34" charset="0"/>
            </a:endParaRPr>
          </a:p>
          <a:p>
            <a:pPr algn="just">
              <a:lnSpc>
                <a:spcPct val="100000"/>
              </a:lnSpc>
              <a:buFontTx/>
              <a:buNone/>
            </a:pPr>
            <a:r>
              <a:rPr lang="en-US" altLang="en-US" sz="2000" dirty="0">
                <a:latin typeface="Arial" panose="020B0604020202020204" pitchFamily="34" charset="0"/>
                <a:cs typeface="Arial" panose="020B0604020202020204" pitchFamily="34" charset="0"/>
              </a:rPr>
              <a:t>If expense reports are not reconciled by August 31, 2021, they will post to FY22. </a:t>
            </a:r>
          </a:p>
          <a:p>
            <a:pPr algn="just">
              <a:lnSpc>
                <a:spcPct val="100000"/>
              </a:lnSpc>
              <a:buFontTx/>
              <a:buNone/>
            </a:pPr>
            <a:endParaRPr lang="en-US" altLang="en-US" sz="2000" dirty="0">
              <a:latin typeface="Arial" panose="020B0604020202020204" pitchFamily="34" charset="0"/>
              <a:cs typeface="Arial" panose="020B0604020202020204" pitchFamily="34" charset="0"/>
            </a:endParaRPr>
          </a:p>
          <a:p>
            <a:pPr>
              <a:buFontTx/>
              <a:buNone/>
            </a:pPr>
            <a:r>
              <a:rPr lang="en-US" altLang="en-US" sz="2000" dirty="0">
                <a:latin typeface="Arial" panose="020B0604020202020204" pitchFamily="34" charset="0"/>
                <a:cs typeface="Arial" panose="020B0604020202020204" pitchFamily="34" charset="0"/>
              </a:rPr>
              <a:t>Best Practice should be to submit P-Card reports as soon as possible after items post in Concur.</a:t>
            </a:r>
          </a:p>
        </p:txBody>
      </p:sp>
      <p:pic>
        <p:nvPicPr>
          <p:cNvPr id="28676" name="Picture 4">
            <a:extLst>
              <a:ext uri="{FF2B5EF4-FFF2-40B4-BE49-F238E27FC236}">
                <a16:creationId xmlns:a16="http://schemas.microsoft.com/office/drawing/2014/main" id="{963EA9D1-E137-48B8-8759-77C4D17501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517525"/>
            <a:ext cx="190500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6D39F555-A06E-4FEA-A9B0-3D6957B7D1BA}"/>
              </a:ext>
            </a:extLst>
          </p:cNvPr>
          <p:cNvSpPr>
            <a:spLocks noChangeArrowheads="1"/>
          </p:cNvSpPr>
          <p:nvPr/>
        </p:nvSpPr>
        <p:spPr bwMode="auto">
          <a:xfrm>
            <a:off x="381000" y="914400"/>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800" b="1">
                <a:latin typeface="Arial" panose="020B0604020202020204" pitchFamily="34" charset="0"/>
              </a:rPr>
              <a:t>Pcard continued:    STATE FUNDS</a:t>
            </a:r>
            <a:endParaRPr lang="en-US" altLang="en-US" sz="2800">
              <a:latin typeface="Arial" panose="020B0604020202020204" pitchFamily="34" charset="0"/>
            </a:endParaRPr>
          </a:p>
        </p:txBody>
      </p:sp>
      <p:sp>
        <p:nvSpPr>
          <p:cNvPr id="3" name="Rectangle 2">
            <a:extLst>
              <a:ext uri="{FF2B5EF4-FFF2-40B4-BE49-F238E27FC236}">
                <a16:creationId xmlns:a16="http://schemas.microsoft.com/office/drawing/2014/main" id="{8B89B1AF-AE10-4AD2-933E-061567C938AE}"/>
              </a:ext>
            </a:extLst>
          </p:cNvPr>
          <p:cNvSpPr/>
          <p:nvPr/>
        </p:nvSpPr>
        <p:spPr>
          <a:xfrm>
            <a:off x="381000" y="1600200"/>
            <a:ext cx="8001000" cy="4031873"/>
          </a:xfrm>
          <a:prstGeom prst="rect">
            <a:avLst/>
          </a:prstGeom>
        </p:spPr>
        <p:txBody>
          <a:bodyPr>
            <a:spAutoFit/>
          </a:bodyPr>
          <a:lstStyle/>
          <a:p>
            <a:pPr marL="64008" eaLnBrk="1" hangingPunct="1">
              <a:defRPr/>
            </a:pPr>
            <a:r>
              <a:rPr lang="en-US" sz="2400" dirty="0">
                <a:solidFill>
                  <a:srgbClr val="FF0000"/>
                </a:solidFill>
                <a:cs typeface="Arial" panose="020B0604020202020204" pitchFamily="34" charset="0"/>
              </a:rPr>
              <a:t>All expense reports with State funds are due in Concur no later than 12:00 p.m., Monday, August 24, 2021. </a:t>
            </a:r>
          </a:p>
          <a:p>
            <a:pPr marL="64008" eaLnBrk="1" hangingPunct="1">
              <a:defRPr/>
            </a:pPr>
            <a:endParaRPr lang="en-US" sz="2400" b="1" dirty="0">
              <a:latin typeface="Arial" charset="0"/>
            </a:endParaRPr>
          </a:p>
          <a:p>
            <a:pPr eaLnBrk="1" hangingPunct="1">
              <a:defRPr/>
            </a:pPr>
            <a:r>
              <a:rPr lang="en-US" sz="2400" b="1" u="sng" dirty="0">
                <a:latin typeface="Arial" charset="0"/>
              </a:rPr>
              <a:t>State Transactions</a:t>
            </a:r>
            <a:r>
              <a:rPr lang="en-US" sz="2400" dirty="0">
                <a:latin typeface="Arial" charset="0"/>
              </a:rPr>
              <a:t>:</a:t>
            </a:r>
          </a:p>
          <a:p>
            <a:pPr lvl="1" eaLnBrk="1" hangingPunct="1">
              <a:defRPr/>
            </a:pPr>
            <a:endParaRPr lang="en-US" sz="2000" dirty="0">
              <a:latin typeface="Arial" charset="0"/>
            </a:endParaRPr>
          </a:p>
          <a:p>
            <a:pPr lvl="1" eaLnBrk="1" hangingPunct="1">
              <a:defRPr/>
            </a:pPr>
            <a:r>
              <a:rPr lang="en-US" sz="2000" dirty="0">
                <a:latin typeface="Arial" charset="0"/>
              </a:rPr>
              <a:t>Strongly Recommend using Local Funds during month of August. </a:t>
            </a:r>
          </a:p>
          <a:p>
            <a:pPr lvl="1" eaLnBrk="1" hangingPunct="1">
              <a:defRPr/>
            </a:pPr>
            <a:endParaRPr lang="en-US" sz="2000" dirty="0">
              <a:latin typeface="Arial" charset="0"/>
            </a:endParaRPr>
          </a:p>
          <a:p>
            <a:pPr lvl="1" eaLnBrk="1" hangingPunct="1">
              <a:defRPr/>
            </a:pPr>
            <a:r>
              <a:rPr lang="en-US" sz="2000" dirty="0">
                <a:latin typeface="Arial" charset="0"/>
              </a:rPr>
              <a:t>State and HEAF Funds – </a:t>
            </a:r>
            <a:r>
              <a:rPr lang="en-US" sz="2000" dirty="0">
                <a:highlight>
                  <a:srgbClr val="FFFF00"/>
                </a:highlight>
                <a:latin typeface="Arial" charset="0"/>
              </a:rPr>
              <a:t>Must have original receipts</a:t>
            </a:r>
            <a:r>
              <a:rPr lang="en-US" sz="2000" dirty="0">
                <a:latin typeface="Arial" charset="0"/>
              </a:rPr>
              <a:t>, NO Sales Tax charged and all other required supporting documentation</a:t>
            </a:r>
          </a:p>
          <a:p>
            <a:pPr lvl="1" eaLnBrk="1" hangingPunct="1">
              <a:defRPr/>
            </a:pPr>
            <a:endParaRPr lang="en-US" sz="2000" dirty="0">
              <a:latin typeface="Arial" charset="0"/>
            </a:endParaRPr>
          </a:p>
          <a:p>
            <a:pPr lvl="1" eaLnBrk="1" hangingPunct="1">
              <a:defRPr/>
            </a:pPr>
            <a:r>
              <a:rPr lang="en-US" sz="2000" dirty="0">
                <a:latin typeface="Arial" charset="0"/>
              </a:rPr>
              <a:t>HEAF Accounts:  Remember supplies are not allowed to be purchased.</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153400" cy="4801314"/>
          </a:xfrm>
          <a:prstGeom prst="rect">
            <a:avLst/>
          </a:prstGeom>
        </p:spPr>
        <p:txBody>
          <a:bodyPr wrap="square">
            <a:spAutoFit/>
          </a:bodyPr>
          <a:lstStyle/>
          <a:p>
            <a:pPr marL="227013" indent="-227013">
              <a:lnSpc>
                <a:spcPct val="150000"/>
              </a:lnSpc>
              <a:defRPr/>
            </a:pPr>
            <a:r>
              <a:rPr lang="en-US" sz="2400" b="1" dirty="0">
                <a:solidFill>
                  <a:srgbClr val="0070C0"/>
                </a:solidFill>
                <a:effectLst>
                  <a:outerShdw blurRad="38100" dist="38100" dir="2700000" algn="tl">
                    <a:srgbClr val="000000"/>
                  </a:outerShdw>
                </a:effectLst>
              </a:rPr>
              <a:t>Accounting Important Dates</a:t>
            </a:r>
          </a:p>
          <a:p>
            <a:pPr marL="227013" indent="-227013">
              <a:lnSpc>
                <a:spcPct val="150000"/>
              </a:lnSpc>
              <a:defRPr/>
            </a:pPr>
            <a:endParaRPr lang="en-US" sz="2000" b="1" dirty="0">
              <a:solidFill>
                <a:srgbClr val="0070C0"/>
              </a:solidFill>
              <a:effectLst>
                <a:outerShdw blurRad="38100" dist="38100" dir="2700000" algn="tl">
                  <a:srgbClr val="000000"/>
                </a:outerShdw>
              </a:effectLst>
            </a:endParaRPr>
          </a:p>
          <a:p>
            <a:pPr marL="227013" indent="-227013">
              <a:lnSpc>
                <a:spcPct val="150000"/>
              </a:lnSpc>
              <a:defRPr/>
            </a:pPr>
            <a:r>
              <a:rPr lang="en-US" sz="2000" b="1" dirty="0">
                <a:solidFill>
                  <a:srgbClr val="0070C0"/>
                </a:solidFill>
              </a:rPr>
              <a:t>				Month Close</a:t>
            </a:r>
          </a:p>
          <a:p>
            <a:pPr marL="227013" indent="-227013">
              <a:lnSpc>
                <a:spcPct val="150000"/>
              </a:lnSpc>
              <a:defRPr/>
            </a:pPr>
            <a:r>
              <a:rPr lang="en-US" sz="2000" b="1" dirty="0">
                <a:solidFill>
                  <a:srgbClr val="0070C0"/>
                </a:solidFill>
              </a:rPr>
              <a:t>			</a:t>
            </a:r>
            <a:r>
              <a:rPr lang="en-US" sz="2000" b="1" u="sng" dirty="0">
                <a:solidFill>
                  <a:srgbClr val="0070C0"/>
                </a:solidFill>
              </a:rPr>
              <a:t>Month </a:t>
            </a:r>
            <a:r>
              <a:rPr lang="en-US" sz="2000" b="1" dirty="0">
                <a:solidFill>
                  <a:srgbClr val="0070C0"/>
                </a:solidFill>
              </a:rPr>
              <a:t>          </a:t>
            </a:r>
            <a:r>
              <a:rPr lang="en-US" sz="2000" b="1" u="sng" dirty="0">
                <a:solidFill>
                  <a:srgbClr val="0070C0"/>
                </a:solidFill>
              </a:rPr>
              <a:t>Closing Date</a:t>
            </a:r>
          </a:p>
          <a:p>
            <a:pPr marL="227013" indent="-227013">
              <a:defRPr/>
            </a:pPr>
            <a:r>
              <a:rPr lang="en-US" sz="2000" b="1" dirty="0">
                <a:solidFill>
                  <a:srgbClr val="0070C0"/>
                </a:solidFill>
              </a:rPr>
              <a:t>			July        -      August 2</a:t>
            </a:r>
            <a:r>
              <a:rPr lang="en-US" sz="2000" b="1" baseline="30000" dirty="0">
                <a:solidFill>
                  <a:srgbClr val="0070C0"/>
                </a:solidFill>
              </a:rPr>
              <a:t>nd</a:t>
            </a:r>
            <a:r>
              <a:rPr lang="en-US" sz="2000" b="1" dirty="0">
                <a:solidFill>
                  <a:srgbClr val="0070C0"/>
                </a:solidFill>
              </a:rPr>
              <a:t> </a:t>
            </a:r>
          </a:p>
          <a:p>
            <a:pPr marL="227013" indent="-227013">
              <a:defRPr/>
            </a:pPr>
            <a:r>
              <a:rPr lang="en-US" sz="2000" b="1" dirty="0">
                <a:solidFill>
                  <a:srgbClr val="0070C0"/>
                </a:solidFill>
              </a:rPr>
              <a:t>			August   -      September 3</a:t>
            </a:r>
            <a:r>
              <a:rPr lang="en-US" sz="2000" b="1" baseline="30000" dirty="0">
                <a:solidFill>
                  <a:srgbClr val="0070C0"/>
                </a:solidFill>
              </a:rPr>
              <a:t>rd</a:t>
            </a:r>
            <a:r>
              <a:rPr lang="en-US" sz="2000" b="1" dirty="0">
                <a:solidFill>
                  <a:srgbClr val="0070C0"/>
                </a:solidFill>
              </a:rPr>
              <a:t>  </a:t>
            </a:r>
          </a:p>
          <a:p>
            <a:pPr marL="227013" indent="-227013">
              <a:defRPr/>
            </a:pPr>
            <a:endParaRPr lang="en-US" sz="2000" b="1" dirty="0">
              <a:solidFill>
                <a:srgbClr val="0070C0"/>
              </a:solidFill>
            </a:endParaRPr>
          </a:p>
          <a:p>
            <a:pPr algn="just">
              <a:defRPr/>
            </a:pPr>
            <a:r>
              <a:rPr lang="en-US" sz="2000" b="1" dirty="0">
                <a:solidFill>
                  <a:srgbClr val="0070C0"/>
                </a:solidFill>
              </a:rPr>
              <a:t>IDT deadline:  Due to Accounting on the 23rd of every month.  August close requires all IDTs through August 31st be turned-in by noon on </a:t>
            </a:r>
            <a:r>
              <a:rPr lang="en-US" sz="2000" b="1" dirty="0">
                <a:solidFill>
                  <a:srgbClr val="FF33CC"/>
                </a:solidFill>
              </a:rPr>
              <a:t>September 1st</a:t>
            </a:r>
            <a:r>
              <a:rPr lang="en-US" sz="2000" b="1" dirty="0">
                <a:solidFill>
                  <a:srgbClr val="0070C0"/>
                </a:solidFill>
              </a:rPr>
              <a:t>.</a:t>
            </a:r>
          </a:p>
          <a:p>
            <a:pPr algn="just">
              <a:defRPr/>
            </a:pPr>
            <a:endParaRPr lang="en-US" sz="2000" b="1" dirty="0">
              <a:solidFill>
                <a:srgbClr val="0070C0"/>
              </a:solidFill>
            </a:endParaRPr>
          </a:p>
          <a:p>
            <a:pPr algn="just">
              <a:defRPr/>
            </a:pPr>
            <a:r>
              <a:rPr lang="en-US" sz="2000" b="1" dirty="0">
                <a:solidFill>
                  <a:srgbClr val="0070C0"/>
                </a:solidFill>
              </a:rPr>
              <a:t>Petty Cash: Please submit petty cash reimbursements to the Business Office by </a:t>
            </a:r>
            <a:r>
              <a:rPr lang="en-US" sz="2000" b="1" dirty="0">
                <a:solidFill>
                  <a:srgbClr val="FF33CC"/>
                </a:solidFill>
              </a:rPr>
              <a:t>August 31</a:t>
            </a:r>
            <a:r>
              <a:rPr lang="en-US" sz="2000" b="1" baseline="30000" dirty="0">
                <a:solidFill>
                  <a:srgbClr val="FF33CC"/>
                </a:solidFill>
              </a:rPr>
              <a:t>st</a:t>
            </a:r>
            <a:r>
              <a:rPr lang="en-US" sz="2000" b="1" dirty="0">
                <a:solidFill>
                  <a:srgbClr val="0070C0"/>
                </a:solidFill>
              </a:rPr>
              <a:t>.  </a:t>
            </a:r>
          </a:p>
        </p:txBody>
      </p:sp>
      <p:pic>
        <p:nvPicPr>
          <p:cNvPr id="3" name="Picture 4">
            <a:extLst>
              <a:ext uri="{FF2B5EF4-FFF2-40B4-BE49-F238E27FC236}">
                <a16:creationId xmlns:a16="http://schemas.microsoft.com/office/drawing/2014/main" id="{B22D5B8C-49BD-44FD-90C8-B207250D0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3427"/>
          <a:stretch>
            <a:fillRect/>
          </a:stretch>
        </p:blipFill>
        <p:spPr bwMode="auto">
          <a:xfrm rot="908999">
            <a:off x="6642569" y="766762"/>
            <a:ext cx="18605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98857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B58996FF-9421-4D43-BAF6-9F39FF4505DA}"/>
              </a:ext>
            </a:extLst>
          </p:cNvPr>
          <p:cNvSpPr>
            <a:spLocks noChangeArrowheads="1"/>
          </p:cNvSpPr>
          <p:nvPr/>
        </p:nvSpPr>
        <p:spPr bwMode="auto">
          <a:xfrm>
            <a:off x="0" y="1335009"/>
            <a:ext cx="8991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r>
              <a:rPr lang="en-US" altLang="en-US" sz="1800" b="1" u="sng" dirty="0">
                <a:latin typeface="Arial" panose="020B0604020202020204" pitchFamily="34" charset="0"/>
                <a:cs typeface="Times New Roman" panose="02020603050405020304" pitchFamily="18" charset="0"/>
              </a:rPr>
              <a:t>PURPOSE OF WORKSHOP</a:t>
            </a:r>
          </a:p>
          <a:p>
            <a:pPr>
              <a:lnSpc>
                <a:spcPct val="100000"/>
              </a:lnSpc>
              <a:spcBef>
                <a:spcPct val="0"/>
              </a:spcBef>
              <a:buFontTx/>
              <a:buNone/>
            </a:pPr>
            <a:endParaRPr lang="en-US" altLang="en-US" sz="1600" dirty="0">
              <a:latin typeface="Arial" panose="020B0604020202020204" pitchFamily="34" charset="0"/>
            </a:endParaRPr>
          </a:p>
          <a:p>
            <a:pPr>
              <a:lnSpc>
                <a:spcPct val="100000"/>
              </a:lnSpc>
              <a:spcBef>
                <a:spcPct val="0"/>
              </a:spcBef>
              <a:buFontTx/>
              <a:buNone/>
            </a:pPr>
            <a:endParaRPr lang="en-US" altLang="en-US" sz="400" dirty="0">
              <a:latin typeface="Arial" panose="020B0604020202020204" pitchFamily="34" charset="0"/>
            </a:endParaRPr>
          </a:p>
          <a:p>
            <a:pPr>
              <a:lnSpc>
                <a:spcPct val="100000"/>
              </a:lnSpc>
              <a:spcBef>
                <a:spcPct val="0"/>
              </a:spcBef>
              <a:buFontTx/>
              <a:buNone/>
            </a:pPr>
            <a:endParaRPr lang="en-US" altLang="en-US" sz="400" dirty="0">
              <a:latin typeface="Arial" panose="020B0604020202020204" pitchFamily="34"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1) Review of Year-End Memo – Will Hobart, D</a:t>
            </a:r>
            <a:r>
              <a:rPr lang="en-US" altLang="en-US" sz="1600" b="1" dirty="0">
                <a:latin typeface="Arial" panose="020B0604020202020204" pitchFamily="34" charset="0"/>
              </a:rPr>
              <a:t>irector of Procurement &amp; Disbursements </a:t>
            </a:r>
            <a:br>
              <a:rPr lang="en-US" altLang="en-US" sz="1600" dirty="0">
                <a:latin typeface="Arial" panose="020B0604020202020204" pitchFamily="34" charset="0"/>
              </a:rPr>
            </a:b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2) Receiving – Will Hobart, D</a:t>
            </a:r>
            <a:r>
              <a:rPr lang="en-US" altLang="en-US" sz="1600" b="1" dirty="0">
                <a:latin typeface="Arial" panose="020B0604020202020204" pitchFamily="34" charset="0"/>
              </a:rPr>
              <a:t>irector of Procurement &amp; Disbursements </a:t>
            </a: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3) Voucher Creates –  Will Hobart, D</a:t>
            </a:r>
            <a:r>
              <a:rPr lang="en-US" altLang="en-US" sz="1600" b="1" dirty="0">
                <a:latin typeface="Arial" panose="020B0604020202020204" pitchFamily="34" charset="0"/>
              </a:rPr>
              <a:t>irector of Procurement &amp; Disbursements </a:t>
            </a: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4) Travel and Procurement Card – Will Hobart, D</a:t>
            </a:r>
            <a:r>
              <a:rPr lang="en-US" altLang="en-US" sz="1600" b="1" dirty="0">
                <a:latin typeface="Arial" panose="020B0604020202020204" pitchFamily="34" charset="0"/>
              </a:rPr>
              <a:t>irector of Procurement &amp; Disbursements </a:t>
            </a: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     		</a:t>
            </a: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5) Accounting – FAMIS Security				               </a:t>
            </a:r>
            <a:r>
              <a:rPr lang="en-US" altLang="en-US" sz="1600" b="1" dirty="0">
                <a:latin typeface="Arial" panose="020B0604020202020204" pitchFamily="34" charset="0"/>
              </a:rPr>
              <a:t>					</a:t>
            </a:r>
            <a:endParaRPr lang="en-US" altLang="en-US" sz="1600" dirty="0">
              <a:latin typeface="Arial" panose="020B0604020202020204" pitchFamily="34"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6) Fiscal Year 2022 – Will Hobart, D</a:t>
            </a:r>
            <a:r>
              <a:rPr lang="en-US" altLang="en-US" sz="1600" b="1" dirty="0">
                <a:latin typeface="Arial" panose="020B0604020202020204" pitchFamily="34" charset="0"/>
              </a:rPr>
              <a:t>irector of Procurement &amp; Disbursements</a:t>
            </a: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r>
              <a:rPr lang="en-US" altLang="en-US" sz="1600" b="1" dirty="0">
                <a:latin typeface="Arial" panose="020B0604020202020204" pitchFamily="34" charset="0"/>
                <a:cs typeface="Times New Roman" panose="02020603050405020304" pitchFamily="18" charset="0"/>
              </a:rPr>
              <a:t>7) Questions &amp; Answers</a:t>
            </a: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b="1" dirty="0">
              <a:latin typeface="Arial" panose="020B0604020202020204" pitchFamily="34" charset="0"/>
              <a:cs typeface="Times New Roman" panose="02020603050405020304" pitchFamily="18" charset="0"/>
            </a:endParaRPr>
          </a:p>
          <a:p>
            <a:pPr>
              <a:lnSpc>
                <a:spcPct val="100000"/>
              </a:lnSpc>
              <a:spcBef>
                <a:spcPct val="0"/>
              </a:spcBef>
              <a:buFontTx/>
              <a:buNone/>
            </a:pPr>
            <a:endParaRPr lang="en-US" altLang="en-US" sz="1600" dirty="0">
              <a:latin typeface="Arial" panose="020B0604020202020204"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0464" y="990600"/>
            <a:ext cx="5371984" cy="523220"/>
          </a:xfrm>
          <a:prstGeom prst="rect">
            <a:avLst/>
          </a:prstGeom>
        </p:spPr>
        <p:txBody>
          <a:bodyPr wrap="none">
            <a:spAutoFit/>
          </a:bodyPr>
          <a:lstStyle/>
          <a:p>
            <a:pPr marL="0" indent="0" algn="ctr">
              <a:buFontTx/>
              <a:buNone/>
              <a:defRPr/>
            </a:pPr>
            <a:r>
              <a:rPr lang="en-US" sz="2800" b="1" dirty="0">
                <a:solidFill>
                  <a:srgbClr val="0070C0"/>
                </a:solidFill>
              </a:rPr>
              <a:t>ACCOUNTING CORRECTIONS</a:t>
            </a:r>
          </a:p>
        </p:txBody>
      </p:sp>
      <p:sp>
        <p:nvSpPr>
          <p:cNvPr id="3" name="Text Placeholder 2">
            <a:extLst>
              <a:ext uri="{FF2B5EF4-FFF2-40B4-BE49-F238E27FC236}">
                <a16:creationId xmlns:a16="http://schemas.microsoft.com/office/drawing/2014/main" id="{C318C738-D5F5-43F5-982B-18F959797527}"/>
              </a:ext>
            </a:extLst>
          </p:cNvPr>
          <p:cNvSpPr txBox="1">
            <a:spLocks/>
          </p:cNvSpPr>
          <p:nvPr/>
        </p:nvSpPr>
        <p:spPr bwMode="auto">
          <a:xfrm>
            <a:off x="457200" y="1600200"/>
            <a:ext cx="830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buFontTx/>
              <a:buNone/>
            </a:pPr>
            <a:r>
              <a:rPr lang="en-US" altLang="en-US" sz="2800" b="1" u="sng">
                <a:solidFill>
                  <a:srgbClr val="0070C0"/>
                </a:solidFill>
                <a:latin typeface="Arial" panose="020B0604020202020204" pitchFamily="34" charset="0"/>
              </a:rPr>
              <a:t>State/Local, Local/State, State to State</a:t>
            </a:r>
          </a:p>
        </p:txBody>
      </p:sp>
      <p:sp>
        <p:nvSpPr>
          <p:cNvPr id="4" name="Content Placeholder 3">
            <a:extLst>
              <a:ext uri="{FF2B5EF4-FFF2-40B4-BE49-F238E27FC236}">
                <a16:creationId xmlns:a16="http://schemas.microsoft.com/office/drawing/2014/main" id="{64CAECBC-E2B8-4072-9492-D5B89EA3093A}"/>
              </a:ext>
            </a:extLst>
          </p:cNvPr>
          <p:cNvSpPr txBox="1">
            <a:spLocks/>
          </p:cNvSpPr>
          <p:nvPr/>
        </p:nvSpPr>
        <p:spPr bwMode="auto">
          <a:xfrm>
            <a:off x="533400" y="2206625"/>
            <a:ext cx="76231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buFontTx/>
              <a:buChar char="•"/>
            </a:pPr>
            <a:r>
              <a:rPr lang="en-US" altLang="en-US" sz="2600" dirty="0">
                <a:solidFill>
                  <a:srgbClr val="0070C0"/>
                </a:solidFill>
                <a:latin typeface="Arial" panose="020B0604020202020204" pitchFamily="34" charset="0"/>
              </a:rPr>
              <a:t>All transaction correction requests involving a state account must be received by</a:t>
            </a:r>
            <a:r>
              <a:rPr lang="en-US" altLang="en-US" sz="2600" dirty="0">
                <a:solidFill>
                  <a:schemeClr val="bg1"/>
                </a:solidFill>
                <a:latin typeface="Arial" panose="020B0604020202020204" pitchFamily="34" charset="0"/>
              </a:rPr>
              <a:t> </a:t>
            </a:r>
            <a:r>
              <a:rPr lang="en-US" altLang="en-US" sz="2600" b="1" dirty="0">
                <a:solidFill>
                  <a:srgbClr val="FF33CC"/>
                </a:solidFill>
                <a:latin typeface="Arial" panose="020B0604020202020204" pitchFamily="34" charset="0"/>
              </a:rPr>
              <a:t>August 6</a:t>
            </a:r>
            <a:r>
              <a:rPr lang="en-US" altLang="en-US" sz="2600" b="1" baseline="30000" dirty="0">
                <a:solidFill>
                  <a:srgbClr val="FF33CC"/>
                </a:solidFill>
                <a:latin typeface="Arial" panose="020B0604020202020204" pitchFamily="34" charset="0"/>
              </a:rPr>
              <a:t>th</a:t>
            </a:r>
            <a:r>
              <a:rPr lang="en-US" altLang="en-US" sz="2600" b="1" dirty="0">
                <a:solidFill>
                  <a:srgbClr val="FF33CC"/>
                </a:solidFill>
                <a:latin typeface="Arial" panose="020B0604020202020204" pitchFamily="34" charset="0"/>
              </a:rPr>
              <a:t> </a:t>
            </a:r>
          </a:p>
          <a:p>
            <a:pPr>
              <a:lnSpc>
                <a:spcPct val="100000"/>
              </a:lnSpc>
              <a:buFontTx/>
              <a:buChar char="•"/>
            </a:pPr>
            <a:endParaRPr lang="en-US" altLang="en-US" dirty="0">
              <a:solidFill>
                <a:schemeClr val="bg1"/>
              </a:solidFill>
              <a:latin typeface="Arial" panose="020B0604020202020204" pitchFamily="34" charset="0"/>
            </a:endParaRPr>
          </a:p>
        </p:txBody>
      </p:sp>
      <p:sp>
        <p:nvSpPr>
          <p:cNvPr id="5" name="Text Placeholder 4">
            <a:extLst>
              <a:ext uri="{FF2B5EF4-FFF2-40B4-BE49-F238E27FC236}">
                <a16:creationId xmlns:a16="http://schemas.microsoft.com/office/drawing/2014/main" id="{9B4F35CA-FC6B-462E-A9DF-88DFACAA8931}"/>
              </a:ext>
            </a:extLst>
          </p:cNvPr>
          <p:cNvSpPr txBox="1">
            <a:spLocks/>
          </p:cNvSpPr>
          <p:nvPr/>
        </p:nvSpPr>
        <p:spPr bwMode="auto">
          <a:xfrm>
            <a:off x="454025" y="3048000"/>
            <a:ext cx="4041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buFontTx/>
              <a:buNone/>
            </a:pPr>
            <a:r>
              <a:rPr lang="en-US" altLang="en-US" sz="2800" b="1" u="sng" dirty="0">
                <a:solidFill>
                  <a:srgbClr val="0070C0"/>
                </a:solidFill>
                <a:latin typeface="Arial" panose="020B0604020202020204" pitchFamily="34" charset="0"/>
              </a:rPr>
              <a:t>Local to Local</a:t>
            </a:r>
          </a:p>
        </p:txBody>
      </p:sp>
      <p:sp>
        <p:nvSpPr>
          <p:cNvPr id="6" name="Content Placeholder 5">
            <a:extLst>
              <a:ext uri="{FF2B5EF4-FFF2-40B4-BE49-F238E27FC236}">
                <a16:creationId xmlns:a16="http://schemas.microsoft.com/office/drawing/2014/main" id="{D5BD0F7F-F920-4ECA-BFE0-E63831DAC1BD}"/>
              </a:ext>
            </a:extLst>
          </p:cNvPr>
          <p:cNvSpPr txBox="1">
            <a:spLocks/>
          </p:cNvSpPr>
          <p:nvPr/>
        </p:nvSpPr>
        <p:spPr bwMode="auto">
          <a:xfrm>
            <a:off x="533400" y="3657600"/>
            <a:ext cx="7696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buFontTx/>
              <a:buChar char="•"/>
            </a:pPr>
            <a:r>
              <a:rPr lang="en-US" altLang="en-US" sz="2600" dirty="0">
                <a:solidFill>
                  <a:srgbClr val="0070C0"/>
                </a:solidFill>
                <a:latin typeface="Arial" panose="020B0604020202020204" pitchFamily="34" charset="0"/>
              </a:rPr>
              <a:t>All local transaction correction requests must be received by the accounting office by </a:t>
            </a:r>
            <a:r>
              <a:rPr lang="en-US" altLang="en-US" sz="2600" b="1" dirty="0">
                <a:solidFill>
                  <a:srgbClr val="FF33CC"/>
                </a:solidFill>
                <a:latin typeface="Arial" panose="020B0604020202020204" pitchFamily="34" charset="0"/>
              </a:rPr>
              <a:t>August 31st </a:t>
            </a:r>
          </a:p>
          <a:p>
            <a:pPr>
              <a:lnSpc>
                <a:spcPct val="100000"/>
              </a:lnSpc>
              <a:buFontTx/>
              <a:buChar char="•"/>
            </a:pPr>
            <a:endParaRPr lang="en-US" altLang="en-US" sz="2800" dirty="0">
              <a:solidFill>
                <a:schemeClr val="bg1"/>
              </a:solidFill>
              <a:latin typeface="Arial" panose="020B0604020202020204" pitchFamily="34" charset="0"/>
            </a:endParaRPr>
          </a:p>
        </p:txBody>
      </p:sp>
      <p:sp>
        <p:nvSpPr>
          <p:cNvPr id="7" name="TextBox 7">
            <a:extLst>
              <a:ext uri="{FF2B5EF4-FFF2-40B4-BE49-F238E27FC236}">
                <a16:creationId xmlns:a16="http://schemas.microsoft.com/office/drawing/2014/main" id="{DD48B793-A7E2-4171-B0DF-5247E6059F6D}"/>
              </a:ext>
            </a:extLst>
          </p:cNvPr>
          <p:cNvSpPr txBox="1">
            <a:spLocks noChangeArrowheads="1"/>
          </p:cNvSpPr>
          <p:nvPr/>
        </p:nvSpPr>
        <p:spPr bwMode="auto">
          <a:xfrm>
            <a:off x="0" y="49530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800" dirty="0">
                <a:solidFill>
                  <a:srgbClr val="0070C0"/>
                </a:solidFill>
                <a:latin typeface="Arial" panose="020B0604020202020204" pitchFamily="34" charset="0"/>
              </a:rPr>
              <a:t>All local DCR’s must be entered and routed by </a:t>
            </a:r>
            <a:r>
              <a:rPr lang="en-US" altLang="en-US" sz="2800" b="1" dirty="0">
                <a:solidFill>
                  <a:srgbClr val="FF33CC"/>
                </a:solidFill>
                <a:latin typeface="Arial" panose="020B0604020202020204" pitchFamily="34" charset="0"/>
              </a:rPr>
              <a:t>August 30</a:t>
            </a:r>
            <a:r>
              <a:rPr lang="en-US" altLang="en-US" sz="2800" b="1" baseline="30000" dirty="0">
                <a:solidFill>
                  <a:srgbClr val="FF33CC"/>
                </a:solidFill>
                <a:latin typeface="Arial" panose="020B0604020202020204" pitchFamily="34" charset="0"/>
              </a:rPr>
              <a:t>th</a:t>
            </a:r>
            <a:r>
              <a:rPr lang="en-US" altLang="en-US" sz="2800" dirty="0">
                <a:solidFill>
                  <a:srgbClr val="0070C0"/>
                </a:solidFill>
                <a:latin typeface="Arial" panose="020B0604020202020204" pitchFamily="34" charset="0"/>
              </a:rPr>
              <a:t>.  DCR’s will be disabled </a:t>
            </a:r>
            <a:r>
              <a:rPr lang="en-US" altLang="en-US" sz="2800" b="1" dirty="0">
                <a:solidFill>
                  <a:srgbClr val="FF33CC"/>
                </a:solidFill>
                <a:latin typeface="Arial" panose="020B0604020202020204" pitchFamily="34" charset="0"/>
              </a:rPr>
              <a:t>August 31st</a:t>
            </a:r>
            <a:endParaRPr lang="en-US" altLang="en-US" sz="2800" dirty="0">
              <a:solidFill>
                <a:srgbClr val="0070C0"/>
              </a:solidFill>
              <a:latin typeface="Arial" panose="020B0604020202020204" pitchFamily="34" charset="0"/>
            </a:endParaRPr>
          </a:p>
        </p:txBody>
      </p:sp>
    </p:spTree>
    <p:extLst>
      <p:ext uri="{BB962C8B-B14F-4D97-AF65-F5344CB8AC3E}">
        <p14:creationId xmlns:p14="http://schemas.microsoft.com/office/powerpoint/2010/main" val="379093522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978B0A-B85A-4D32-B40F-85E2F2143407}"/>
              </a:ext>
            </a:extLst>
          </p:cNvPr>
          <p:cNvSpPr/>
          <p:nvPr/>
        </p:nvSpPr>
        <p:spPr>
          <a:xfrm>
            <a:off x="533400" y="1736725"/>
            <a:ext cx="7924800" cy="954088"/>
          </a:xfrm>
          <a:prstGeom prst="rect">
            <a:avLst/>
          </a:prstGeom>
        </p:spPr>
        <p:txBody>
          <a:bodyPr>
            <a:spAutoFit/>
          </a:bodyPr>
          <a:lstStyle/>
          <a:p>
            <a:pPr>
              <a:tabLst>
                <a:tab pos="234950" algn="l"/>
              </a:tabLst>
              <a:defRPr/>
            </a:pPr>
            <a:r>
              <a:rPr lang="en-US" sz="2600" b="1" dirty="0">
                <a:solidFill>
                  <a:srgbClr val="0070C0"/>
                </a:solidFill>
                <a:latin typeface="+mn-lt"/>
              </a:rPr>
              <a:t>	</a:t>
            </a:r>
          </a:p>
          <a:p>
            <a:pPr marL="227013" indent="-227013">
              <a:defRPr/>
            </a:pPr>
            <a:endParaRPr lang="en-US" sz="3000" b="1" dirty="0">
              <a:solidFill>
                <a:schemeClr val="bg1"/>
              </a:solidFill>
              <a:latin typeface="+mn-lt"/>
            </a:endParaRPr>
          </a:p>
        </p:txBody>
      </p:sp>
      <p:sp>
        <p:nvSpPr>
          <p:cNvPr id="3" name="Text Placeholder 2">
            <a:extLst>
              <a:ext uri="{FF2B5EF4-FFF2-40B4-BE49-F238E27FC236}">
                <a16:creationId xmlns:a16="http://schemas.microsoft.com/office/drawing/2014/main" id="{5B475BA1-D7A6-4343-AC58-3C744BF3BFAB}"/>
              </a:ext>
            </a:extLst>
          </p:cNvPr>
          <p:cNvSpPr txBox="1">
            <a:spLocks/>
          </p:cNvSpPr>
          <p:nvPr/>
        </p:nvSpPr>
        <p:spPr>
          <a:xfrm>
            <a:off x="-76200" y="685800"/>
            <a:ext cx="9144000" cy="60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2800" b="1" dirty="0">
                <a:solidFill>
                  <a:srgbClr val="0070C0"/>
                </a:solidFill>
              </a:rPr>
              <a:t>Payroll Corrections</a:t>
            </a:r>
          </a:p>
          <a:p>
            <a:pPr>
              <a:defRPr/>
            </a:pPr>
            <a:endParaRPr lang="en-US" dirty="0">
              <a:solidFill>
                <a:schemeClr val="bg1"/>
              </a:solidFill>
            </a:endParaRPr>
          </a:p>
        </p:txBody>
      </p:sp>
      <p:sp>
        <p:nvSpPr>
          <p:cNvPr id="6" name="Rectangle 5">
            <a:extLst>
              <a:ext uri="{FF2B5EF4-FFF2-40B4-BE49-F238E27FC236}">
                <a16:creationId xmlns:a16="http://schemas.microsoft.com/office/drawing/2014/main" id="{F63F39E4-2DF7-4C1A-AB07-CB2D84EE35BA}"/>
              </a:ext>
            </a:extLst>
          </p:cNvPr>
          <p:cNvSpPr/>
          <p:nvPr/>
        </p:nvSpPr>
        <p:spPr>
          <a:xfrm>
            <a:off x="341982" y="1447801"/>
            <a:ext cx="7354218" cy="5663089"/>
          </a:xfrm>
          <a:prstGeom prst="rect">
            <a:avLst/>
          </a:prstGeom>
        </p:spPr>
        <p:txBody>
          <a:bodyPr wrap="square">
            <a:spAutoFit/>
          </a:bodyPr>
          <a:lstStyle/>
          <a:p>
            <a:pPr marL="457200" indent="-457200">
              <a:buFont typeface="Arial" panose="020B0604020202020204" pitchFamily="34" charset="0"/>
              <a:buChar char="•"/>
              <a:tabLst>
                <a:tab pos="234950" algn="l"/>
              </a:tabLst>
              <a:defRPr/>
            </a:pPr>
            <a:r>
              <a:rPr lang="en-US" sz="2400" b="1" dirty="0">
                <a:solidFill>
                  <a:srgbClr val="0070C0"/>
                </a:solidFill>
                <a:latin typeface="+mn-lt"/>
              </a:rPr>
              <a:t>Payroll Corrections – PCT documents must be in completed status by </a:t>
            </a:r>
            <a:r>
              <a:rPr lang="en-US" sz="2400" b="1" dirty="0">
                <a:solidFill>
                  <a:srgbClr val="FF33CC"/>
                </a:solidFill>
                <a:latin typeface="+mn-lt"/>
              </a:rPr>
              <a:t>August 20</a:t>
            </a:r>
            <a:r>
              <a:rPr lang="en-US" sz="2400" b="1" baseline="30000" dirty="0">
                <a:solidFill>
                  <a:srgbClr val="FF33CC"/>
                </a:solidFill>
                <a:latin typeface="+mn-lt"/>
              </a:rPr>
              <a:t>th</a:t>
            </a:r>
            <a:r>
              <a:rPr lang="en-US" sz="2400" b="1" dirty="0">
                <a:solidFill>
                  <a:srgbClr val="FF33CC"/>
                </a:solidFill>
                <a:latin typeface="+mn-lt"/>
              </a:rPr>
              <a:t> </a:t>
            </a:r>
            <a:r>
              <a:rPr lang="en-US" sz="2400" b="1" dirty="0">
                <a:solidFill>
                  <a:srgbClr val="0070C0"/>
                </a:solidFill>
                <a:latin typeface="+mn-lt"/>
              </a:rPr>
              <a:t>to post in FY21.</a:t>
            </a:r>
          </a:p>
          <a:p>
            <a:pPr marL="457200" indent="-457200">
              <a:buFont typeface="Arial" panose="020B0604020202020204" pitchFamily="34" charset="0"/>
              <a:buChar char="•"/>
              <a:tabLst>
                <a:tab pos="234950" algn="l"/>
              </a:tabLst>
              <a:defRPr/>
            </a:pPr>
            <a:endParaRPr lang="en-US" sz="2400" b="1" dirty="0">
              <a:solidFill>
                <a:srgbClr val="0070C0"/>
              </a:solidFill>
              <a:latin typeface="+mn-lt"/>
            </a:endParaRPr>
          </a:p>
          <a:p>
            <a:pPr marL="457200" indent="-457200">
              <a:buFont typeface="Arial" panose="020B0604020202020204" pitchFamily="34" charset="0"/>
              <a:buChar char="•"/>
              <a:tabLst>
                <a:tab pos="234950" algn="l"/>
              </a:tabLst>
              <a:defRPr/>
            </a:pPr>
            <a:r>
              <a:rPr lang="en-US" sz="2400" b="1" dirty="0">
                <a:solidFill>
                  <a:srgbClr val="0070C0"/>
                </a:solidFill>
                <a:latin typeface="+mn-lt"/>
              </a:rPr>
              <a:t>PCTs required for June 30, 2021 Time &amp; Effort Reports must be in a completed status by </a:t>
            </a:r>
            <a:r>
              <a:rPr lang="en-US" sz="2400" b="1" dirty="0">
                <a:solidFill>
                  <a:srgbClr val="FF33CC"/>
                </a:solidFill>
                <a:latin typeface="+mn-lt"/>
              </a:rPr>
              <a:t>July 14</a:t>
            </a:r>
            <a:r>
              <a:rPr lang="en-US" sz="2400" b="1" baseline="30000" dirty="0">
                <a:solidFill>
                  <a:srgbClr val="FF33CC"/>
                </a:solidFill>
              </a:rPr>
              <a:t>th</a:t>
            </a:r>
            <a:r>
              <a:rPr lang="en-US" sz="2400" b="1" dirty="0">
                <a:solidFill>
                  <a:srgbClr val="0070C0"/>
                </a:solidFill>
                <a:latin typeface="+mn-lt"/>
              </a:rPr>
              <a:t> for final certification prior to </a:t>
            </a:r>
            <a:r>
              <a:rPr lang="en-US" sz="2400" b="1">
                <a:solidFill>
                  <a:srgbClr val="0070C0"/>
                </a:solidFill>
                <a:latin typeface="+mn-lt"/>
              </a:rPr>
              <a:t>August 28</a:t>
            </a:r>
            <a:r>
              <a:rPr lang="en-US" sz="2400" b="1" baseline="30000">
                <a:solidFill>
                  <a:srgbClr val="0070C0"/>
                </a:solidFill>
                <a:latin typeface="+mn-lt"/>
              </a:rPr>
              <a:t>th</a:t>
            </a:r>
            <a:r>
              <a:rPr lang="en-US" sz="2400" b="1">
                <a:solidFill>
                  <a:srgbClr val="0070C0"/>
                </a:solidFill>
                <a:latin typeface="+mn-lt"/>
              </a:rPr>
              <a:t>.</a:t>
            </a:r>
            <a:endParaRPr lang="en-US" sz="2400" b="1" dirty="0">
              <a:solidFill>
                <a:srgbClr val="0070C0"/>
              </a:solidFill>
              <a:latin typeface="+mn-lt"/>
            </a:endParaRPr>
          </a:p>
          <a:p>
            <a:pPr marL="457200" indent="-457200">
              <a:buFont typeface="Arial" panose="020B0604020202020204" pitchFamily="34" charset="0"/>
              <a:buChar char="•"/>
              <a:tabLst>
                <a:tab pos="234950" algn="l"/>
              </a:tabLst>
              <a:defRPr/>
            </a:pPr>
            <a:endParaRPr lang="en-US" sz="2400" b="1" dirty="0">
              <a:solidFill>
                <a:srgbClr val="0070C0"/>
              </a:solidFill>
              <a:latin typeface="+mn-lt"/>
            </a:endParaRPr>
          </a:p>
          <a:p>
            <a:pPr marL="457200" indent="-457200">
              <a:buFont typeface="Arial" panose="020B0604020202020204" pitchFamily="34" charset="0"/>
              <a:buChar char="•"/>
              <a:tabLst>
                <a:tab pos="234950" algn="l"/>
              </a:tabLst>
              <a:defRPr/>
            </a:pPr>
            <a:r>
              <a:rPr lang="en-US" sz="2400" b="1" dirty="0">
                <a:solidFill>
                  <a:srgbClr val="0070C0"/>
                </a:solidFill>
                <a:latin typeface="+mn-lt"/>
              </a:rPr>
              <a:t>Approved FY21 One-time (Supplemental) Pay Forms must be received by Payroll by </a:t>
            </a:r>
            <a:r>
              <a:rPr lang="en-US" sz="2400" b="1" dirty="0">
                <a:solidFill>
                  <a:srgbClr val="FF33CC"/>
                </a:solidFill>
                <a:latin typeface="+mn-lt"/>
              </a:rPr>
              <a:t>August 17th </a:t>
            </a:r>
            <a:r>
              <a:rPr lang="en-US" sz="2400" b="1" dirty="0">
                <a:solidFill>
                  <a:srgbClr val="0070C0"/>
                </a:solidFill>
                <a:latin typeface="+mn-lt"/>
              </a:rPr>
              <a:t>for monthly employees and </a:t>
            </a:r>
            <a:r>
              <a:rPr lang="en-US" sz="2400" b="1" dirty="0">
                <a:solidFill>
                  <a:srgbClr val="FF33CC"/>
                </a:solidFill>
                <a:latin typeface="+mn-lt"/>
              </a:rPr>
              <a:t>August 23rd </a:t>
            </a:r>
            <a:r>
              <a:rPr lang="en-US" sz="2400" b="1" dirty="0">
                <a:solidFill>
                  <a:srgbClr val="0070C0"/>
                </a:solidFill>
                <a:latin typeface="+mn-lt"/>
              </a:rPr>
              <a:t>for biweekly employees.  </a:t>
            </a:r>
          </a:p>
          <a:p>
            <a:pPr marL="457200" indent="-457200">
              <a:buFont typeface="Arial" panose="020B0604020202020204" pitchFamily="34" charset="0"/>
              <a:buChar char="•"/>
              <a:tabLst>
                <a:tab pos="234950" algn="l"/>
              </a:tabLst>
              <a:defRPr/>
            </a:pPr>
            <a:endParaRPr lang="en-US" sz="2400" b="1" dirty="0">
              <a:solidFill>
                <a:srgbClr val="0070C0"/>
              </a:solidFill>
              <a:latin typeface="+mn-lt"/>
            </a:endParaRPr>
          </a:p>
          <a:p>
            <a:pPr>
              <a:tabLst>
                <a:tab pos="234950" algn="l"/>
              </a:tabLst>
              <a:defRPr/>
            </a:pPr>
            <a:r>
              <a:rPr lang="en-US" sz="2400" dirty="0">
                <a:solidFill>
                  <a:srgbClr val="FF0000"/>
                </a:solidFill>
                <a:latin typeface="+mn-lt"/>
              </a:rPr>
              <a:t>*Documents received  after these dates will require use of FY22 funds.</a:t>
            </a:r>
          </a:p>
          <a:p>
            <a:pPr marL="227013" indent="-227013">
              <a:defRPr/>
            </a:pPr>
            <a:endParaRPr lang="en-US" sz="2600" b="1" dirty="0">
              <a:solidFill>
                <a:schemeClr val="bg1"/>
              </a:solidFill>
              <a:latin typeface="+mn-lt"/>
            </a:endParaRPr>
          </a:p>
        </p:txBody>
      </p:sp>
      <p:pic>
        <p:nvPicPr>
          <p:cNvPr id="33797" name="Picture 7">
            <a:extLst>
              <a:ext uri="{FF2B5EF4-FFF2-40B4-BE49-F238E27FC236}">
                <a16:creationId xmlns:a16="http://schemas.microsoft.com/office/drawing/2014/main" id="{E5D358C0-EAAB-4F35-8145-21787D1DF9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264618">
            <a:off x="7523113" y="4581098"/>
            <a:ext cx="1338612" cy="1395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1680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26626FF-C50B-40CD-A019-BB3AEED20FD4}"/>
              </a:ext>
            </a:extLst>
          </p:cNvPr>
          <p:cNvSpPr txBox="1">
            <a:spLocks/>
          </p:cNvSpPr>
          <p:nvPr/>
        </p:nvSpPr>
        <p:spPr>
          <a:xfrm>
            <a:off x="-152400" y="1037306"/>
            <a:ext cx="6858000" cy="609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2800" b="1" dirty="0">
                <a:solidFill>
                  <a:srgbClr val="0070C0"/>
                </a:solidFill>
              </a:rPr>
              <a:t>ACCOUNTING POSTING TIMING</a:t>
            </a:r>
          </a:p>
          <a:p>
            <a:pPr>
              <a:defRPr/>
            </a:pPr>
            <a:endParaRPr lang="en-US" dirty="0">
              <a:solidFill>
                <a:schemeClr val="bg1"/>
              </a:solidFill>
            </a:endParaRPr>
          </a:p>
        </p:txBody>
      </p:sp>
      <p:pic>
        <p:nvPicPr>
          <p:cNvPr id="3" name="Picture 7" descr="http://t3.gstatic.com/images?q=tbn:ANd9GcRcuE2bPldMllaR5LDe20KvfJVd082Itxy4Xa0wTQrPWXi75Y8R">
            <a:extLst>
              <a:ext uri="{FF2B5EF4-FFF2-40B4-BE49-F238E27FC236}">
                <a16:creationId xmlns:a16="http://schemas.microsoft.com/office/drawing/2014/main" id="{095B7C60-95A5-4D69-9BEC-33314114B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2178">
            <a:off x="6587149" y="675928"/>
            <a:ext cx="22955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60293DE-5004-488F-B0C4-DCEBA47AEFA4}"/>
              </a:ext>
            </a:extLst>
          </p:cNvPr>
          <p:cNvSpPr/>
          <p:nvPr/>
        </p:nvSpPr>
        <p:spPr>
          <a:xfrm>
            <a:off x="533400" y="2209800"/>
            <a:ext cx="7924800" cy="2554288"/>
          </a:xfrm>
          <a:prstGeom prst="rect">
            <a:avLst/>
          </a:prstGeom>
        </p:spPr>
        <p:txBody>
          <a:bodyPr>
            <a:spAutoFit/>
          </a:bodyPr>
          <a:lstStyle/>
          <a:p>
            <a:pPr marL="227013" indent="-227013">
              <a:defRPr/>
            </a:pPr>
            <a:r>
              <a:rPr lang="en-US" sz="2600" dirty="0">
                <a:solidFill>
                  <a:srgbClr val="0070C0"/>
                </a:solidFill>
                <a:latin typeface="+mn-lt"/>
              </a:rPr>
              <a:t>	</a:t>
            </a:r>
            <a:r>
              <a:rPr lang="en-US" sz="2600" b="1" dirty="0">
                <a:solidFill>
                  <a:srgbClr val="0070C0"/>
                </a:solidFill>
                <a:latin typeface="+mn-lt"/>
              </a:rPr>
              <a:t>Deposits	2-3 days after</a:t>
            </a:r>
          </a:p>
          <a:p>
            <a:pPr marL="227013" indent="-227013">
              <a:defRPr/>
            </a:pPr>
            <a:r>
              <a:rPr lang="en-US" sz="2600" b="1" dirty="0">
                <a:solidFill>
                  <a:srgbClr val="0070C0"/>
                </a:solidFill>
                <a:latin typeface="+mn-lt"/>
              </a:rPr>
              <a:t>	Payroll	Bi-weekly &amp; end of month 	</a:t>
            </a:r>
          </a:p>
          <a:p>
            <a:pPr marL="227013" indent="-227013">
              <a:defRPr/>
            </a:pPr>
            <a:r>
              <a:rPr lang="en-US" sz="2600" b="1" dirty="0">
                <a:solidFill>
                  <a:srgbClr val="0070C0"/>
                </a:solidFill>
                <a:latin typeface="+mn-lt"/>
              </a:rPr>
              <a:t>	Banner      	Weekly &amp; end of month</a:t>
            </a:r>
          </a:p>
          <a:p>
            <a:pPr>
              <a:tabLst>
                <a:tab pos="234950" algn="l"/>
              </a:tabLst>
              <a:defRPr/>
            </a:pPr>
            <a:r>
              <a:rPr lang="en-US" sz="2600" b="1" dirty="0">
                <a:solidFill>
                  <a:srgbClr val="0070C0"/>
                </a:solidFill>
                <a:latin typeface="+mn-lt"/>
              </a:rPr>
              <a:t>	IDT’s          	After 25</a:t>
            </a:r>
            <a:r>
              <a:rPr lang="en-US" sz="2600" b="1" baseline="30000" dirty="0">
                <a:solidFill>
                  <a:srgbClr val="0070C0"/>
                </a:solidFill>
                <a:latin typeface="+mn-lt"/>
              </a:rPr>
              <a:t>th </a:t>
            </a:r>
            <a:r>
              <a:rPr lang="en-US" sz="2600" b="1" dirty="0">
                <a:solidFill>
                  <a:srgbClr val="0070C0"/>
                </a:solidFill>
                <a:latin typeface="+mn-lt"/>
              </a:rPr>
              <a:t>, After 31</a:t>
            </a:r>
            <a:r>
              <a:rPr lang="en-US" sz="2600" b="1" baseline="30000" dirty="0">
                <a:solidFill>
                  <a:srgbClr val="0070C0"/>
                </a:solidFill>
                <a:latin typeface="+mn-lt"/>
              </a:rPr>
              <a:t>st</a:t>
            </a:r>
            <a:r>
              <a:rPr lang="en-US" sz="2600" b="1" dirty="0">
                <a:solidFill>
                  <a:srgbClr val="0070C0"/>
                </a:solidFill>
                <a:latin typeface="+mn-lt"/>
              </a:rPr>
              <a:t> for August</a:t>
            </a:r>
          </a:p>
          <a:p>
            <a:pPr>
              <a:tabLst>
                <a:tab pos="234950" algn="l"/>
              </a:tabLst>
              <a:defRPr/>
            </a:pPr>
            <a:r>
              <a:rPr lang="en-US" sz="2600" b="1" dirty="0">
                <a:solidFill>
                  <a:srgbClr val="0070C0"/>
                </a:solidFill>
                <a:latin typeface="+mn-lt"/>
              </a:rPr>
              <a:t>	</a:t>
            </a:r>
          </a:p>
          <a:p>
            <a:pPr marL="227013" indent="-227013">
              <a:defRPr/>
            </a:pPr>
            <a:endParaRPr lang="en-US" sz="3000" b="1" dirty="0">
              <a:solidFill>
                <a:schemeClr val="bg1"/>
              </a:solidFill>
              <a:latin typeface="+mn-lt"/>
            </a:endParaRPr>
          </a:p>
        </p:txBody>
      </p:sp>
    </p:spTree>
    <p:extLst>
      <p:ext uri="{BB962C8B-B14F-4D97-AF65-F5344CB8AC3E}">
        <p14:creationId xmlns:p14="http://schemas.microsoft.com/office/powerpoint/2010/main" val="199376890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8F2C0A-8B2C-4E1E-9B08-76078406B040}"/>
              </a:ext>
            </a:extLst>
          </p:cNvPr>
          <p:cNvSpPr/>
          <p:nvPr/>
        </p:nvSpPr>
        <p:spPr>
          <a:xfrm>
            <a:off x="457200" y="1066800"/>
            <a:ext cx="7696200" cy="5201424"/>
          </a:xfrm>
          <a:prstGeom prst="rect">
            <a:avLst/>
          </a:prstGeom>
        </p:spPr>
        <p:txBody>
          <a:bodyPr wrap="square">
            <a:spAutoFit/>
          </a:bodyPr>
          <a:lstStyle/>
          <a:p>
            <a:pPr marL="342900" indent="-342900">
              <a:defRPr/>
            </a:pPr>
            <a:r>
              <a:rPr lang="en-US" sz="2800" b="1" dirty="0">
                <a:solidFill>
                  <a:srgbClr val="0070C0"/>
                </a:solidFill>
                <a:effectLst>
                  <a:outerShdw blurRad="38100" dist="38100" dir="2700000" algn="tl">
                    <a:srgbClr val="000000"/>
                  </a:outerShdw>
                </a:effectLst>
                <a:latin typeface="+mn-lt"/>
              </a:rPr>
              <a:t>Accounting Tips </a:t>
            </a:r>
          </a:p>
          <a:p>
            <a:pPr marL="342900" indent="-342900" algn="ctr">
              <a:defRPr/>
            </a:pPr>
            <a:endParaRPr lang="en-US" sz="2000" b="1" dirty="0">
              <a:solidFill>
                <a:srgbClr val="0070C0"/>
              </a:solidFill>
              <a:effectLst>
                <a:outerShdw blurRad="38100" dist="38100" dir="2700000" algn="tl">
                  <a:srgbClr val="000000"/>
                </a:outerShdw>
              </a:effectLst>
              <a:latin typeface="+mn-lt"/>
            </a:endParaRPr>
          </a:p>
          <a:p>
            <a:pPr marL="342900" indent="-342900">
              <a:defRPr/>
            </a:pPr>
            <a:r>
              <a:rPr lang="en-US" sz="2800" b="1" dirty="0">
                <a:solidFill>
                  <a:srgbClr val="0070C0"/>
                </a:solidFill>
                <a:latin typeface="+mn-lt"/>
              </a:rPr>
              <a:t>Tips to use your accounts wisely:</a:t>
            </a:r>
          </a:p>
          <a:p>
            <a:pPr marL="342900" indent="-342900">
              <a:buFontTx/>
              <a:buAutoNum type="arabicParenR"/>
              <a:defRPr/>
            </a:pPr>
            <a:endParaRPr lang="en-US" sz="2800" b="1" dirty="0">
              <a:solidFill>
                <a:srgbClr val="0070C0"/>
              </a:solidFill>
              <a:latin typeface="+mn-lt"/>
            </a:endParaRPr>
          </a:p>
          <a:p>
            <a:pPr marL="568325" lvl="1" indent="-568325">
              <a:buFontTx/>
              <a:buAutoNum type="arabicParenR"/>
              <a:defRPr/>
            </a:pPr>
            <a:r>
              <a:rPr lang="en-US" sz="2800" b="1" dirty="0">
                <a:solidFill>
                  <a:srgbClr val="0070C0"/>
                </a:solidFill>
                <a:latin typeface="+mn-lt"/>
              </a:rPr>
              <a:t>Check account balances before and after the  25</a:t>
            </a:r>
            <a:r>
              <a:rPr lang="en-US" sz="2800" b="1" baseline="30000" dirty="0">
                <a:solidFill>
                  <a:srgbClr val="0070C0"/>
                </a:solidFill>
                <a:latin typeface="+mn-lt"/>
              </a:rPr>
              <a:t>th</a:t>
            </a:r>
            <a:r>
              <a:rPr lang="en-US" sz="2800" b="1" dirty="0">
                <a:solidFill>
                  <a:srgbClr val="0070C0"/>
                </a:solidFill>
                <a:latin typeface="+mn-lt"/>
              </a:rPr>
              <a:t> of each month.</a:t>
            </a:r>
          </a:p>
          <a:p>
            <a:pPr marL="0" lvl="1">
              <a:defRPr/>
            </a:pPr>
            <a:endParaRPr lang="en-US" sz="400" b="1" dirty="0">
              <a:solidFill>
                <a:srgbClr val="0070C0"/>
              </a:solidFill>
              <a:latin typeface="+mn-lt"/>
            </a:endParaRPr>
          </a:p>
          <a:p>
            <a:pPr marL="0" lvl="1">
              <a:defRPr/>
            </a:pPr>
            <a:endParaRPr lang="en-US" sz="400" b="1" dirty="0">
              <a:solidFill>
                <a:srgbClr val="0070C0"/>
              </a:solidFill>
              <a:latin typeface="+mn-lt"/>
            </a:endParaRPr>
          </a:p>
          <a:p>
            <a:pPr marL="0" lvl="1">
              <a:defRPr/>
            </a:pPr>
            <a:endParaRPr lang="en-US" sz="400" b="1" dirty="0">
              <a:solidFill>
                <a:srgbClr val="0070C0"/>
              </a:solidFill>
              <a:latin typeface="+mn-lt"/>
            </a:endParaRPr>
          </a:p>
          <a:p>
            <a:pPr marL="0" lvl="1">
              <a:defRPr/>
            </a:pPr>
            <a:endParaRPr lang="en-US" sz="400" b="1" dirty="0">
              <a:solidFill>
                <a:srgbClr val="0070C0"/>
              </a:solidFill>
              <a:latin typeface="+mn-lt"/>
            </a:endParaRPr>
          </a:p>
          <a:p>
            <a:pPr marL="568325" lvl="1" indent="-568325">
              <a:buFont typeface="+mj-lt"/>
              <a:buAutoNum type="arabicParenR" startAt="2"/>
              <a:defRPr/>
            </a:pPr>
            <a:r>
              <a:rPr lang="en-US" sz="2800" b="1" dirty="0">
                <a:solidFill>
                  <a:srgbClr val="0070C0"/>
                </a:solidFill>
                <a:latin typeface="+mn-lt"/>
              </a:rPr>
              <a:t>Use DBRs (Departmental Budget Requests) and DCRs (Departmental Correction Requests) to move budget or actuals as  needed.</a:t>
            </a:r>
          </a:p>
          <a:p>
            <a:pPr marL="0" lvl="1">
              <a:defRPr/>
            </a:pPr>
            <a:endParaRPr lang="en-US" sz="400" b="1" dirty="0">
              <a:solidFill>
                <a:srgbClr val="0070C0"/>
              </a:solidFill>
              <a:latin typeface="+mn-lt"/>
            </a:endParaRPr>
          </a:p>
          <a:p>
            <a:pPr marL="0" lvl="1">
              <a:defRPr/>
            </a:pPr>
            <a:endParaRPr lang="en-US" sz="400" b="1" dirty="0">
              <a:solidFill>
                <a:srgbClr val="0070C0"/>
              </a:solidFill>
              <a:latin typeface="+mn-lt"/>
            </a:endParaRPr>
          </a:p>
          <a:p>
            <a:pPr marL="0" lvl="1">
              <a:defRPr/>
            </a:pPr>
            <a:endParaRPr lang="en-US" sz="400" b="1" dirty="0">
              <a:solidFill>
                <a:srgbClr val="0070C0"/>
              </a:solidFill>
              <a:latin typeface="+mn-lt"/>
            </a:endParaRPr>
          </a:p>
          <a:p>
            <a:pPr marL="0" lvl="1">
              <a:defRPr/>
            </a:pPr>
            <a:endParaRPr lang="en-US" sz="400" b="1" dirty="0">
              <a:solidFill>
                <a:srgbClr val="0070C0"/>
              </a:solidFill>
              <a:latin typeface="+mn-lt"/>
            </a:endParaRPr>
          </a:p>
          <a:p>
            <a:pPr marL="568325" lvl="1" indent="-568325">
              <a:buFont typeface="+mj-lt"/>
              <a:buAutoNum type="arabicParenR" startAt="3"/>
              <a:defRPr/>
            </a:pPr>
            <a:r>
              <a:rPr lang="en-US" sz="2800" b="1" dirty="0">
                <a:solidFill>
                  <a:srgbClr val="0070C0"/>
                </a:solidFill>
                <a:latin typeface="+mn-lt"/>
              </a:rPr>
              <a:t>Review expenses in current month to be sure they are on the correct account.</a:t>
            </a:r>
          </a:p>
        </p:txBody>
      </p:sp>
      <p:pic>
        <p:nvPicPr>
          <p:cNvPr id="35843" name="Picture 4" descr="http://t3.gstatic.com/images?q=tbn:ANd9GcQIoNqq3T1Z6hMNWjyvRFwEje3_LjwDxhogisrgolSH0bteUROn">
            <a:extLst>
              <a:ext uri="{FF2B5EF4-FFF2-40B4-BE49-F238E27FC236}">
                <a16:creationId xmlns:a16="http://schemas.microsoft.com/office/drawing/2014/main" id="{8F3E86F9-DA6C-4F7D-BC00-BCD93E6EC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609600"/>
            <a:ext cx="2514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0FEE8F-396D-4242-801B-29E60AE84969}"/>
              </a:ext>
            </a:extLst>
          </p:cNvPr>
          <p:cNvSpPr/>
          <p:nvPr/>
        </p:nvSpPr>
        <p:spPr>
          <a:xfrm>
            <a:off x="457200" y="838200"/>
            <a:ext cx="8153400" cy="4770438"/>
          </a:xfrm>
          <a:prstGeom prst="rect">
            <a:avLst/>
          </a:prstGeom>
        </p:spPr>
        <p:txBody>
          <a:bodyPr>
            <a:spAutoFit/>
          </a:bodyPr>
          <a:lstStyle/>
          <a:p>
            <a:pPr marL="342900" indent="-342900">
              <a:defRPr/>
            </a:pPr>
            <a:r>
              <a:rPr lang="en-US" sz="2800" b="1" dirty="0">
                <a:solidFill>
                  <a:srgbClr val="0070C0"/>
                </a:solidFill>
                <a:effectLst>
                  <a:outerShdw blurRad="38100" dist="38100" dir="2700000" algn="tl">
                    <a:srgbClr val="000000"/>
                  </a:outerShdw>
                </a:effectLst>
                <a:latin typeface="+mn-lt"/>
              </a:rPr>
              <a:t>Accounting Tips, cont. </a:t>
            </a: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342900" indent="-342900" algn="ctr">
              <a:defRPr/>
            </a:pPr>
            <a:endParaRPr lang="en-US" sz="400" b="1" dirty="0">
              <a:solidFill>
                <a:srgbClr val="0070C0"/>
              </a:solidFill>
              <a:effectLst>
                <a:outerShdw blurRad="38100" dist="38100" dir="2700000" algn="tl">
                  <a:srgbClr val="000000"/>
                </a:outerShdw>
              </a:effectLst>
              <a:latin typeface="+mn-lt"/>
            </a:endParaRPr>
          </a:p>
          <a:p>
            <a:pPr marL="568325" lvl="1" indent="-568325" algn="just">
              <a:buFont typeface="+mj-lt"/>
              <a:buAutoNum type="arabicParenR" startAt="4"/>
              <a:defRPr/>
            </a:pPr>
            <a:r>
              <a:rPr lang="en-US" sz="2800" b="1" dirty="0">
                <a:solidFill>
                  <a:srgbClr val="0070C0"/>
                </a:solidFill>
                <a:latin typeface="+mn-lt"/>
              </a:rPr>
              <a:t>Double check all object codes on documents before you close them.</a:t>
            </a: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marL="568325" lvl="1" indent="-568325" algn="just">
              <a:buFontTx/>
              <a:buAutoNum type="arabicParenR" startAt="5"/>
              <a:defRPr/>
            </a:pPr>
            <a:r>
              <a:rPr lang="en-US" sz="2800" b="1" dirty="0">
                <a:solidFill>
                  <a:srgbClr val="0070C0"/>
                </a:solidFill>
                <a:latin typeface="+mn-lt"/>
              </a:rPr>
              <a:t>Be sure your documents have completed all their routing.</a:t>
            </a: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algn="just">
              <a:defRPr/>
            </a:pPr>
            <a:endParaRPr lang="en-US" sz="400" b="1" dirty="0">
              <a:solidFill>
                <a:srgbClr val="0070C0"/>
              </a:solidFill>
              <a:latin typeface="+mn-lt"/>
            </a:endParaRPr>
          </a:p>
          <a:p>
            <a:pPr marL="568325" indent="-568325" algn="just">
              <a:defRPr/>
            </a:pPr>
            <a:r>
              <a:rPr lang="en-US" sz="2800" b="1" dirty="0">
                <a:solidFill>
                  <a:srgbClr val="0070C0"/>
                </a:solidFill>
                <a:latin typeface="+mn-lt"/>
              </a:rPr>
              <a:t>6) Review Open Commitments and check for  documents that are not needed, or manual encumbrances that need to be changed.</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94374FB-671E-4943-AEE0-E9752439D75C}"/>
              </a:ext>
            </a:extLst>
          </p:cNvPr>
          <p:cNvSpPr>
            <a:spLocks noGrp="1" noChangeArrowheads="1"/>
          </p:cNvSpPr>
          <p:nvPr>
            <p:ph type="title"/>
          </p:nvPr>
        </p:nvSpPr>
        <p:spPr>
          <a:xfrm>
            <a:off x="609600" y="914400"/>
            <a:ext cx="7315200" cy="720197"/>
          </a:xfrm>
        </p:spPr>
        <p:txBody>
          <a:bodyPr/>
          <a:lstStyle/>
          <a:p>
            <a:pPr defTabSz="914363" eaLnBrk="1" fontAlgn="auto" hangingPunct="1">
              <a:spcAft>
                <a:spcPts val="0"/>
              </a:spcAft>
              <a:defRPr/>
            </a:pPr>
            <a:r>
              <a:rPr sz="2800" b="1" dirty="0">
                <a:solidFill>
                  <a:srgbClr val="0070C0"/>
                </a:solidFill>
                <a:cs typeface="Arial" pitchFamily="34" charset="0"/>
              </a:rPr>
              <a:t>OPEN COMMITMENTS</a:t>
            </a:r>
            <a:br>
              <a:rPr sz="2800" b="1" dirty="0">
                <a:solidFill>
                  <a:srgbClr val="0070C0"/>
                </a:solidFill>
                <a:cs typeface="Arial" pitchFamily="34" charset="0"/>
              </a:rPr>
            </a:br>
            <a:endParaRPr sz="2400" dirty="0">
              <a:solidFill>
                <a:srgbClr val="0070C0"/>
              </a:solidFill>
              <a:latin typeface="+mn-lt"/>
            </a:endParaRPr>
          </a:p>
        </p:txBody>
      </p:sp>
      <p:sp>
        <p:nvSpPr>
          <p:cNvPr id="3" name="Rectangle 2"/>
          <p:cNvSpPr/>
          <p:nvPr/>
        </p:nvSpPr>
        <p:spPr>
          <a:xfrm>
            <a:off x="762000" y="1859166"/>
            <a:ext cx="5257800" cy="923330"/>
          </a:xfrm>
          <a:prstGeom prst="rect">
            <a:avLst/>
          </a:prstGeom>
        </p:spPr>
        <p:txBody>
          <a:bodyPr wrap="square">
            <a:spAutoFit/>
          </a:bodyPr>
          <a:lstStyle/>
          <a:p>
            <a:pPr marL="342900" indent="-342900">
              <a:buFont typeface="Wingdings" panose="05000000000000000000" pitchFamily="2" charset="2"/>
              <a:buChar char="Ø"/>
            </a:pPr>
            <a:r>
              <a:rPr lang="en-US" dirty="0">
                <a:solidFill>
                  <a:srgbClr val="0070C0"/>
                </a:solidFill>
              </a:rPr>
              <a:t>Use Canopy to view and research your Open  Commitments.  </a:t>
            </a:r>
          </a:p>
          <a:p>
            <a:pPr marL="342900" indent="-342900">
              <a:buFont typeface="Wingdings" panose="05000000000000000000" pitchFamily="2" charset="2"/>
              <a:buChar char="Ø"/>
            </a:pPr>
            <a:r>
              <a:rPr lang="en-US" dirty="0">
                <a:solidFill>
                  <a:srgbClr val="0070C0"/>
                </a:solidFill>
              </a:rPr>
              <a:t>Canopy is now available on the SSO menu</a:t>
            </a:r>
            <a:endParaRPr lang="en-US" dirty="0"/>
          </a:p>
        </p:txBody>
      </p:sp>
      <p:pic>
        <p:nvPicPr>
          <p:cNvPr id="4" name="Picture 3"/>
          <p:cNvPicPr>
            <a:picLocks noChangeAspect="1"/>
          </p:cNvPicPr>
          <p:nvPr/>
        </p:nvPicPr>
        <p:blipFill>
          <a:blip r:embed="rId2"/>
          <a:stretch>
            <a:fillRect/>
          </a:stretch>
        </p:blipFill>
        <p:spPr>
          <a:xfrm>
            <a:off x="2276475" y="3007065"/>
            <a:ext cx="3743325" cy="2619375"/>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1ABC42E-9C38-4B15-AED0-9A31C96B44AB}"/>
              </a:ext>
            </a:extLst>
          </p:cNvPr>
          <p:cNvSpPr>
            <a:spLocks noGrp="1" noChangeArrowheads="1"/>
          </p:cNvSpPr>
          <p:nvPr>
            <p:ph type="title"/>
          </p:nvPr>
        </p:nvSpPr>
        <p:spPr>
          <a:xfrm>
            <a:off x="381000" y="838200"/>
            <a:ext cx="8458200" cy="609600"/>
          </a:xfrm>
        </p:spPr>
        <p:txBody>
          <a:bodyPr>
            <a:normAutofit/>
          </a:bodyPr>
          <a:lstStyle/>
          <a:p>
            <a:pPr marL="227013" indent="-227013" defTabSz="914363" eaLnBrk="1" fontAlgn="auto" hangingPunct="1">
              <a:spcAft>
                <a:spcPts val="0"/>
              </a:spcAft>
              <a:defRPr/>
            </a:pPr>
            <a:r>
              <a:rPr sz="2800" b="1" dirty="0">
                <a:solidFill>
                  <a:srgbClr val="0070C0"/>
                </a:solidFill>
                <a:effectLst>
                  <a:outerShdw blurRad="38100" dist="38100" dir="2700000" algn="tl">
                    <a:srgbClr val="000000">
                      <a:alpha val="43137"/>
                    </a:srgbClr>
                  </a:outerShdw>
                </a:effectLst>
              </a:rPr>
              <a:t>OPEN COMMITMENTS</a:t>
            </a:r>
          </a:p>
        </p:txBody>
      </p:sp>
      <p:pic>
        <p:nvPicPr>
          <p:cNvPr id="38915" name="Picture 3">
            <a:extLst>
              <a:ext uri="{FF2B5EF4-FFF2-40B4-BE49-F238E27FC236}">
                <a16:creationId xmlns:a16="http://schemas.microsoft.com/office/drawing/2014/main" id="{15F2ADCF-E9D6-4687-8499-F9A7D6288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8458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985C26F-0CC2-4B63-9758-DB337333E0D4}"/>
              </a:ext>
            </a:extLst>
          </p:cNvPr>
          <p:cNvSpPr/>
          <p:nvPr/>
        </p:nvSpPr>
        <p:spPr>
          <a:xfrm>
            <a:off x="381000" y="1447800"/>
            <a:ext cx="8458200" cy="1816100"/>
          </a:xfrm>
          <a:prstGeom prst="rect">
            <a:avLst/>
          </a:prstGeom>
        </p:spPr>
        <p:txBody>
          <a:bodyPr>
            <a:spAutoFit/>
          </a:bodyPr>
          <a:lstStyle/>
          <a:p>
            <a:pPr algn="just" eaLnBrk="1" hangingPunct="1">
              <a:defRPr/>
            </a:pPr>
            <a:r>
              <a:rPr lang="en-US" sz="2800" dirty="0">
                <a:solidFill>
                  <a:srgbClr val="0070C0"/>
                </a:solidFill>
                <a:latin typeface="+mj-lt"/>
              </a:rPr>
              <a:t>The Open Commitments tab under the FRS Account menu contains all the same filter fields as FAMIS Screen 021.  Canopy allows the user to download the list to Excel by pressing the Download button.</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a:extLst>
              <a:ext uri="{FF2B5EF4-FFF2-40B4-BE49-F238E27FC236}">
                <a16:creationId xmlns:a16="http://schemas.microsoft.com/office/drawing/2014/main" id="{C7632572-E68E-460F-B4FC-3074985A24E3}"/>
              </a:ext>
            </a:extLst>
          </p:cNvPr>
          <p:cNvSpPr txBox="1">
            <a:spLocks noChangeArrowheads="1"/>
          </p:cNvSpPr>
          <p:nvPr/>
        </p:nvSpPr>
        <p:spPr bwMode="auto">
          <a:xfrm>
            <a:off x="228600" y="914401"/>
            <a:ext cx="8382000" cy="3108543"/>
          </a:xfrm>
          <a:prstGeom prst="rect">
            <a:avLst/>
          </a:prstGeom>
          <a:noFill/>
          <a:ln w="9525">
            <a:noFill/>
            <a:miter lim="800000"/>
            <a:headEnd/>
            <a:tailEnd/>
          </a:ln>
          <a:effectLst/>
        </p:spPr>
        <p:txBody>
          <a:bodyPr wrap="square">
            <a:spAutoFit/>
          </a:bodyPr>
          <a:lstStyle/>
          <a:p>
            <a:pPr marL="227013" indent="-227013" algn="ctr">
              <a:defRPr/>
            </a:pPr>
            <a:r>
              <a:rPr lang="en-US" sz="2800" b="1" dirty="0">
                <a:solidFill>
                  <a:srgbClr val="0070C0"/>
                </a:solidFill>
                <a:effectLst>
                  <a:outerShdw blurRad="38100" dist="38100" dir="2700000" algn="tl">
                    <a:srgbClr val="000000">
                      <a:alpha val="43137"/>
                    </a:srgbClr>
                  </a:outerShdw>
                </a:effectLst>
                <a:latin typeface="+mj-lt"/>
              </a:rPr>
              <a:t>OPEN COMMITMENTS</a:t>
            </a:r>
          </a:p>
          <a:p>
            <a:pPr marL="227013" indent="-227013">
              <a:defRPr/>
            </a:pPr>
            <a:endParaRPr lang="en-US" sz="2800" dirty="0">
              <a:solidFill>
                <a:schemeClr val="bg1"/>
              </a:solidFill>
              <a:effectLst>
                <a:outerShdw blurRad="38100" dist="38100" dir="2700000" algn="tl">
                  <a:srgbClr val="000000">
                    <a:alpha val="43137"/>
                  </a:srgbClr>
                </a:outerShdw>
              </a:effectLst>
              <a:latin typeface="+mj-lt"/>
            </a:endParaRPr>
          </a:p>
          <a:p>
            <a:pPr marL="227013" indent="-227013" algn="just">
              <a:defRPr/>
            </a:pPr>
            <a:r>
              <a:rPr lang="en-US" sz="2800" dirty="0">
                <a:solidFill>
                  <a:srgbClr val="0070C0"/>
                </a:solidFill>
                <a:effectLst>
                  <a:outerShdw blurRad="38100" dist="38100" dir="2700000" algn="tl">
                    <a:srgbClr val="000000">
                      <a:alpha val="43137"/>
                    </a:srgbClr>
                  </a:outerShdw>
                </a:effectLst>
                <a:latin typeface="+mj-lt"/>
              </a:rPr>
              <a:t>  Open Commitments are also known as Encumbrances on the account.  This is a dynamic list. The Open Commitments stay on this screen until they are fully liquidated or paid.  New documents are added to the list as they are closed.      </a:t>
            </a:r>
          </a:p>
        </p:txBody>
      </p:sp>
      <p:pic>
        <p:nvPicPr>
          <p:cNvPr id="4" name="Picture 3"/>
          <p:cNvPicPr>
            <a:picLocks noChangeAspect="1"/>
          </p:cNvPicPr>
          <p:nvPr/>
        </p:nvPicPr>
        <p:blipFill>
          <a:blip r:embed="rId2"/>
          <a:stretch>
            <a:fillRect/>
          </a:stretch>
        </p:blipFill>
        <p:spPr>
          <a:xfrm>
            <a:off x="228600" y="4114800"/>
            <a:ext cx="8738372" cy="1828800"/>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a:extLst>
              <a:ext uri="{FF2B5EF4-FFF2-40B4-BE49-F238E27FC236}">
                <a16:creationId xmlns:a16="http://schemas.microsoft.com/office/drawing/2014/main" id="{7EBE5E63-C8FE-4EF7-A4B3-93474CD40DC4}"/>
              </a:ext>
            </a:extLst>
          </p:cNvPr>
          <p:cNvSpPr txBox="1">
            <a:spLocks noChangeArrowheads="1"/>
          </p:cNvSpPr>
          <p:nvPr/>
        </p:nvSpPr>
        <p:spPr bwMode="auto">
          <a:xfrm>
            <a:off x="304800" y="685801"/>
            <a:ext cx="8610601" cy="4524315"/>
          </a:xfrm>
          <a:prstGeom prst="rect">
            <a:avLst/>
          </a:prstGeom>
          <a:noFill/>
          <a:ln w="9525">
            <a:noFill/>
            <a:miter lim="800000"/>
            <a:headEnd/>
            <a:tailEnd/>
          </a:ln>
          <a:effectLst/>
        </p:spPr>
        <p:txBody>
          <a:bodyPr wrap="square">
            <a:spAutoFit/>
          </a:bodyPr>
          <a:lstStyle/>
          <a:p>
            <a:pPr marL="227013" indent="-227013" algn="ctr">
              <a:defRPr/>
            </a:pPr>
            <a:r>
              <a:rPr lang="en-US" sz="2800" b="1" dirty="0">
                <a:solidFill>
                  <a:srgbClr val="0070C0"/>
                </a:solidFill>
                <a:effectLst>
                  <a:outerShdw blurRad="38100" dist="38100" dir="2700000" algn="tl">
                    <a:srgbClr val="000000">
                      <a:alpha val="43137"/>
                    </a:srgbClr>
                  </a:outerShdw>
                </a:effectLst>
                <a:latin typeface="+mj-lt"/>
              </a:rPr>
              <a:t>OPEN COMMITMENTS</a:t>
            </a:r>
          </a:p>
          <a:p>
            <a:pPr marL="227013" indent="-227013" algn="ctr">
              <a:defRPr/>
            </a:pPr>
            <a:endParaRPr lang="en-US" sz="2800" b="1" dirty="0">
              <a:solidFill>
                <a:srgbClr val="0070C0"/>
              </a:solidFill>
              <a:latin typeface="+mn-lt"/>
            </a:endParaRPr>
          </a:p>
          <a:p>
            <a:pPr marL="227013" indent="-227013">
              <a:defRPr/>
            </a:pPr>
            <a:r>
              <a:rPr lang="en-US" sz="2800" dirty="0">
                <a:solidFill>
                  <a:srgbClr val="0070C0"/>
                </a:solidFill>
                <a:latin typeface="+mn-lt"/>
              </a:rPr>
              <a:t>Open Commitments can be identified in the</a:t>
            </a:r>
          </a:p>
          <a:p>
            <a:pPr marL="227013" indent="-227013">
              <a:defRPr/>
            </a:pPr>
            <a:r>
              <a:rPr lang="en-US" sz="2800" dirty="0">
                <a:solidFill>
                  <a:srgbClr val="0070C0"/>
                </a:solidFill>
                <a:latin typeface="+mn-lt"/>
              </a:rPr>
              <a:t>Reference column as one of the following:</a:t>
            </a:r>
          </a:p>
          <a:p>
            <a:pPr marL="227013" indent="-227013">
              <a:defRPr/>
            </a:pPr>
            <a:endParaRPr lang="en-US" sz="2800" dirty="0">
              <a:solidFill>
                <a:srgbClr val="0070C0"/>
              </a:solidFill>
              <a:latin typeface="+mn-lt"/>
            </a:endParaRPr>
          </a:p>
          <a:p>
            <a:pPr marL="227013" indent="-227013">
              <a:defRPr/>
            </a:pPr>
            <a:r>
              <a:rPr lang="en-US" sz="2000" dirty="0">
                <a:solidFill>
                  <a:srgbClr val="0070C0"/>
                </a:solidFill>
                <a:latin typeface="+mn-lt"/>
              </a:rPr>
              <a:t>Payroll = SAL0001		Exempt Purchase Document = E</a:t>
            </a:r>
          </a:p>
          <a:p>
            <a:pPr marL="227013" indent="-227013">
              <a:defRPr/>
            </a:pPr>
            <a:r>
              <a:rPr lang="en-US" sz="2000" dirty="0">
                <a:solidFill>
                  <a:srgbClr val="0070C0"/>
                </a:solidFill>
                <a:latin typeface="+mn-lt"/>
              </a:rPr>
              <a:t>Benefits = BENB001	Limited Purchase Document = L </a:t>
            </a:r>
          </a:p>
          <a:p>
            <a:pPr marL="227013" indent="-227013">
              <a:defRPr/>
            </a:pPr>
            <a:r>
              <a:rPr lang="en-US" sz="2000" dirty="0">
                <a:solidFill>
                  <a:srgbClr val="0070C0"/>
                </a:solidFill>
                <a:latin typeface="+mn-lt"/>
              </a:rPr>
              <a:t>Cell Phone = CP 		Requisition Document = R </a:t>
            </a:r>
          </a:p>
          <a:p>
            <a:pPr marL="227013" indent="-227013">
              <a:defRPr/>
            </a:pPr>
            <a:r>
              <a:rPr lang="en-US" sz="2000" dirty="0">
                <a:solidFill>
                  <a:srgbClr val="0070C0"/>
                </a:solidFill>
                <a:latin typeface="+mn-lt"/>
              </a:rPr>
              <a:t>Copiers = AC 		Purchase Order Document = P</a:t>
            </a:r>
          </a:p>
          <a:p>
            <a:pPr marL="227013" indent="-227013">
              <a:defRPr/>
            </a:pPr>
            <a:r>
              <a:rPr lang="en-US" sz="2000" dirty="0">
                <a:solidFill>
                  <a:srgbClr val="0070C0"/>
                </a:solidFill>
                <a:latin typeface="+mn-lt"/>
              </a:rPr>
              <a:t>Concur = 000xxxx                </a:t>
            </a:r>
            <a:r>
              <a:rPr lang="en-US" sz="2000" dirty="0" err="1">
                <a:solidFill>
                  <a:srgbClr val="0070C0"/>
                </a:solidFill>
                <a:latin typeface="+mn-lt"/>
              </a:rPr>
              <a:t>IslanderBuy</a:t>
            </a:r>
            <a:r>
              <a:rPr lang="en-US" sz="2000" dirty="0">
                <a:solidFill>
                  <a:srgbClr val="0070C0"/>
                </a:solidFill>
                <a:latin typeface="+mn-lt"/>
              </a:rPr>
              <a:t> PO = 7 digit reference (numbers/letters) </a:t>
            </a:r>
          </a:p>
          <a:p>
            <a:pPr marL="227013" indent="-227013">
              <a:defRPr/>
            </a:pPr>
            <a:r>
              <a:rPr lang="en-US" sz="2000" dirty="0">
                <a:solidFill>
                  <a:srgbClr val="0070C0"/>
                </a:solidFill>
                <a:latin typeface="+mn-lt"/>
              </a:rPr>
              <a:t>Telecomm = TC</a:t>
            </a:r>
          </a:p>
          <a:p>
            <a:pPr marL="227013" indent="-227013">
              <a:defRPr/>
            </a:pPr>
            <a:endParaRPr lang="en-US" sz="2800" b="1" dirty="0">
              <a:latin typeface="+mn-lt"/>
            </a:endParaRPr>
          </a:p>
        </p:txBody>
      </p:sp>
      <p:pic>
        <p:nvPicPr>
          <p:cNvPr id="2" name="Picture 1"/>
          <p:cNvPicPr>
            <a:picLocks noChangeAspect="1"/>
          </p:cNvPicPr>
          <p:nvPr/>
        </p:nvPicPr>
        <p:blipFill>
          <a:blip r:embed="rId2"/>
          <a:stretch>
            <a:fillRect/>
          </a:stretch>
        </p:blipFill>
        <p:spPr>
          <a:xfrm>
            <a:off x="152401" y="4842915"/>
            <a:ext cx="8738372" cy="1481685"/>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a:extLst>
              <a:ext uri="{FF2B5EF4-FFF2-40B4-BE49-F238E27FC236}">
                <a16:creationId xmlns:a16="http://schemas.microsoft.com/office/drawing/2014/main" id="{698156A3-5865-47E8-8B63-6063B98644EE}"/>
              </a:ext>
            </a:extLst>
          </p:cNvPr>
          <p:cNvSpPr txBox="1">
            <a:spLocks noChangeArrowheads="1"/>
          </p:cNvSpPr>
          <p:nvPr/>
        </p:nvSpPr>
        <p:spPr bwMode="auto">
          <a:xfrm>
            <a:off x="228600" y="815975"/>
            <a:ext cx="8458200" cy="3108543"/>
          </a:xfrm>
          <a:prstGeom prst="rect">
            <a:avLst/>
          </a:prstGeom>
          <a:noFill/>
          <a:ln w="9525">
            <a:noFill/>
            <a:miter lim="800000"/>
            <a:headEnd/>
            <a:tailEnd/>
          </a:ln>
          <a:effectLst/>
        </p:spPr>
        <p:txBody>
          <a:bodyPr>
            <a:spAutoFit/>
          </a:bodyPr>
          <a:lstStyle/>
          <a:p>
            <a:pPr marL="227013" indent="-227013" algn="ctr">
              <a:defRPr/>
            </a:pPr>
            <a:r>
              <a:rPr lang="en-US" sz="2800" b="1" dirty="0">
                <a:solidFill>
                  <a:srgbClr val="0070C0"/>
                </a:solidFill>
                <a:effectLst>
                  <a:outerShdw blurRad="38100" dist="38100" dir="2700000" algn="tl">
                    <a:srgbClr val="000000"/>
                  </a:outerShdw>
                </a:effectLst>
                <a:latin typeface="+mj-lt"/>
              </a:rPr>
              <a:t>OPEN COMMITMENTS</a:t>
            </a:r>
            <a:endParaRPr lang="en-US" sz="2800" b="1" dirty="0">
              <a:solidFill>
                <a:srgbClr val="0070C0"/>
              </a:solidFill>
              <a:latin typeface="+mj-lt"/>
            </a:endParaRPr>
          </a:p>
          <a:p>
            <a:pPr marL="227013" indent="-227013">
              <a:defRPr/>
            </a:pPr>
            <a:r>
              <a:rPr lang="en-US" sz="2800" b="1" dirty="0">
                <a:solidFill>
                  <a:srgbClr val="0070C0"/>
                </a:solidFill>
                <a:latin typeface="+mj-lt"/>
              </a:rPr>
              <a:t>		</a:t>
            </a:r>
          </a:p>
          <a:p>
            <a:pPr marL="227013" indent="-227013" algn="just">
              <a:defRPr/>
            </a:pPr>
            <a:r>
              <a:rPr lang="en-US" sz="2800" b="1" dirty="0">
                <a:solidFill>
                  <a:srgbClr val="0070C0"/>
                </a:solidFill>
                <a:latin typeface="+mj-lt"/>
              </a:rPr>
              <a:t>  </a:t>
            </a:r>
            <a:r>
              <a:rPr lang="en-US" sz="2800" dirty="0">
                <a:solidFill>
                  <a:srgbClr val="0070C0"/>
                </a:solidFill>
                <a:latin typeface="+mj-lt"/>
              </a:rPr>
              <a:t>The Encumbrances for Cell Phones, Copiers &amp; Telecom are entered at the beginning of the FY.  These are an estimated total of the expenses for the Fiscal Year.  They are liquidated by the actual amount each month.  They may also be adjusted as needed. </a:t>
            </a:r>
            <a:r>
              <a:rPr lang="en-US" sz="2800" b="1" dirty="0">
                <a:solidFill>
                  <a:srgbClr val="0070C0"/>
                </a:solidFill>
                <a:latin typeface="Times New Roman" pitchFamily="18" charset="0"/>
              </a:rPr>
              <a:t>	</a:t>
            </a:r>
            <a:r>
              <a:rPr lang="en-US" b="1" dirty="0">
                <a:solidFill>
                  <a:srgbClr val="0070C0"/>
                </a:solidFill>
                <a:latin typeface="Times New Roman" pitchFamily="18" charset="0"/>
              </a:rPr>
              <a:t>	</a:t>
            </a:r>
          </a:p>
        </p:txBody>
      </p:sp>
      <p:pic>
        <p:nvPicPr>
          <p:cNvPr id="2" name="Picture 1"/>
          <p:cNvPicPr>
            <a:picLocks noChangeAspect="1"/>
          </p:cNvPicPr>
          <p:nvPr/>
        </p:nvPicPr>
        <p:blipFill>
          <a:blip r:embed="rId2"/>
          <a:stretch>
            <a:fillRect/>
          </a:stretch>
        </p:blipFill>
        <p:spPr>
          <a:xfrm>
            <a:off x="465082" y="4038600"/>
            <a:ext cx="8200697" cy="1905000"/>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165D5C-3EE5-483D-9026-FFB12FDAE6D4}"/>
              </a:ext>
            </a:extLst>
          </p:cNvPr>
          <p:cNvSpPr>
            <a:spLocks noChangeArrowheads="1"/>
          </p:cNvSpPr>
          <p:nvPr/>
        </p:nvSpPr>
        <p:spPr bwMode="auto">
          <a:xfrm>
            <a:off x="1655763" y="246063"/>
            <a:ext cx="70310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b="1" u="sng" dirty="0">
                <a:solidFill>
                  <a:schemeClr val="bg1"/>
                </a:solidFill>
                <a:latin typeface="Arial" panose="020B0604020202020204" pitchFamily="34" charset="0"/>
              </a:rPr>
              <a:t>YEAR-END DEADLINES - PURCHASE REQUISITIONS FOR FY 2020</a:t>
            </a:r>
            <a:endParaRPr lang="en-US" altLang="en-US" sz="1600" b="1" dirty="0">
              <a:solidFill>
                <a:schemeClr val="bg1"/>
              </a:solidFill>
              <a:latin typeface="Arial" panose="020B0604020202020204" pitchFamily="34" charset="0"/>
            </a:endParaRPr>
          </a:p>
          <a:p>
            <a:pPr eaLnBrk="1" hangingPunct="1">
              <a:lnSpc>
                <a:spcPct val="100000"/>
              </a:lnSpc>
              <a:spcBef>
                <a:spcPct val="0"/>
              </a:spcBef>
              <a:buFontTx/>
              <a:buNone/>
            </a:pPr>
            <a:r>
              <a:rPr lang="en-US" altLang="en-US" sz="1600" b="1" dirty="0">
                <a:latin typeface="Arial" panose="020B0604020202020204" pitchFamily="34" charset="0"/>
              </a:rPr>
              <a:t> </a:t>
            </a:r>
            <a:endParaRPr lang="en-US" altLang="en-US" sz="1600" dirty="0">
              <a:latin typeface="Arial" panose="020B0604020202020204" pitchFamily="34" charset="0"/>
            </a:endParaRPr>
          </a:p>
          <a:p>
            <a:pPr eaLnBrk="1" hangingPunct="1">
              <a:lnSpc>
                <a:spcPct val="100000"/>
              </a:lnSpc>
              <a:spcBef>
                <a:spcPct val="0"/>
              </a:spcBef>
              <a:buFontTx/>
              <a:buNone/>
            </a:pPr>
            <a:r>
              <a:rPr lang="en-US" altLang="en-US" sz="1600" dirty="0">
                <a:latin typeface="Arial" panose="020B0604020202020204" pitchFamily="34" charset="0"/>
              </a:rPr>
              <a:t>The deadlines and instructions for online submittal of requisitions for the remainder of fiscal year 2021 are listed below. </a:t>
            </a:r>
            <a:r>
              <a:rPr lang="en-US" altLang="en-US" sz="1400" b="1" dirty="0">
                <a:solidFill>
                  <a:srgbClr val="000000"/>
                </a:solidFill>
                <a:latin typeface="Arial" panose="020B0604020202020204" pitchFamily="34" charset="0"/>
                <a:ea typeface="MS Mincho" panose="02020609040205080304" pitchFamily="49" charset="-128"/>
                <a:cs typeface="Arial" panose="020B0604020202020204" pitchFamily="34" charset="0"/>
              </a:rPr>
              <a:t>		</a:t>
            </a:r>
            <a:endParaRPr lang="en-US" altLang="en-US" sz="1400" dirty="0">
              <a:latin typeface="Arial" panose="020B0604020202020204" pitchFamily="34" charset="0"/>
              <a:ea typeface="MS Mincho" panose="02020609040205080304" pitchFamily="49" charset="-128"/>
              <a:cs typeface="Arial" panose="020B0604020202020204" pitchFamily="34" charset="0"/>
            </a:endParaRPr>
          </a:p>
        </p:txBody>
      </p:sp>
      <p:sp>
        <p:nvSpPr>
          <p:cNvPr id="9219" name="Rectangle 29">
            <a:extLst>
              <a:ext uri="{FF2B5EF4-FFF2-40B4-BE49-F238E27FC236}">
                <a16:creationId xmlns:a16="http://schemas.microsoft.com/office/drawing/2014/main" id="{411DDE01-EBA4-4639-93CE-53333688FAA1}"/>
              </a:ext>
            </a:extLst>
          </p:cNvPr>
          <p:cNvSpPr>
            <a:spLocks noChangeArrowheads="1"/>
          </p:cNvSpPr>
          <p:nvPr/>
        </p:nvSpPr>
        <p:spPr bwMode="auto">
          <a:xfrm>
            <a:off x="381000" y="5463679"/>
            <a:ext cx="8229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n-US" altLang="en-US" sz="1200" b="1" dirty="0">
              <a:latin typeface="Arial" panose="020B0604020202020204" pitchFamily="34" charset="0"/>
              <a:ea typeface="MS Mincho" panose="02020609040205080304" pitchFamily="49" charset="-128"/>
              <a:cs typeface="Arial" panose="020B0604020202020204" pitchFamily="34" charset="0"/>
            </a:endParaRPr>
          </a:p>
          <a:p>
            <a:pPr algn="ctr" eaLnBrk="1" hangingPunct="1">
              <a:lnSpc>
                <a:spcPct val="100000"/>
              </a:lnSpc>
              <a:spcBef>
                <a:spcPct val="0"/>
              </a:spcBef>
              <a:buFontTx/>
              <a:buNone/>
            </a:pPr>
            <a:r>
              <a:rPr lang="en-US" altLang="en-US" sz="1200" b="1" dirty="0">
                <a:latin typeface="Arial" panose="020B0604020202020204" pitchFamily="34" charset="0"/>
                <a:ea typeface="MS Mincho" panose="02020609040205080304" pitchFamily="49" charset="-128"/>
                <a:cs typeface="Arial" panose="020B0604020202020204" pitchFamily="34" charset="0"/>
              </a:rPr>
              <a:t>GRANT ACCOUNTS</a:t>
            </a:r>
          </a:p>
          <a:p>
            <a:pPr algn="ctr" eaLnBrk="1" hangingPunct="1">
              <a:lnSpc>
                <a:spcPct val="100000"/>
              </a:lnSpc>
              <a:spcBef>
                <a:spcPct val="0"/>
              </a:spcBef>
              <a:buFontTx/>
              <a:buNone/>
            </a:pPr>
            <a:endParaRPr lang="en-US" altLang="en-US" sz="600" b="1" dirty="0">
              <a:latin typeface="Arial" panose="020B0604020202020204" pitchFamily="34" charset="0"/>
              <a:ea typeface="MS Mincho" panose="02020609040205080304" pitchFamily="49" charset="-128"/>
              <a:cs typeface="Arial" panose="020B0604020202020204" pitchFamily="34" charset="0"/>
            </a:endParaRPr>
          </a:p>
          <a:p>
            <a:pPr eaLnBrk="1" hangingPunct="1">
              <a:lnSpc>
                <a:spcPct val="100000"/>
              </a:lnSpc>
              <a:spcBef>
                <a:spcPct val="0"/>
              </a:spcBef>
              <a:buFontTx/>
              <a:buNone/>
            </a:pPr>
            <a:r>
              <a:rPr lang="en-US" altLang="en-US" sz="1200" dirty="0">
                <a:latin typeface="Arial" panose="020B0604020202020204" pitchFamily="34" charset="0"/>
                <a:ea typeface="MS Mincho" panose="02020609040205080304" pitchFamily="49" charset="-128"/>
                <a:cs typeface="Arial" panose="020B0604020202020204" pitchFamily="34" charset="0"/>
              </a:rPr>
              <a:t>If you have a grant account fund and an exception is necessary to meet your contractual obligation, it will be granted after review on a case by case basis.  </a:t>
            </a:r>
            <a:endParaRPr lang="en-US" altLang="en-US" sz="1200" b="1" dirty="0">
              <a:latin typeface="Arial" panose="020B0604020202020204" pitchFamily="34" charset="0"/>
              <a:ea typeface="MS Mincho" panose="02020609040205080304" pitchFamily="49" charset="-128"/>
              <a:cs typeface="Arial" panose="020B0604020202020204" pitchFamily="34" charset="0"/>
            </a:endParaRPr>
          </a:p>
        </p:txBody>
      </p:sp>
      <p:sp>
        <p:nvSpPr>
          <p:cNvPr id="9220" name="Rectangle 31">
            <a:extLst>
              <a:ext uri="{FF2B5EF4-FFF2-40B4-BE49-F238E27FC236}">
                <a16:creationId xmlns:a16="http://schemas.microsoft.com/office/drawing/2014/main" id="{84890C0C-4969-4031-B3F2-D3E085693186}"/>
              </a:ext>
            </a:extLst>
          </p:cNvPr>
          <p:cNvSpPr>
            <a:spLocks noChangeArrowheads="1"/>
          </p:cNvSpPr>
          <p:nvPr/>
        </p:nvSpPr>
        <p:spPr bwMode="auto">
          <a:xfrm>
            <a:off x="0" y="55022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9221" name="Rectangle 7">
            <a:extLst>
              <a:ext uri="{FF2B5EF4-FFF2-40B4-BE49-F238E27FC236}">
                <a16:creationId xmlns:a16="http://schemas.microsoft.com/office/drawing/2014/main" id="{600200A3-9CEC-4FD2-AFFD-EA454F6659F9}"/>
              </a:ext>
            </a:extLst>
          </p:cNvPr>
          <p:cNvSpPr>
            <a:spLocks noChangeArrowheads="1"/>
          </p:cNvSpPr>
          <p:nvPr/>
        </p:nvSpPr>
        <p:spPr bwMode="auto">
          <a:xfrm>
            <a:off x="533400" y="1395042"/>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b="1" u="sng" dirty="0">
                <a:solidFill>
                  <a:srgbClr val="000000"/>
                </a:solidFill>
                <a:latin typeface="Arial" panose="020B0604020202020204" pitchFamily="34" charset="0"/>
                <a:ea typeface="MS Mincho" panose="02020609040205080304" pitchFamily="49" charset="-128"/>
                <a:cs typeface="Arial" panose="020B0604020202020204" pitchFamily="34" charset="0"/>
              </a:rPr>
              <a:t>FISCAL YEAR 2021</a:t>
            </a:r>
            <a:endParaRPr lang="en-US" altLang="en-US" sz="1800" dirty="0">
              <a:latin typeface="Arial" panose="020B0604020202020204" pitchFamily="34" charset="0"/>
              <a:ea typeface="MS Mincho" panose="02020609040205080304" pitchFamily="49" charset="-128"/>
              <a:cs typeface="Arial" panose="020B0604020202020204" pitchFamily="34" charset="0"/>
            </a:endParaRPr>
          </a:p>
        </p:txBody>
      </p:sp>
      <p:pic>
        <p:nvPicPr>
          <p:cNvPr id="5150" name="Picture 30">
            <a:extLst>
              <a:ext uri="{FF2B5EF4-FFF2-40B4-BE49-F238E27FC236}">
                <a16:creationId xmlns:a16="http://schemas.microsoft.com/office/drawing/2014/main" id="{6612CCB3-269F-47AF-A696-D6587691BE0E}"/>
              </a:ext>
            </a:extLst>
          </p:cNvPr>
          <p:cNvPicPr>
            <a:picLocks noChangeAspect="1" noChangeArrowheads="1"/>
          </p:cNvPicPr>
          <p:nvPr/>
        </p:nvPicPr>
        <p:blipFill>
          <a:blip r:embed="rId4">
            <a:duotone>
              <a:prstClr val="black"/>
              <a:schemeClr val="accent4">
                <a:tint val="45000"/>
                <a:satMod val="400000"/>
              </a:schemeClr>
            </a:duotone>
          </a:blip>
          <a:stretch>
            <a:fillRect/>
          </a:stretch>
        </p:blipFill>
        <p:spPr bwMode="auto">
          <a:xfrm>
            <a:off x="381000" y="288323"/>
            <a:ext cx="1068034" cy="1319149"/>
          </a:xfrm>
          <a:prstGeom prst="rect">
            <a:avLst/>
          </a:prstGeom>
          <a:solidFill>
            <a:schemeClr val="tx1"/>
          </a:solidFill>
          <a:ln>
            <a:noFill/>
            <a:headEnd/>
            <a:tailEnd/>
          </a:ln>
        </p:spPr>
        <p:style>
          <a:lnRef idx="1">
            <a:schemeClr val="accent1"/>
          </a:lnRef>
          <a:fillRef idx="2">
            <a:schemeClr val="accent1"/>
          </a:fillRef>
          <a:effectRef idx="1">
            <a:schemeClr val="accent1"/>
          </a:effectRef>
          <a:fontRef idx="minor">
            <a:schemeClr val="dk1"/>
          </a:fontRef>
        </p:style>
      </p:pic>
      <p:graphicFrame>
        <p:nvGraphicFramePr>
          <p:cNvPr id="6" name="Table 5">
            <a:extLst>
              <a:ext uri="{FF2B5EF4-FFF2-40B4-BE49-F238E27FC236}">
                <a16:creationId xmlns:a16="http://schemas.microsoft.com/office/drawing/2014/main" id="{E29878CF-FB49-4A42-AF51-BA3EA7FA19A5}"/>
              </a:ext>
            </a:extLst>
          </p:cNvPr>
          <p:cNvGraphicFramePr>
            <a:graphicFrameLocks noGrp="1"/>
          </p:cNvGraphicFramePr>
          <p:nvPr>
            <p:extLst>
              <p:ext uri="{D42A27DB-BD31-4B8C-83A1-F6EECF244321}">
                <p14:modId xmlns:p14="http://schemas.microsoft.com/office/powerpoint/2010/main" val="3066589564"/>
              </p:ext>
            </p:extLst>
          </p:nvPr>
        </p:nvGraphicFramePr>
        <p:xfrm>
          <a:off x="457200" y="1981200"/>
          <a:ext cx="8305800" cy="2879724"/>
        </p:xfrm>
        <a:graphic>
          <a:graphicData uri="http://schemas.openxmlformats.org/drawingml/2006/table">
            <a:tbl>
              <a:tblPr/>
              <a:tblGrid>
                <a:gridCol w="6400800">
                  <a:extLst>
                    <a:ext uri="{9D8B030D-6E8A-4147-A177-3AD203B41FA5}">
                      <a16:colId xmlns:a16="http://schemas.microsoft.com/office/drawing/2014/main" val="831438606"/>
                    </a:ext>
                  </a:extLst>
                </a:gridCol>
                <a:gridCol w="1905000">
                  <a:extLst>
                    <a:ext uri="{9D8B030D-6E8A-4147-A177-3AD203B41FA5}">
                      <a16:colId xmlns:a16="http://schemas.microsoft.com/office/drawing/2014/main" val="37181179"/>
                    </a:ext>
                  </a:extLst>
                </a:gridCol>
              </a:tblGrid>
              <a:tr h="334883">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Type of Purchase</a:t>
                      </a:r>
                      <a:endParaRPr kumimoji="0" lang="en-US" altLang="en-US" sz="11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Deadline</a:t>
                      </a:r>
                      <a:endParaRPr kumimoji="0" lang="en-US" altLang="en-US" sz="11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0494589"/>
                  </a:ext>
                </a:extLst>
              </a:tr>
              <a:tr h="593583">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lang="en-US" sz="1100" kern="1200" dirty="0">
                          <a:solidFill>
                            <a:schemeClr val="tx1"/>
                          </a:solidFill>
                          <a:effectLst/>
                          <a:latin typeface="Calibri" panose="020F0502020204030204" pitchFamily="34" charset="0"/>
                          <a:ea typeface="+mn-ea"/>
                          <a:cs typeface="+mn-cs"/>
                        </a:rPr>
                        <a:t>Facilities Modifications Request (FMR) submitted to Administrative Operations</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July 14, 2021**</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0221323"/>
                  </a:ext>
                </a:extLst>
              </a:tr>
              <a:tr h="396780">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Requisitions ($50,000 or above) Formal bids required</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July 14, 2021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91486777"/>
                  </a:ext>
                </a:extLst>
              </a:tr>
              <a:tr h="334883">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Requisition  ($≤ 50,000) informal bids required</a:t>
                      </a:r>
                      <a:endParaRPr kumimoji="0" lang="en-US" altLang="en-US" sz="11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July 30, 2021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27242303"/>
                  </a:ext>
                </a:extLst>
              </a:tr>
              <a:tr h="266637">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State &amp; TX MAS Contracts, Cooperatives and Blanket Awards</a:t>
                      </a:r>
                      <a:endParaRPr kumimoji="0" lang="en-US" altLang="en-US" sz="1100" b="0" i="0" u="none" strike="noStrike" cap="none" normalizeH="0" baseline="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lang="en-US" sz="1100" kern="1200" dirty="0">
                          <a:solidFill>
                            <a:schemeClr val="tx1"/>
                          </a:solidFill>
                          <a:effectLst/>
                          <a:latin typeface="Calibri" panose="020F0502020204030204" pitchFamily="34" charset="0"/>
                          <a:ea typeface="+mn-ea"/>
                          <a:cs typeface="+mn-cs"/>
                        </a:rPr>
                        <a:t>August 16, 2021</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4566775"/>
                  </a:ext>
                </a:extLst>
              </a:tr>
              <a:tr h="334883">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cs typeface="Times New Roman" panose="02020603050405020304" pitchFamily="18" charset="0"/>
                        </a:rPr>
                        <a:t>Purchases through IslanderBuy (&lt; $5,000)</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defRPr/>
                      </a:pPr>
                      <a:r>
                        <a:rPr lang="en-US" sz="1100" kern="1200" dirty="0">
                          <a:solidFill>
                            <a:schemeClr val="tx1"/>
                          </a:solidFill>
                          <a:effectLst/>
                          <a:latin typeface="Calibri" panose="020F0502020204030204" pitchFamily="34" charset="0"/>
                          <a:ea typeface="+mn-ea"/>
                          <a:cs typeface="+mn-cs"/>
                        </a:rPr>
                        <a:t>August 20, 2021</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21782"/>
                  </a:ext>
                </a:extLst>
              </a:tr>
              <a:tr h="404715">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just" defTabSz="912813" rtl="0" eaLnBrk="1" fontAlgn="base" latinLnBrk="0" hangingPunct="1">
                        <a:lnSpc>
                          <a:spcPct val="115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cs typeface="Times New Roman" panose="02020603050405020304" pitchFamily="18" charset="0"/>
                        </a:rPr>
                        <a:t>Procurement Credit Card purchases  </a:t>
                      </a:r>
                      <a:endParaRPr kumimoji="0" lang="en-US" altLang="en-US" sz="1100" b="0"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just">
                        <a:lnSpc>
                          <a:spcPct val="115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August 27, 2021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0527100"/>
                  </a:ext>
                </a:extLst>
              </a:tr>
              <a:tr h="213360">
                <a:tc>
                  <a:txBody>
                    <a:bodyPr/>
                    <a:lstStyle>
                      <a:lvl1pPr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63766" marR="637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114300" defTabSz="912813">
                        <a:lnSpc>
                          <a:spcPct val="90000"/>
                        </a:lnSpc>
                        <a:spcBef>
                          <a:spcPct val="20000"/>
                        </a:spcBef>
                        <a:defRPr sz="2800">
                          <a:solidFill>
                            <a:schemeClr val="tx1"/>
                          </a:solidFill>
                          <a:latin typeface="Calibri" panose="020F0502020204030204" pitchFamily="34" charset="0"/>
                        </a:defRPr>
                      </a:lvl1pPr>
                      <a:lvl2pPr marL="742950" indent="-285750" defTabSz="912813">
                        <a:lnSpc>
                          <a:spcPct val="90000"/>
                        </a:lnSpc>
                        <a:spcBef>
                          <a:spcPct val="20000"/>
                        </a:spcBef>
                        <a:defRPr sz="2400">
                          <a:solidFill>
                            <a:schemeClr val="tx1"/>
                          </a:solidFill>
                          <a:latin typeface="Calibri" panose="020F0502020204030204" pitchFamily="34" charset="0"/>
                        </a:defRPr>
                      </a:lvl2pPr>
                      <a:lvl3pPr marL="1143000" indent="-228600" defTabSz="912813">
                        <a:lnSpc>
                          <a:spcPct val="90000"/>
                        </a:lnSpc>
                        <a:spcBef>
                          <a:spcPct val="20000"/>
                        </a:spcBef>
                        <a:defRPr sz="2000">
                          <a:solidFill>
                            <a:schemeClr val="tx1"/>
                          </a:solidFill>
                          <a:latin typeface="Calibri" panose="020F0502020204030204" pitchFamily="34" charset="0"/>
                        </a:defRPr>
                      </a:lvl3pPr>
                      <a:lvl4pPr marL="1600200" indent="-228600" defTabSz="912813">
                        <a:lnSpc>
                          <a:spcPct val="90000"/>
                        </a:lnSpc>
                        <a:spcBef>
                          <a:spcPct val="20000"/>
                        </a:spcBef>
                        <a:defRPr sz="2000">
                          <a:solidFill>
                            <a:schemeClr val="tx1"/>
                          </a:solidFill>
                          <a:latin typeface="Calibri" panose="020F0502020204030204" pitchFamily="34" charset="0"/>
                        </a:defRPr>
                      </a:lvl4pPr>
                      <a:lvl5pPr marL="2057400" indent="-228600" defTabSz="912813">
                        <a:lnSpc>
                          <a:spcPct val="90000"/>
                        </a:lnSpc>
                        <a:spcBef>
                          <a:spcPct val="20000"/>
                        </a:spcBef>
                        <a:defRPr sz="20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defRPr sz="2000">
                          <a:solidFill>
                            <a:schemeClr val="tx1"/>
                          </a:solidFill>
                          <a:latin typeface="Calibri" panose="020F0502020204030204" pitchFamily="34" charset="0"/>
                        </a:defRPr>
                      </a:lvl9pPr>
                    </a:lstStyle>
                    <a:p>
                      <a:pPr marL="114300" marR="0" lvl="0" indent="0" algn="r" defTabSz="912813"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3766" marR="6376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80043124"/>
                  </a:ext>
                </a:extLst>
              </a:tr>
            </a:tbl>
          </a:graphicData>
        </a:graphic>
      </p:graphicFrame>
      <p:sp>
        <p:nvSpPr>
          <p:cNvPr id="9252" name="Rectangle 39">
            <a:extLst>
              <a:ext uri="{FF2B5EF4-FFF2-40B4-BE49-F238E27FC236}">
                <a16:creationId xmlns:a16="http://schemas.microsoft.com/office/drawing/2014/main" id="{79FEC4C7-2DB9-4392-84A4-FAEDF38A9841}"/>
              </a:ext>
            </a:extLst>
          </p:cNvPr>
          <p:cNvSpPr>
            <a:spLocks noChangeArrowheads="1"/>
          </p:cNvSpPr>
          <p:nvPr/>
        </p:nvSpPr>
        <p:spPr bwMode="auto">
          <a:xfrm>
            <a:off x="495300" y="4612769"/>
            <a:ext cx="8229600" cy="86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ct val="20000"/>
              </a:spcBef>
              <a:buBlip>
                <a:blip r:embed="rId2"/>
              </a:buBlip>
              <a:tabLst>
                <a:tab pos="2971800" algn="ctr"/>
              </a:tabLst>
              <a:defRPr sz="3200">
                <a:solidFill>
                  <a:schemeClr val="tx1"/>
                </a:solidFill>
                <a:latin typeface="Calibri" panose="020F0502020204030204" pitchFamily="34" charset="0"/>
              </a:defRPr>
            </a:lvl1pPr>
            <a:lvl2pPr marL="914400" indent="-396875">
              <a:lnSpc>
                <a:spcPct val="90000"/>
              </a:lnSpc>
              <a:spcBef>
                <a:spcPct val="20000"/>
              </a:spcBef>
              <a:buBlip>
                <a:blip r:embed="rId3"/>
              </a:buBlip>
              <a:tabLst>
                <a:tab pos="2971800" algn="ctr"/>
              </a:tabLst>
              <a:defRPr sz="2800">
                <a:solidFill>
                  <a:schemeClr val="tx1"/>
                </a:solidFill>
                <a:latin typeface="Calibri" panose="020F0502020204030204" pitchFamily="34" charset="0"/>
              </a:defRPr>
            </a:lvl2pPr>
            <a:lvl3pPr marL="1258888" indent="-344488">
              <a:lnSpc>
                <a:spcPct val="90000"/>
              </a:lnSpc>
              <a:spcBef>
                <a:spcPct val="20000"/>
              </a:spcBef>
              <a:buBlip>
                <a:blip r:embed="rId3"/>
              </a:buBlip>
              <a:tabLst>
                <a:tab pos="2971800" algn="ctr"/>
              </a:tabLst>
              <a:defRPr sz="2400">
                <a:solidFill>
                  <a:schemeClr val="tx1"/>
                </a:solidFill>
                <a:latin typeface="Calibri" panose="020F0502020204030204" pitchFamily="34" charset="0"/>
              </a:defRPr>
            </a:lvl3pPr>
            <a:lvl4pPr marL="1604963" indent="-346075">
              <a:lnSpc>
                <a:spcPct val="90000"/>
              </a:lnSpc>
              <a:spcBef>
                <a:spcPct val="20000"/>
              </a:spcBef>
              <a:buBlip>
                <a:blip r:embed="rId3"/>
              </a:buBlip>
              <a:tabLst>
                <a:tab pos="2971800" algn="ctr"/>
              </a:tabLst>
              <a:defRPr sz="2400">
                <a:solidFill>
                  <a:schemeClr val="tx1"/>
                </a:solidFill>
                <a:latin typeface="Calibri" panose="020F0502020204030204" pitchFamily="34" charset="0"/>
              </a:defRPr>
            </a:lvl4pPr>
            <a:lvl5pPr marL="1941513" indent="-336550">
              <a:lnSpc>
                <a:spcPct val="90000"/>
              </a:lnSpc>
              <a:spcBef>
                <a:spcPct val="20000"/>
              </a:spcBef>
              <a:buBlip>
                <a:blip r:embed="rId3"/>
              </a:buBlip>
              <a:tabLst>
                <a:tab pos="2971800" algn="ctr"/>
              </a:tabLst>
              <a:defRPr sz="2400">
                <a:solidFill>
                  <a:schemeClr val="tx1"/>
                </a:solidFill>
                <a:latin typeface="Calibri" panose="020F0502020204030204" pitchFamily="34" charset="0"/>
              </a:defRPr>
            </a:lvl5pPr>
            <a:lvl6pPr marL="2398713" indent="-336550" eaLnBrk="0" fontAlgn="base" hangingPunct="0">
              <a:lnSpc>
                <a:spcPct val="90000"/>
              </a:lnSpc>
              <a:spcBef>
                <a:spcPct val="20000"/>
              </a:spcBef>
              <a:spcAft>
                <a:spcPct val="0"/>
              </a:spcAft>
              <a:buBlip>
                <a:blip r:embed="rId3"/>
              </a:buBlip>
              <a:tabLst>
                <a:tab pos="2971800" algn="ctr"/>
              </a:tabLst>
              <a:defRPr sz="2400">
                <a:solidFill>
                  <a:schemeClr val="tx1"/>
                </a:solidFill>
                <a:latin typeface="Calibri" panose="020F0502020204030204" pitchFamily="34" charset="0"/>
              </a:defRPr>
            </a:lvl6pPr>
            <a:lvl7pPr marL="2855913" indent="-336550" eaLnBrk="0" fontAlgn="base" hangingPunct="0">
              <a:lnSpc>
                <a:spcPct val="90000"/>
              </a:lnSpc>
              <a:spcBef>
                <a:spcPct val="20000"/>
              </a:spcBef>
              <a:spcAft>
                <a:spcPct val="0"/>
              </a:spcAft>
              <a:buBlip>
                <a:blip r:embed="rId3"/>
              </a:buBlip>
              <a:tabLst>
                <a:tab pos="2971800" algn="ctr"/>
              </a:tabLst>
              <a:defRPr sz="2400">
                <a:solidFill>
                  <a:schemeClr val="tx1"/>
                </a:solidFill>
                <a:latin typeface="Calibri" panose="020F0502020204030204" pitchFamily="34" charset="0"/>
              </a:defRPr>
            </a:lvl7pPr>
            <a:lvl8pPr marL="3313113" indent="-336550" eaLnBrk="0" fontAlgn="base" hangingPunct="0">
              <a:lnSpc>
                <a:spcPct val="90000"/>
              </a:lnSpc>
              <a:spcBef>
                <a:spcPct val="20000"/>
              </a:spcBef>
              <a:spcAft>
                <a:spcPct val="0"/>
              </a:spcAft>
              <a:buBlip>
                <a:blip r:embed="rId3"/>
              </a:buBlip>
              <a:tabLst>
                <a:tab pos="2971800" algn="ctr"/>
              </a:tabLst>
              <a:defRPr sz="2400">
                <a:solidFill>
                  <a:schemeClr val="tx1"/>
                </a:solidFill>
                <a:latin typeface="Calibri" panose="020F0502020204030204" pitchFamily="34" charset="0"/>
              </a:defRPr>
            </a:lvl8pPr>
            <a:lvl9pPr marL="3770313" indent="-336550" eaLnBrk="0" fontAlgn="base" hangingPunct="0">
              <a:lnSpc>
                <a:spcPct val="90000"/>
              </a:lnSpc>
              <a:spcBef>
                <a:spcPct val="20000"/>
              </a:spcBef>
              <a:spcAft>
                <a:spcPct val="0"/>
              </a:spcAft>
              <a:buBlip>
                <a:blip r:embed="rId3"/>
              </a:buBlip>
              <a:tabLst>
                <a:tab pos="2971800" algn="ctr"/>
              </a:tabLst>
              <a:defRPr sz="2400">
                <a:solidFill>
                  <a:schemeClr val="tx1"/>
                </a:solidFill>
                <a:latin typeface="Calibri" panose="020F0502020204030204" pitchFamily="34" charset="0"/>
              </a:defRPr>
            </a:lvl9pPr>
          </a:lstStyle>
          <a:p>
            <a:endParaRPr lang="en-US" sz="1100" b="1" dirty="0"/>
          </a:p>
          <a:p>
            <a:endParaRPr lang="en-US" sz="1100" b="1" dirty="0"/>
          </a:p>
          <a:p>
            <a:endParaRPr lang="en-US" sz="1100" b="1" dirty="0"/>
          </a:p>
          <a:p>
            <a:pPr>
              <a:buNone/>
            </a:pPr>
            <a:r>
              <a:rPr lang="en-US" sz="1100" b="1" dirty="0"/>
              <a:t>**Any Facilities Request submitted after the deadline will be reviewed on a case by case basis and may not be able to be completed by August 31st. </a:t>
            </a:r>
            <a:endParaRPr lang="en-US" sz="1100"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a:extLst>
              <a:ext uri="{FF2B5EF4-FFF2-40B4-BE49-F238E27FC236}">
                <a16:creationId xmlns:a16="http://schemas.microsoft.com/office/drawing/2014/main" id="{541FC3F0-53D3-4119-AA3E-EB0D11DCF17A}"/>
              </a:ext>
            </a:extLst>
          </p:cNvPr>
          <p:cNvSpPr txBox="1">
            <a:spLocks noChangeArrowheads="1"/>
          </p:cNvSpPr>
          <p:nvPr/>
        </p:nvSpPr>
        <p:spPr bwMode="auto">
          <a:xfrm>
            <a:off x="533400" y="685800"/>
            <a:ext cx="8001000" cy="3846513"/>
          </a:xfrm>
          <a:prstGeom prst="rect">
            <a:avLst/>
          </a:prstGeom>
          <a:noFill/>
          <a:ln w="9525">
            <a:noFill/>
            <a:miter lim="800000"/>
            <a:headEnd/>
            <a:tailEnd/>
          </a:ln>
          <a:effectLst/>
        </p:spPr>
        <p:txBody>
          <a:bodyPr>
            <a:spAutoFit/>
          </a:bodyPr>
          <a:lstStyle/>
          <a:p>
            <a:pPr marL="227013" indent="-227013" algn="ctr">
              <a:defRPr/>
            </a:pPr>
            <a:r>
              <a:rPr lang="en-US" sz="2800" b="1" dirty="0">
                <a:solidFill>
                  <a:srgbClr val="0070C0"/>
                </a:solidFill>
                <a:effectLst>
                  <a:outerShdw blurRad="38100" dist="38100" dir="2700000" algn="tl">
                    <a:srgbClr val="000000">
                      <a:alpha val="43137"/>
                    </a:srgbClr>
                  </a:outerShdw>
                </a:effectLst>
                <a:latin typeface="+mj-lt"/>
              </a:rPr>
              <a:t>OPEN COMMITMENTS</a:t>
            </a:r>
          </a:p>
          <a:p>
            <a:pPr marL="227013" indent="-227013">
              <a:defRPr/>
            </a:pPr>
            <a:endParaRPr lang="en-US" sz="1000" b="1" dirty="0">
              <a:solidFill>
                <a:srgbClr val="0070C0"/>
              </a:solidFill>
              <a:latin typeface="+mj-lt"/>
            </a:endParaRPr>
          </a:p>
          <a:p>
            <a:pPr marL="227013" indent="-227013">
              <a:defRPr/>
            </a:pPr>
            <a:endParaRPr lang="en-US" sz="1000" b="1" dirty="0">
              <a:solidFill>
                <a:srgbClr val="0070C0"/>
              </a:solidFill>
              <a:latin typeface="+mj-lt"/>
            </a:endParaRPr>
          </a:p>
          <a:p>
            <a:pPr marL="227013" indent="-227013" algn="just">
              <a:defRPr/>
            </a:pPr>
            <a:r>
              <a:rPr lang="en-US" sz="2800" dirty="0">
                <a:solidFill>
                  <a:srgbClr val="0070C0"/>
                </a:solidFill>
                <a:latin typeface="+mj-lt"/>
              </a:rPr>
              <a:t>  The Open Commitments (Encumbrances) have an Original amount. The Adjusted column is the total of all changes to the Encumbrance. The next column is for the total of what has been Liquidated (transactions reducing the amount of the Encumbrance). Then the Current column is the remaining Encumbrance total. </a:t>
            </a:r>
          </a:p>
        </p:txBody>
      </p:sp>
      <p:pic>
        <p:nvPicPr>
          <p:cNvPr id="3" name="Picture 2"/>
          <p:cNvPicPr>
            <a:picLocks noChangeAspect="1"/>
          </p:cNvPicPr>
          <p:nvPr/>
        </p:nvPicPr>
        <p:blipFill>
          <a:blip r:embed="rId2"/>
          <a:stretch>
            <a:fillRect/>
          </a:stretch>
        </p:blipFill>
        <p:spPr>
          <a:xfrm>
            <a:off x="1066800" y="4648200"/>
            <a:ext cx="6477000" cy="1585902"/>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a:extLst>
              <a:ext uri="{FF2B5EF4-FFF2-40B4-BE49-F238E27FC236}">
                <a16:creationId xmlns:a16="http://schemas.microsoft.com/office/drawing/2014/main" id="{48069AEC-1150-4E1A-92E1-E8E3356F134B}"/>
              </a:ext>
            </a:extLst>
          </p:cNvPr>
          <p:cNvSpPr txBox="1">
            <a:spLocks noChangeArrowheads="1"/>
          </p:cNvSpPr>
          <p:nvPr/>
        </p:nvSpPr>
        <p:spPr bwMode="auto">
          <a:xfrm>
            <a:off x="457200" y="762000"/>
            <a:ext cx="8153400" cy="3108325"/>
          </a:xfrm>
          <a:prstGeom prst="rect">
            <a:avLst/>
          </a:prstGeom>
          <a:noFill/>
          <a:ln w="9525">
            <a:noFill/>
            <a:miter lim="800000"/>
            <a:headEnd/>
            <a:tailEnd/>
          </a:ln>
          <a:effectLst/>
        </p:spPr>
        <p:txBody>
          <a:bodyPr>
            <a:spAutoFit/>
          </a:bodyPr>
          <a:lstStyle/>
          <a:p>
            <a:pPr marL="227013" indent="-227013" algn="ctr">
              <a:defRPr/>
            </a:pPr>
            <a:r>
              <a:rPr lang="en-US" sz="2800" b="1" dirty="0">
                <a:solidFill>
                  <a:srgbClr val="0070C0"/>
                </a:solidFill>
                <a:effectLst>
                  <a:outerShdw blurRad="38100" dist="38100" dir="2700000" algn="tl">
                    <a:srgbClr val="000000"/>
                  </a:outerShdw>
                </a:effectLst>
                <a:latin typeface="+mj-lt"/>
              </a:rPr>
              <a:t>OPEN COMMITMENTS</a:t>
            </a:r>
          </a:p>
          <a:p>
            <a:pPr marL="227013" indent="-227013">
              <a:defRPr/>
            </a:pPr>
            <a:endParaRPr lang="en-US" sz="2800" b="1" dirty="0">
              <a:solidFill>
                <a:srgbClr val="0070C0"/>
              </a:solidFill>
              <a:latin typeface="+mj-lt"/>
            </a:endParaRPr>
          </a:p>
          <a:p>
            <a:pPr marL="227013" indent="-227013" algn="just">
              <a:defRPr/>
            </a:pPr>
            <a:r>
              <a:rPr lang="en-US" sz="2800" b="1" dirty="0">
                <a:solidFill>
                  <a:srgbClr val="0070C0"/>
                </a:solidFill>
                <a:latin typeface="+mj-lt"/>
              </a:rPr>
              <a:t>  </a:t>
            </a:r>
            <a:r>
              <a:rPr lang="en-US" sz="2800" dirty="0">
                <a:solidFill>
                  <a:srgbClr val="0070C0"/>
                </a:solidFill>
                <a:latin typeface="+mj-lt"/>
              </a:rPr>
              <a:t>Canopy also allows the user to filter and sort the  Open Commitments (Encumbrances).  Type in an Object code next to the account to filter to that code.  To sort, click on the column heading  and the list is sorted as descending.    </a:t>
            </a:r>
          </a:p>
        </p:txBody>
      </p:sp>
      <p:pic>
        <p:nvPicPr>
          <p:cNvPr id="4" name="Picture 3"/>
          <p:cNvPicPr>
            <a:picLocks noChangeAspect="1"/>
          </p:cNvPicPr>
          <p:nvPr/>
        </p:nvPicPr>
        <p:blipFill>
          <a:blip r:embed="rId2"/>
          <a:stretch>
            <a:fillRect/>
          </a:stretch>
        </p:blipFill>
        <p:spPr>
          <a:xfrm>
            <a:off x="838199" y="3962400"/>
            <a:ext cx="7868873" cy="1600200"/>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D62FD5-28C3-4440-8AC8-2DB0D1D40BBF}"/>
              </a:ext>
            </a:extLst>
          </p:cNvPr>
          <p:cNvSpPr>
            <a:spLocks noChangeArrowheads="1"/>
          </p:cNvSpPr>
          <p:nvPr/>
        </p:nvSpPr>
        <p:spPr bwMode="auto">
          <a:xfrm>
            <a:off x="498475" y="711637"/>
            <a:ext cx="79248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p>
            <a:pPr>
              <a:tabLst>
                <a:tab pos="2971800" algn="ctr"/>
              </a:tabLst>
              <a:defRPr/>
            </a:pPr>
            <a:r>
              <a:rPr lang="en-US" sz="2400" b="1" u="sng">
                <a:latin typeface="Arial" charset="0"/>
                <a:cs typeface="Times New Roman" pitchFamily="18" charset="0"/>
              </a:rPr>
              <a:t>FY22 </a:t>
            </a:r>
            <a:r>
              <a:rPr lang="en-US" sz="2400" b="1" u="sng" dirty="0">
                <a:latin typeface="Arial" charset="0"/>
                <a:cs typeface="Times New Roman" pitchFamily="18" charset="0"/>
              </a:rPr>
              <a:t>Opening Dates</a:t>
            </a:r>
          </a:p>
          <a:p>
            <a:pPr>
              <a:tabLst>
                <a:tab pos="2971800" algn="ctr"/>
              </a:tabLst>
              <a:defRPr/>
            </a:pPr>
            <a:endParaRPr lang="en-US" sz="2400" dirty="0">
              <a:latin typeface="Arial" charset="0"/>
            </a:endParaRPr>
          </a:p>
          <a:p>
            <a:pPr marL="342900" indent="-342900" algn="just">
              <a:buFont typeface="Arial" panose="020B0604020202020204" pitchFamily="34" charset="0"/>
              <a:buChar char="•"/>
              <a:tabLst>
                <a:tab pos="2971800" algn="ctr"/>
              </a:tabLst>
              <a:defRPr/>
            </a:pPr>
            <a:r>
              <a:rPr lang="en-US" sz="2400" b="1" dirty="0">
                <a:latin typeface="Arial" charset="0"/>
                <a:cs typeface="Times New Roman" pitchFamily="18" charset="0"/>
              </a:rPr>
              <a:t>Departments will be able to enter Fiscal Year 2022 requisitions into </a:t>
            </a:r>
            <a:r>
              <a:rPr lang="en-US" sz="2400" b="1" dirty="0" err="1">
                <a:latin typeface="Arial" charset="0"/>
                <a:cs typeface="Times New Roman" pitchFamily="18" charset="0"/>
              </a:rPr>
              <a:t>IslanderBuy</a:t>
            </a:r>
            <a:r>
              <a:rPr lang="en-US" sz="2400" b="1" dirty="0">
                <a:latin typeface="Arial" charset="0"/>
                <a:cs typeface="Times New Roman" pitchFamily="18" charset="0"/>
              </a:rPr>
              <a:t> at any time.</a:t>
            </a:r>
          </a:p>
          <a:p>
            <a:pPr marL="342900" indent="-342900" algn="just">
              <a:buFont typeface="Arial" panose="020B0604020202020204" pitchFamily="34" charset="0"/>
              <a:buChar char="•"/>
              <a:tabLst>
                <a:tab pos="2971800" algn="ctr"/>
              </a:tabLst>
              <a:defRPr/>
            </a:pPr>
            <a:endParaRPr lang="en-US" sz="2400" b="1" dirty="0">
              <a:latin typeface="Arial" charset="0"/>
              <a:cs typeface="Times New Roman" pitchFamily="18" charset="0"/>
            </a:endParaRPr>
          </a:p>
          <a:p>
            <a:pPr marL="342900" indent="-342900">
              <a:buFont typeface="Arial" panose="020B0604020202020204" pitchFamily="34" charset="0"/>
              <a:buChar char="•"/>
              <a:tabLst>
                <a:tab pos="2971800" algn="ctr"/>
              </a:tabLst>
              <a:defRPr/>
            </a:pPr>
            <a:r>
              <a:rPr lang="en-US" sz="2400" b="1" dirty="0">
                <a:latin typeface="Arial" charset="0"/>
                <a:cs typeface="Times New Roman" pitchFamily="18" charset="0"/>
              </a:rPr>
              <a:t>Encumbrances in FAMIS should occur as soon as FY2022 Budgeted Funds available.</a:t>
            </a:r>
            <a:br>
              <a:rPr lang="en-US" sz="2400" b="1" dirty="0">
                <a:latin typeface="Arial" charset="0"/>
                <a:cs typeface="Times New Roman" pitchFamily="18" charset="0"/>
              </a:rPr>
            </a:br>
            <a:endParaRPr lang="en-US" sz="2400" b="1" dirty="0">
              <a:latin typeface="Arial" charset="0"/>
              <a:cs typeface="Times New Roman" pitchFamily="18" charset="0"/>
            </a:endParaRPr>
          </a:p>
          <a:p>
            <a:pPr marL="342900" indent="-342900" algn="just">
              <a:buFont typeface="Arial" panose="020B0604020202020204" pitchFamily="34" charset="0"/>
              <a:buChar char="•"/>
              <a:tabLst>
                <a:tab pos="2971800" algn="ctr"/>
              </a:tabLst>
              <a:defRPr/>
            </a:pPr>
            <a:r>
              <a:rPr lang="en-US" altLang="en-US" sz="2400" b="1" dirty="0">
                <a:cs typeface="Times New Roman" panose="02020603050405020304" pitchFamily="18" charset="0"/>
              </a:rPr>
              <a:t>For emergency orders that must be delivered on or shortly after September 1, 2021, please contact Will Hobart, ext. 2616.</a:t>
            </a:r>
            <a:endParaRPr lang="en-US" altLang="en-US" b="1" dirty="0"/>
          </a:p>
          <a:p>
            <a:pPr algn="just">
              <a:tabLst>
                <a:tab pos="2971800" algn="ctr"/>
              </a:tabLst>
              <a:defRPr/>
            </a:pPr>
            <a:endParaRPr lang="en-US" sz="2400" b="1" dirty="0">
              <a:latin typeface="Arial" charset="0"/>
              <a:cs typeface="Times New Roman" pitchFamily="18" charset="0"/>
            </a:endParaRPr>
          </a:p>
          <a:p>
            <a:pPr algn="just">
              <a:tabLst>
                <a:tab pos="2971800" algn="ctr"/>
              </a:tabLst>
              <a:defRPr/>
            </a:pPr>
            <a:endParaRPr lang="en-US" sz="2400" b="1" dirty="0">
              <a:latin typeface="Arial" charset="0"/>
              <a:cs typeface="Times New Roman" pitchFamily="18" charset="0"/>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a:extLst>
              <a:ext uri="{FF2B5EF4-FFF2-40B4-BE49-F238E27FC236}">
                <a16:creationId xmlns:a16="http://schemas.microsoft.com/office/drawing/2014/main" id="{816B4996-A347-46D0-945F-CAA71B38F2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2019300" cy="228600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B4AD884-2F3D-4424-961B-ECB32C1310DF}"/>
              </a:ext>
            </a:extLst>
          </p:cNvPr>
          <p:cNvSpPr/>
          <p:nvPr/>
        </p:nvSpPr>
        <p:spPr>
          <a:xfrm>
            <a:off x="2971800" y="1460480"/>
            <a:ext cx="5181600" cy="34163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That’s all folks ~</a:t>
            </a:r>
          </a:p>
          <a:p>
            <a:pPr algn="ctr" eaLnBrk="1" hangingPunct="1">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charset="0"/>
              </a:rPr>
              <a:t>Thank you for coming.</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B38D2-BF93-48C0-8DD2-A344BACC5B65}"/>
              </a:ext>
            </a:extLst>
          </p:cNvPr>
          <p:cNvSpPr>
            <a:spLocks noGrp="1"/>
          </p:cNvSpPr>
          <p:nvPr>
            <p:ph type="title"/>
          </p:nvPr>
        </p:nvSpPr>
        <p:spPr>
          <a:xfrm>
            <a:off x="381000" y="1219200"/>
            <a:ext cx="8382000" cy="498598"/>
          </a:xfrm>
        </p:spPr>
        <p:txBody>
          <a:bodyPr/>
          <a:lstStyle/>
          <a:p>
            <a:pPr>
              <a:defRPr/>
            </a:pPr>
            <a:r>
              <a:rPr sz="3600">
                <a:latin typeface="Arial" panose="020B0604020202020204" pitchFamily="34" charset="0"/>
                <a:cs typeface="Arial" panose="020B0604020202020204" pitchFamily="34" charset="0"/>
              </a:rPr>
              <a:t>Funds that </a:t>
            </a:r>
            <a:r>
              <a:rPr sz="3600" u="sng">
                <a:latin typeface="Arial" panose="020B0604020202020204" pitchFamily="34" charset="0"/>
                <a:cs typeface="Arial" panose="020B0604020202020204" pitchFamily="34" charset="0"/>
              </a:rPr>
              <a:t>WILL</a:t>
            </a:r>
            <a:r>
              <a:rPr sz="3600">
                <a:latin typeface="Arial" panose="020B0604020202020204" pitchFamily="34" charset="0"/>
                <a:cs typeface="Arial" panose="020B0604020202020204" pitchFamily="34" charset="0"/>
              </a:rPr>
              <a:t> Rollover</a:t>
            </a:r>
          </a:p>
        </p:txBody>
      </p:sp>
      <p:graphicFrame>
        <p:nvGraphicFramePr>
          <p:cNvPr id="4" name="Table 3">
            <a:extLst>
              <a:ext uri="{FF2B5EF4-FFF2-40B4-BE49-F238E27FC236}">
                <a16:creationId xmlns:a16="http://schemas.microsoft.com/office/drawing/2014/main" id="{C0E4C903-D38A-4CAE-858D-742213644F0B}"/>
              </a:ext>
            </a:extLst>
          </p:cNvPr>
          <p:cNvGraphicFramePr>
            <a:graphicFrameLocks noGrp="1"/>
          </p:cNvGraphicFramePr>
          <p:nvPr>
            <p:extLst>
              <p:ext uri="{D42A27DB-BD31-4B8C-83A1-F6EECF244321}">
                <p14:modId xmlns:p14="http://schemas.microsoft.com/office/powerpoint/2010/main" val="1786194999"/>
              </p:ext>
            </p:extLst>
          </p:nvPr>
        </p:nvGraphicFramePr>
        <p:xfrm>
          <a:off x="838201" y="1828800"/>
          <a:ext cx="7467598" cy="4774232"/>
        </p:xfrm>
        <a:graphic>
          <a:graphicData uri="http://schemas.openxmlformats.org/drawingml/2006/table">
            <a:tbl>
              <a:tblPr firstRow="1" firstCol="1" bandRow="1">
                <a:tableStyleId>{21E4AEA4-8DFA-4A89-87EB-49C32662AFE0}</a:tableStyleId>
              </a:tblPr>
              <a:tblGrid>
                <a:gridCol w="1593059">
                  <a:extLst>
                    <a:ext uri="{9D8B030D-6E8A-4147-A177-3AD203B41FA5}">
                      <a16:colId xmlns:a16="http://schemas.microsoft.com/office/drawing/2014/main" val="2813311714"/>
                    </a:ext>
                  </a:extLst>
                </a:gridCol>
                <a:gridCol w="1250626">
                  <a:extLst>
                    <a:ext uri="{9D8B030D-6E8A-4147-A177-3AD203B41FA5}">
                      <a16:colId xmlns:a16="http://schemas.microsoft.com/office/drawing/2014/main" val="1798405083"/>
                    </a:ext>
                  </a:extLst>
                </a:gridCol>
                <a:gridCol w="4623913">
                  <a:extLst>
                    <a:ext uri="{9D8B030D-6E8A-4147-A177-3AD203B41FA5}">
                      <a16:colId xmlns:a16="http://schemas.microsoft.com/office/drawing/2014/main" val="2637640406"/>
                    </a:ext>
                  </a:extLst>
                </a:gridCol>
              </a:tblGrid>
              <a:tr h="160451">
                <a:tc>
                  <a:txBody>
                    <a:bodyPr/>
                    <a:lstStyle/>
                    <a:p>
                      <a:pPr marL="0" marR="0" algn="ctr">
                        <a:lnSpc>
                          <a:spcPct val="115000"/>
                        </a:lnSpc>
                        <a:spcBef>
                          <a:spcPts val="0"/>
                        </a:spcBef>
                        <a:spcAft>
                          <a:spcPts val="1000"/>
                        </a:spcAft>
                      </a:pPr>
                      <a:r>
                        <a:rPr lang="en-US" sz="1200" dirty="0">
                          <a:effectLst/>
                        </a:rPr>
                        <a:t>Description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dirty="0">
                          <a:effectLst/>
                        </a:rPr>
                        <a:t>Account Prefix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tc>
                <a:tc>
                  <a:txBody>
                    <a:bodyPr/>
                    <a:lstStyle/>
                    <a:p>
                      <a:pPr marL="0" marR="0" algn="ctr">
                        <a:lnSpc>
                          <a:spcPct val="115000"/>
                        </a:lnSpc>
                        <a:spcBef>
                          <a:spcPts val="0"/>
                        </a:spcBef>
                        <a:spcAft>
                          <a:spcPts val="1000"/>
                        </a:spcAft>
                      </a:pPr>
                      <a:r>
                        <a:rPr lang="en-US" sz="1200" dirty="0">
                          <a:effectLst/>
                        </a:rPr>
                        <a:t>Rules for closing out funds at year end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3274532403"/>
                  </a:ext>
                </a:extLst>
              </a:tr>
              <a:tr h="501314">
                <a:tc>
                  <a:txBody>
                    <a:bodyPr/>
                    <a:lstStyle/>
                    <a:p>
                      <a:pPr marL="0" marR="0">
                        <a:lnSpc>
                          <a:spcPct val="115000"/>
                        </a:lnSpc>
                        <a:spcBef>
                          <a:spcPts val="0"/>
                        </a:spcBef>
                        <a:spcAft>
                          <a:spcPts val="1000"/>
                        </a:spcAft>
                      </a:pPr>
                      <a:r>
                        <a:rPr lang="en-US" sz="1200" dirty="0">
                          <a:effectLst/>
                        </a:rPr>
                        <a:t>State accounts, includes lab fee accounts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dirty="0">
                          <a:effectLst/>
                        </a:rPr>
                        <a:t>“12”, “13”, “16”, “17” &amp; “18”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Funds to cover encumbrances are carried forward to the next fiscal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2868168401"/>
                  </a:ext>
                </a:extLst>
              </a:tr>
              <a:tr h="330883">
                <a:tc>
                  <a:txBody>
                    <a:bodyPr/>
                    <a:lstStyle/>
                    <a:p>
                      <a:pPr marL="0" marR="0">
                        <a:lnSpc>
                          <a:spcPct val="115000"/>
                        </a:lnSpc>
                        <a:spcBef>
                          <a:spcPts val="0"/>
                        </a:spcBef>
                        <a:spcAft>
                          <a:spcPts val="1000"/>
                        </a:spcAft>
                      </a:pPr>
                      <a:r>
                        <a:rPr lang="en-US" sz="1200">
                          <a:effectLst/>
                        </a:rPr>
                        <a:t>Research Development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a:effectLst/>
                        </a:rPr>
                        <a:t>“140”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Funds may be carried over to next year if within the biennium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4257773767"/>
                  </a:ext>
                </a:extLst>
              </a:tr>
              <a:tr h="160451">
                <a:tc>
                  <a:txBody>
                    <a:bodyPr/>
                    <a:lstStyle/>
                    <a:p>
                      <a:pPr marL="0" marR="0">
                        <a:lnSpc>
                          <a:spcPct val="115000"/>
                        </a:lnSpc>
                        <a:spcBef>
                          <a:spcPts val="0"/>
                        </a:spcBef>
                        <a:spcAft>
                          <a:spcPts val="1000"/>
                        </a:spcAft>
                      </a:pPr>
                      <a:r>
                        <a:rPr lang="en-US" sz="1200">
                          <a:effectLst/>
                        </a:rPr>
                        <a:t>HEF funds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a:effectLst/>
                        </a:rPr>
                        <a:t>“1609xx”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Funds to cover encumbrances are carried forward to the next fiscal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1587267021"/>
                  </a:ext>
                </a:extLst>
              </a:tr>
              <a:tr h="330883">
                <a:tc>
                  <a:txBody>
                    <a:bodyPr/>
                    <a:lstStyle/>
                    <a:p>
                      <a:pPr marL="0" marR="0">
                        <a:lnSpc>
                          <a:spcPct val="115000"/>
                        </a:lnSpc>
                        <a:spcBef>
                          <a:spcPts val="0"/>
                        </a:spcBef>
                        <a:spcAft>
                          <a:spcPts val="1000"/>
                        </a:spcAft>
                      </a:pPr>
                      <a:r>
                        <a:rPr lang="en-US" sz="1200">
                          <a:effectLst/>
                        </a:rPr>
                        <a:t>Designated Tuition- funded accounts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a:effectLst/>
                        </a:rPr>
                        <a:t>“28”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Funds to cover encumbrances are carried forward to the next fiscal year.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3559510184"/>
                  </a:ext>
                </a:extLst>
              </a:tr>
              <a:tr h="501314">
                <a:tc>
                  <a:txBody>
                    <a:bodyPr/>
                    <a:lstStyle/>
                    <a:p>
                      <a:pPr marL="0" marR="0">
                        <a:lnSpc>
                          <a:spcPct val="115000"/>
                        </a:lnSpc>
                        <a:spcBef>
                          <a:spcPts val="0"/>
                        </a:spcBef>
                        <a:spcAft>
                          <a:spcPts val="1000"/>
                        </a:spcAft>
                      </a:pPr>
                      <a:r>
                        <a:rPr lang="en-US" sz="1200">
                          <a:effectLst/>
                        </a:rPr>
                        <a:t>Fee-funded accounts-usually have the word “Fee” in the title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dirty="0">
                          <a:effectLst/>
                        </a:rPr>
                        <a:t>“2” &amp;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Funds to cover encumbrances are rolled forward to the new fiscal year.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2495031527"/>
                  </a:ext>
                </a:extLst>
              </a:tr>
              <a:tr h="501314">
                <a:tc>
                  <a:txBody>
                    <a:bodyPr/>
                    <a:lstStyle/>
                    <a:p>
                      <a:pPr marL="0" marR="0">
                        <a:lnSpc>
                          <a:spcPct val="115000"/>
                        </a:lnSpc>
                        <a:spcBef>
                          <a:spcPts val="0"/>
                        </a:spcBef>
                        <a:spcAft>
                          <a:spcPts val="1000"/>
                        </a:spcAft>
                      </a:pPr>
                      <a:r>
                        <a:rPr lang="en-US" sz="1200">
                          <a:effectLst/>
                        </a:rPr>
                        <a:t>Program accounts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dirty="0">
                          <a:effectLst/>
                        </a:rPr>
                        <a:t> Usually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These accounts have been opened for a program or event and year-end processing of funds is determined by the account manager or program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2629033419"/>
                  </a:ext>
                </a:extLst>
              </a:tr>
              <a:tr h="330883">
                <a:tc>
                  <a:txBody>
                    <a:bodyPr/>
                    <a:lstStyle/>
                    <a:p>
                      <a:pPr marL="0" marR="0">
                        <a:lnSpc>
                          <a:spcPct val="115000"/>
                        </a:lnSpc>
                        <a:spcBef>
                          <a:spcPts val="0"/>
                        </a:spcBef>
                        <a:spcAft>
                          <a:spcPts val="1000"/>
                        </a:spcAft>
                      </a:pPr>
                      <a:r>
                        <a:rPr lang="en-US" sz="1200">
                          <a:effectLst/>
                        </a:rPr>
                        <a:t>Grants and Contracts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dirty="0">
                          <a:effectLst/>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Fiscal year and project length are determined by the awarding entity and funds are rolled forward according to the grant or contract.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1377966901"/>
                  </a:ext>
                </a:extLst>
              </a:tr>
              <a:tr h="916307">
                <a:tc>
                  <a:txBody>
                    <a:bodyPr/>
                    <a:lstStyle/>
                    <a:p>
                      <a:pPr marL="0" marR="0">
                        <a:lnSpc>
                          <a:spcPct val="115000"/>
                        </a:lnSpc>
                        <a:spcBef>
                          <a:spcPts val="0"/>
                        </a:spcBef>
                        <a:spcAft>
                          <a:spcPts val="1000"/>
                        </a:spcAft>
                      </a:pPr>
                      <a:r>
                        <a:rPr lang="en-US" sz="1200" dirty="0">
                          <a:effectLst/>
                        </a:rPr>
                        <a:t>Construction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gn="ctr">
                        <a:lnSpc>
                          <a:spcPct val="115000"/>
                        </a:lnSpc>
                        <a:spcBef>
                          <a:spcPts val="0"/>
                        </a:spcBef>
                        <a:spcAft>
                          <a:spcPts val="1000"/>
                        </a:spcAft>
                      </a:pPr>
                      <a:r>
                        <a:rPr lang="en-US" sz="1200" dirty="0">
                          <a:effectLst/>
                        </a:rPr>
                        <a:t>“830xxx”</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 </a:t>
                      </a:r>
                    </a:p>
                    <a:p>
                      <a:pPr marL="0" marR="0" algn="ctr">
                        <a:lnSpc>
                          <a:spcPct val="115000"/>
                        </a:lnSpc>
                        <a:spcBef>
                          <a:spcPts val="0"/>
                        </a:spcBef>
                        <a:spcAft>
                          <a:spcPts val="1000"/>
                        </a:spcAft>
                      </a:pPr>
                      <a:r>
                        <a:rPr lang="en-US" sz="1200" dirty="0">
                          <a:effectLst/>
                        </a:rPr>
                        <a:t>“8307xx”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a:txBody>
                    <a:bodyPr/>
                    <a:lstStyle/>
                    <a:p>
                      <a:pPr marL="0" marR="0">
                        <a:lnSpc>
                          <a:spcPct val="115000"/>
                        </a:lnSpc>
                        <a:spcBef>
                          <a:spcPts val="0"/>
                        </a:spcBef>
                        <a:spcAft>
                          <a:spcPts val="1000"/>
                        </a:spcAft>
                      </a:pPr>
                      <a:r>
                        <a:rPr lang="en-US" sz="1200" dirty="0">
                          <a:effectLst/>
                        </a:rPr>
                        <a:t>Most construction related accounts only roll forward funds to cover encumbrances.</a:t>
                      </a:r>
                    </a:p>
                    <a:p>
                      <a:pPr marL="0" marR="0">
                        <a:lnSpc>
                          <a:spcPct val="115000"/>
                        </a:lnSpc>
                        <a:spcBef>
                          <a:spcPts val="0"/>
                        </a:spcBef>
                        <a:spcAft>
                          <a:spcPts val="1000"/>
                        </a:spcAft>
                      </a:pPr>
                      <a:r>
                        <a:rPr lang="en-US" sz="1200" dirty="0">
                          <a:effectLst/>
                        </a:rPr>
                        <a:t> </a:t>
                      </a:r>
                    </a:p>
                    <a:p>
                      <a:pPr marL="0" marR="0">
                        <a:lnSpc>
                          <a:spcPct val="115000"/>
                        </a:lnSpc>
                        <a:spcBef>
                          <a:spcPts val="0"/>
                        </a:spcBef>
                        <a:spcAft>
                          <a:spcPts val="1000"/>
                        </a:spcAft>
                      </a:pPr>
                      <a:r>
                        <a:rPr lang="en-US" sz="1200" dirty="0">
                          <a:effectLst/>
                        </a:rPr>
                        <a:t>Construction accounts funded by gifts roll forward.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extLst>
                  <a:ext uri="{0D108BD9-81ED-4DB2-BD59-A6C34878D82A}">
                    <a16:rowId xmlns:a16="http://schemas.microsoft.com/office/drawing/2014/main" val="1740588575"/>
                  </a:ext>
                </a:extLst>
              </a:tr>
              <a:tr h="160451">
                <a:tc gridSpan="3">
                  <a:txBody>
                    <a:bodyPr/>
                    <a:lstStyle/>
                    <a:p>
                      <a:pPr marL="0" marR="0">
                        <a:lnSpc>
                          <a:spcPct val="115000"/>
                        </a:lnSpc>
                        <a:spcBef>
                          <a:spcPts val="0"/>
                        </a:spcBef>
                        <a:spcAft>
                          <a:spcPts val="1000"/>
                        </a:spcAft>
                      </a:pPr>
                      <a:r>
                        <a:rPr lang="en-US" sz="1000" dirty="0">
                          <a:effectLst/>
                        </a:rPr>
                        <a:t>For further details about year-end processing, see screen 006 in FAMIS as shown in the example below</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8957" marR="38957"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3582391"/>
                  </a:ext>
                </a:extLst>
              </a:tr>
            </a:tbl>
          </a:graphicData>
        </a:graphic>
      </p:graphicFrame>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FA846862-088B-43CD-B8B1-42AFB140518F}"/>
              </a:ext>
            </a:extLst>
          </p:cNvPr>
          <p:cNvSpPr>
            <a:spLocks noChangeArrowheads="1"/>
          </p:cNvSpPr>
          <p:nvPr/>
        </p:nvSpPr>
        <p:spPr bwMode="auto">
          <a:xfrm>
            <a:off x="304800" y="1131888"/>
            <a:ext cx="84582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r>
              <a:rPr lang="en-US" altLang="ja-JP" sz="2400" b="1" u="sng" dirty="0">
                <a:latin typeface="Arial" panose="020B0604020202020204" pitchFamily="34" charset="0"/>
                <a:ea typeface="MS Mincho" panose="02020609040205080304" pitchFamily="49" charset="-128"/>
                <a:cs typeface="Arial" panose="020B0604020202020204" pitchFamily="34" charset="0"/>
              </a:rPr>
              <a:t>SERVICES:</a:t>
            </a:r>
            <a:endParaRPr lang="en-US" altLang="ja-JP" sz="2400" dirty="0">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r>
              <a:rPr lang="en-US" altLang="ja-JP" sz="2400" dirty="0">
                <a:latin typeface="Arial" panose="020B0604020202020204" pitchFamily="34" charset="0"/>
                <a:ea typeface="MS Mincho" panose="02020609040205080304" pitchFamily="49" charset="-128"/>
                <a:cs typeface="Arial" panose="020B0604020202020204" pitchFamily="34" charset="0"/>
              </a:rPr>
              <a:t>(object codes 5350-5680) </a:t>
            </a:r>
          </a:p>
          <a:p>
            <a:pPr>
              <a:lnSpc>
                <a:spcPct val="100000"/>
              </a:lnSpc>
              <a:spcBef>
                <a:spcPct val="0"/>
              </a:spcBef>
              <a:buFontTx/>
              <a:buNone/>
            </a:pPr>
            <a:endParaRPr lang="en-US" altLang="ja-JP" sz="1200" dirty="0">
              <a:latin typeface="Arial" panose="020B0604020202020204" pitchFamily="34" charset="0"/>
              <a:cs typeface="Arial" panose="020B0604020202020204" pitchFamily="34" charset="0"/>
            </a:endParaRPr>
          </a:p>
          <a:p>
            <a:pPr algn="just">
              <a:lnSpc>
                <a:spcPct val="100000"/>
              </a:lnSpc>
              <a:spcBef>
                <a:spcPct val="0"/>
              </a:spcBef>
              <a:buFontTx/>
              <a:buNone/>
            </a:pPr>
            <a:r>
              <a:rPr lang="en-US" altLang="ja-JP" sz="2400" dirty="0">
                <a:latin typeface="Arial" panose="020B0604020202020204" pitchFamily="34" charset="0"/>
                <a:ea typeface="MS Mincho" panose="02020609040205080304" pitchFamily="49" charset="-128"/>
                <a:cs typeface="Arial" panose="020B0604020202020204" pitchFamily="34" charset="0"/>
              </a:rPr>
              <a:t>The purchase of services must be charged to the fiscal year in which the services are rendered. </a:t>
            </a:r>
            <a:r>
              <a:rPr lang="en-US" altLang="ja-JP" sz="2400" b="1" dirty="0">
                <a:latin typeface="Arial" panose="020B0604020202020204" pitchFamily="34" charset="0"/>
                <a:ea typeface="MS Mincho" panose="02020609040205080304" pitchFamily="49" charset="-128"/>
                <a:cs typeface="Arial" panose="020B0604020202020204" pitchFamily="34" charset="0"/>
              </a:rPr>
              <a:t>DON’T</a:t>
            </a:r>
            <a:r>
              <a:rPr lang="en-US" altLang="ja-JP" sz="2400" dirty="0">
                <a:latin typeface="Arial" panose="020B0604020202020204" pitchFamily="34" charset="0"/>
                <a:ea typeface="MS Mincho" panose="02020609040205080304" pitchFamily="49" charset="-128"/>
                <a:cs typeface="Arial" panose="020B0604020202020204" pitchFamily="34" charset="0"/>
              </a:rPr>
              <a:t> issue purchase orders or submit requisitions for services that will cross fiscal years. </a:t>
            </a:r>
          </a:p>
          <a:p>
            <a:pPr algn="just">
              <a:lnSpc>
                <a:spcPct val="100000"/>
              </a:lnSpc>
              <a:spcBef>
                <a:spcPct val="0"/>
              </a:spcBef>
              <a:buFontTx/>
              <a:buNone/>
            </a:pPr>
            <a:endParaRPr lang="en-US" altLang="ja-JP" sz="1200" dirty="0">
              <a:latin typeface="Arial" panose="020B0604020202020204" pitchFamily="34" charset="0"/>
              <a:ea typeface="MS Mincho" panose="02020609040205080304" pitchFamily="49" charset="-128"/>
              <a:cs typeface="Arial" panose="020B0604020202020204" pitchFamily="34" charset="0"/>
            </a:endParaRPr>
          </a:p>
          <a:p>
            <a:pPr algn="just">
              <a:lnSpc>
                <a:spcPct val="100000"/>
              </a:lnSpc>
              <a:spcBef>
                <a:spcPct val="0"/>
              </a:spcBef>
              <a:buFontTx/>
              <a:buNone/>
            </a:pPr>
            <a:r>
              <a:rPr lang="en-US" altLang="ja-JP" sz="2400" dirty="0">
                <a:latin typeface="Arial" panose="020B0604020202020204" pitchFamily="34" charset="0"/>
                <a:ea typeface="MS Mincho" panose="02020609040205080304" pitchFamily="49" charset="-128"/>
                <a:cs typeface="Arial" panose="020B0604020202020204" pitchFamily="34" charset="0"/>
              </a:rPr>
              <a:t>Create a Requisition for current fiscal year to end August 31, 2021 and then create a Requisition for the service to begin on September 01, 2021, for FY22.</a:t>
            </a:r>
          </a:p>
          <a:p>
            <a:pPr algn="just">
              <a:lnSpc>
                <a:spcPct val="100000"/>
              </a:lnSpc>
              <a:spcBef>
                <a:spcPct val="0"/>
              </a:spcBef>
              <a:buFontTx/>
              <a:buNone/>
            </a:pPr>
            <a:endParaRPr lang="en-US" altLang="ja-JP" sz="2400" dirty="0">
              <a:latin typeface="Arial" panose="020B0604020202020204" pitchFamily="34" charset="0"/>
              <a:cs typeface="Arial" panose="020B0604020202020204" pitchFamily="34" charset="0"/>
            </a:endParaRPr>
          </a:p>
        </p:txBody>
      </p:sp>
      <p:pic>
        <p:nvPicPr>
          <p:cNvPr id="14339" name="Picture 1">
            <a:extLst>
              <a:ext uri="{FF2B5EF4-FFF2-40B4-BE49-F238E27FC236}">
                <a16:creationId xmlns:a16="http://schemas.microsoft.com/office/drawing/2014/main" id="{B686AB4A-58F4-4B05-A5C5-4EB6D11DFE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5656263"/>
            <a:ext cx="1752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a:extLst>
              <a:ext uri="{FF2B5EF4-FFF2-40B4-BE49-F238E27FC236}">
                <a16:creationId xmlns:a16="http://schemas.microsoft.com/office/drawing/2014/main" id="{76C1F9DF-1C15-4BE4-B72F-80F139FF5A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25" y="5257800"/>
            <a:ext cx="1789113"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9">
            <a:extLst>
              <a:ext uri="{FF2B5EF4-FFF2-40B4-BE49-F238E27FC236}">
                <a16:creationId xmlns:a16="http://schemas.microsoft.com/office/drawing/2014/main" id="{CB85F9B4-F35A-4B6A-8A76-4A9CB4B45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33400"/>
            <a:ext cx="1878013" cy="990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2" name="Picture 10">
            <a:extLst>
              <a:ext uri="{FF2B5EF4-FFF2-40B4-BE49-F238E27FC236}">
                <a16:creationId xmlns:a16="http://schemas.microsoft.com/office/drawing/2014/main" id="{02B27871-DDA4-42BE-BD6A-E5C7968DD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6638" y="5070475"/>
            <a:ext cx="1071562" cy="139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531022B5-CC3C-4075-B9C1-C00CB6ACA1F3}"/>
              </a:ext>
            </a:extLst>
          </p:cNvPr>
          <p:cNvSpPr>
            <a:spLocks noChangeArrowheads="1"/>
          </p:cNvSpPr>
          <p:nvPr/>
        </p:nvSpPr>
        <p:spPr bwMode="auto">
          <a:xfrm>
            <a:off x="361950" y="914400"/>
            <a:ext cx="8077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r>
              <a:rPr lang="en-US" altLang="ja-JP" sz="2000" b="1" u="sng" dirty="0">
                <a:latin typeface="Arial" panose="020B0604020202020204" pitchFamily="34" charset="0"/>
                <a:ea typeface="MS Mincho" panose="02020609040205080304" pitchFamily="49" charset="-128"/>
                <a:cs typeface="Arial" panose="020B0604020202020204" pitchFamily="34" charset="0"/>
              </a:rPr>
              <a:t>CAPITAL ASSETS &amp; CONTROLLED ASSETS </a:t>
            </a:r>
            <a:endParaRPr lang="en-US" altLang="ja-JP" sz="1100" dirty="0">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r>
              <a:rPr lang="en-US" altLang="ja-JP" sz="1800" dirty="0">
                <a:latin typeface="Arial" panose="020B0604020202020204" pitchFamily="34" charset="0"/>
                <a:ea typeface="MS Mincho" panose="02020609040205080304" pitchFamily="49" charset="-128"/>
                <a:cs typeface="Arial" panose="020B0604020202020204" pitchFamily="34" charset="0"/>
              </a:rPr>
              <a:t>(object codes 5750-5772, 5773-5797 &amp; 8000) </a:t>
            </a:r>
            <a:endParaRPr lang="en-US" altLang="ja-JP" sz="1100" dirty="0">
              <a:latin typeface="Arial" panose="020B0604020202020204" pitchFamily="34" charset="0"/>
              <a:cs typeface="Arial" panose="020B0604020202020204" pitchFamily="34" charset="0"/>
            </a:endParaRPr>
          </a:p>
          <a:p>
            <a:pPr>
              <a:lnSpc>
                <a:spcPct val="100000"/>
              </a:lnSpc>
              <a:spcBef>
                <a:spcPct val="0"/>
              </a:spcBef>
              <a:buFontTx/>
              <a:buNone/>
            </a:pPr>
            <a:endParaRPr lang="en-US" altLang="ja-JP" sz="1800" dirty="0">
              <a:latin typeface="Arial" panose="020B0604020202020204" pitchFamily="34" charset="0"/>
              <a:ea typeface="MS Mincho" panose="02020609040205080304" pitchFamily="49" charset="-128"/>
              <a:cs typeface="Arial" panose="020B0604020202020204" pitchFamily="34" charset="0"/>
            </a:endParaRPr>
          </a:p>
          <a:p>
            <a:pPr algn="just">
              <a:lnSpc>
                <a:spcPct val="100000"/>
              </a:lnSpc>
              <a:spcBef>
                <a:spcPct val="0"/>
              </a:spcBef>
              <a:buFontTx/>
              <a:buNone/>
            </a:pPr>
            <a:r>
              <a:rPr lang="en-US" altLang="ja-JP" sz="1800" dirty="0">
                <a:latin typeface="Arial" panose="020B0604020202020204" pitchFamily="34" charset="0"/>
                <a:ea typeface="MS Mincho" panose="02020609040205080304" pitchFamily="49" charset="-128"/>
                <a:cs typeface="Arial" panose="020B0604020202020204" pitchFamily="34" charset="0"/>
              </a:rPr>
              <a:t>Equipment that has a value of $5,000.00 or more and an estimated useful life of more than one year is considered a Capital Asset. </a:t>
            </a:r>
          </a:p>
          <a:p>
            <a:pPr algn="just">
              <a:lnSpc>
                <a:spcPct val="100000"/>
              </a:lnSpc>
              <a:spcBef>
                <a:spcPct val="0"/>
              </a:spcBef>
              <a:buFontTx/>
              <a:buNone/>
            </a:pPr>
            <a:endParaRPr lang="en-US" altLang="ja-JP" sz="1800" dirty="0">
              <a:latin typeface="Arial" panose="020B0604020202020204" pitchFamily="34" charset="0"/>
              <a:ea typeface="MS Mincho" panose="02020609040205080304" pitchFamily="49" charset="-128"/>
              <a:cs typeface="Arial" panose="020B0604020202020204" pitchFamily="34" charset="0"/>
            </a:endParaRPr>
          </a:p>
          <a:p>
            <a:pPr algn="just">
              <a:lnSpc>
                <a:spcPct val="100000"/>
              </a:lnSpc>
              <a:spcBef>
                <a:spcPct val="0"/>
              </a:spcBef>
              <a:buFontTx/>
              <a:buNone/>
            </a:pPr>
            <a:r>
              <a:rPr lang="en-US" altLang="ja-JP" sz="1800" dirty="0">
                <a:latin typeface="Arial" panose="020B0604020202020204" pitchFamily="34" charset="0"/>
                <a:ea typeface="MS Mincho" panose="02020609040205080304" pitchFamily="49" charset="-128"/>
                <a:cs typeface="Arial" panose="020B0604020202020204" pitchFamily="34" charset="0"/>
              </a:rPr>
              <a:t>A Controlled Asset is equipment that does not meet the capitalization threshold but must be inventoried and tracked due to the nature of the item (Example: computers, cameras, etc.). </a:t>
            </a:r>
            <a:endParaRPr lang="en-US" altLang="ja-JP" sz="1100" dirty="0">
              <a:latin typeface="Arial" panose="020B0604020202020204" pitchFamily="34" charset="0"/>
              <a:cs typeface="Arial" panose="020B0604020202020204" pitchFamily="34" charset="0"/>
            </a:endParaRPr>
          </a:p>
          <a:p>
            <a:pPr algn="just">
              <a:lnSpc>
                <a:spcPct val="100000"/>
              </a:lnSpc>
              <a:spcBef>
                <a:spcPct val="0"/>
              </a:spcBef>
              <a:buFontTx/>
              <a:buNone/>
            </a:pPr>
            <a:endParaRPr lang="en-US" altLang="ja-JP" sz="1800" dirty="0">
              <a:latin typeface="Arial" panose="020B0604020202020204" pitchFamily="34" charset="0"/>
              <a:ea typeface="MS Mincho" panose="02020609040205080304" pitchFamily="49" charset="-128"/>
              <a:cs typeface="Arial" panose="020B0604020202020204" pitchFamily="34" charset="0"/>
            </a:endParaRPr>
          </a:p>
          <a:p>
            <a:pPr algn="just">
              <a:lnSpc>
                <a:spcPct val="100000"/>
              </a:lnSpc>
              <a:spcBef>
                <a:spcPct val="0"/>
              </a:spcBef>
              <a:buFontTx/>
              <a:buNone/>
            </a:pPr>
            <a:r>
              <a:rPr lang="en-US" altLang="ja-JP" sz="1800" dirty="0">
                <a:latin typeface="Arial" panose="020B0604020202020204" pitchFamily="34" charset="0"/>
                <a:ea typeface="MS Mincho" panose="02020609040205080304" pitchFamily="49" charset="-128"/>
                <a:cs typeface="Arial" panose="020B0604020202020204" pitchFamily="34" charset="0"/>
              </a:rPr>
              <a:t>These Assets must be charged to any fiscal year or combination of fiscal years that are in existence on the date that the purchase order is awarded.  Note: If order is not delivered by August 31, 2021, purchase order </a:t>
            </a:r>
            <a:r>
              <a:rPr lang="en-US" altLang="ja-JP" sz="1800" u="sng" dirty="0">
                <a:latin typeface="Arial" panose="020B0604020202020204" pitchFamily="34" charset="0"/>
                <a:ea typeface="MS Mincho" panose="02020609040205080304" pitchFamily="49" charset="-128"/>
                <a:cs typeface="Arial" panose="020B0604020202020204" pitchFamily="34" charset="0"/>
              </a:rPr>
              <a:t>will roll forward</a:t>
            </a:r>
            <a:r>
              <a:rPr lang="en-US" altLang="ja-JP" sz="1800" dirty="0">
                <a:latin typeface="Arial" panose="020B0604020202020204" pitchFamily="34" charset="0"/>
                <a:ea typeface="MS Mincho" panose="02020609040205080304" pitchFamily="49" charset="-128"/>
                <a:cs typeface="Arial" panose="020B0604020202020204" pitchFamily="34" charset="0"/>
              </a:rPr>
              <a:t> and funds remain encumbered until received.</a:t>
            </a:r>
          </a:p>
          <a:p>
            <a:pPr algn="just">
              <a:lnSpc>
                <a:spcPct val="100000"/>
              </a:lnSpc>
              <a:spcBef>
                <a:spcPct val="0"/>
              </a:spcBef>
              <a:buFontTx/>
              <a:buNone/>
            </a:pPr>
            <a:endParaRPr lang="en-US" altLang="ja-JP" sz="1800" dirty="0">
              <a:latin typeface="Arial" panose="020B0604020202020204" pitchFamily="34" charset="0"/>
              <a:ea typeface="MS Mincho" panose="02020609040205080304" pitchFamily="49" charset="-128"/>
              <a:cs typeface="Arial" panose="020B0604020202020204" pitchFamily="34" charset="0"/>
            </a:endParaRPr>
          </a:p>
          <a:p>
            <a:pPr algn="just">
              <a:lnSpc>
                <a:spcPct val="100000"/>
              </a:lnSpc>
              <a:spcBef>
                <a:spcPct val="0"/>
              </a:spcBef>
              <a:buFontTx/>
              <a:buNone/>
            </a:pPr>
            <a:r>
              <a:rPr lang="en-US" altLang="ja-JP" sz="1800" dirty="0">
                <a:latin typeface="Arial" panose="020B0604020202020204" pitchFamily="34" charset="0"/>
                <a:ea typeface="MS Mincho" panose="02020609040205080304" pitchFamily="49" charset="-128"/>
                <a:cs typeface="Arial" panose="020B0604020202020204" pitchFamily="34" charset="0"/>
              </a:rPr>
              <a:t> </a:t>
            </a:r>
            <a:endParaRPr lang="en-US" altLang="ja-JP" sz="1800" dirty="0">
              <a:latin typeface="Arial" panose="020B0604020202020204" pitchFamily="34" charset="0"/>
              <a:cs typeface="Arial" panose="020B0604020202020204" pitchFamily="34" charset="0"/>
            </a:endParaRPr>
          </a:p>
        </p:txBody>
      </p:sp>
      <p:pic>
        <p:nvPicPr>
          <p:cNvPr id="15363" name="Picture 6" descr="http://t1.gstatic.com/images?q=tbn:ANd9GcRvX32B3Wu4nQo_B_-OkHgGVPsziiaUp4Xhxvce8cJZ92yXMmtJiQ">
            <a:extLst>
              <a:ext uri="{FF2B5EF4-FFF2-40B4-BE49-F238E27FC236}">
                <a16:creationId xmlns:a16="http://schemas.microsoft.com/office/drawing/2014/main" id="{6B53ECD3-388D-4A4F-A6E0-1711D9537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5334000"/>
            <a:ext cx="1371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C1BB4850-7E2C-4E72-A5BD-FF8113BD7489}"/>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912453" y="4913313"/>
            <a:ext cx="1188062" cy="111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8623EB5-F729-4B99-A485-2E025E6DCA4E}"/>
              </a:ext>
            </a:extLst>
          </p:cNvPr>
          <p:cNvSpPr>
            <a:spLocks noChangeArrowheads="1"/>
          </p:cNvSpPr>
          <p:nvPr/>
        </p:nvSpPr>
        <p:spPr bwMode="auto">
          <a:xfrm>
            <a:off x="342900" y="769938"/>
            <a:ext cx="79248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r>
              <a:rPr lang="en-US" altLang="ja-JP" sz="2000" b="1">
                <a:latin typeface="Arial" panose="020B0604020202020204" pitchFamily="34" charset="0"/>
                <a:ea typeface="MS Mincho" panose="02020609040205080304" pitchFamily="49" charset="-128"/>
                <a:cs typeface="Arial" panose="020B0604020202020204" pitchFamily="34" charset="0"/>
              </a:rPr>
              <a:t>Example A</a:t>
            </a:r>
          </a:p>
          <a:p>
            <a:pPr>
              <a:lnSpc>
                <a:spcPct val="100000"/>
              </a:lnSpc>
              <a:spcBef>
                <a:spcPct val="0"/>
              </a:spcBef>
              <a:buFontTx/>
              <a:buNone/>
            </a:pPr>
            <a:endParaRPr lang="en-US" altLang="ja-JP" sz="1800">
              <a:latin typeface="Arial" panose="020B0604020202020204" pitchFamily="34" charset="0"/>
              <a:cs typeface="Arial" panose="020B0604020202020204" pitchFamily="34" charset="0"/>
            </a:endParaRPr>
          </a:p>
        </p:txBody>
      </p:sp>
      <p:sp>
        <p:nvSpPr>
          <p:cNvPr id="10243" name="Rectangle 3">
            <a:extLst>
              <a:ext uri="{FF2B5EF4-FFF2-40B4-BE49-F238E27FC236}">
                <a16:creationId xmlns:a16="http://schemas.microsoft.com/office/drawing/2014/main" id="{1828A0A2-372B-404F-869D-0DBC8C896D5B}"/>
              </a:ext>
            </a:extLst>
          </p:cNvPr>
          <p:cNvSpPr>
            <a:spLocks noChangeArrowheads="1"/>
          </p:cNvSpPr>
          <p:nvPr/>
        </p:nvSpPr>
        <p:spPr bwMode="auto">
          <a:xfrm>
            <a:off x="342900" y="677863"/>
            <a:ext cx="8153400" cy="56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defRPr/>
            </a:pPr>
            <a:r>
              <a:rPr lang="en-US" altLang="ja-JP" dirty="0">
                <a:latin typeface="Arial" charset="0"/>
                <a:ea typeface="MS Mincho" pitchFamily="49" charset="-128"/>
                <a:cs typeface="Arial" charset="0"/>
              </a:rPr>
              <a:t>                     </a:t>
            </a:r>
          </a:p>
          <a:p>
            <a:pPr>
              <a:defRPr/>
            </a:pPr>
            <a:endParaRPr lang="en-US" altLang="ja-JP" dirty="0">
              <a:latin typeface="Arial" charset="0"/>
              <a:ea typeface="MS Mincho" pitchFamily="49" charset="-128"/>
              <a:cs typeface="Arial" charset="0"/>
            </a:endParaRPr>
          </a:p>
          <a:p>
            <a:pPr>
              <a:defRPr/>
            </a:pPr>
            <a:endParaRPr lang="en-US" altLang="ja-JP" dirty="0">
              <a:latin typeface="Arial" charset="0"/>
              <a:ea typeface="MS Mincho" pitchFamily="49" charset="-128"/>
              <a:cs typeface="Arial" charset="0"/>
            </a:endParaRPr>
          </a:p>
          <a:p>
            <a:pPr>
              <a:defRPr/>
            </a:pPr>
            <a:r>
              <a:rPr lang="en-US" altLang="ja-JP" dirty="0">
                <a:latin typeface="Arial" charset="0"/>
                <a:ea typeface="MS Mincho" pitchFamily="49" charset="-128"/>
                <a:cs typeface="Arial" charset="0"/>
              </a:rPr>
              <a:t>     </a:t>
            </a:r>
          </a:p>
          <a:p>
            <a:pPr>
              <a:defRPr/>
            </a:pPr>
            <a:r>
              <a:rPr lang="en-US" altLang="ja-JP" b="1" dirty="0">
                <a:latin typeface="Arial" charset="0"/>
                <a:ea typeface="MS Mincho" pitchFamily="49" charset="-128"/>
                <a:cs typeface="Arial" charset="0"/>
              </a:rPr>
              <a:t>                          </a:t>
            </a:r>
            <a:r>
              <a:rPr lang="en-US" altLang="ja-JP" b="1" u="sng" dirty="0">
                <a:latin typeface="Arial" charset="0"/>
                <a:ea typeface="MS Mincho" pitchFamily="49" charset="-128"/>
                <a:cs typeface="Arial" charset="0"/>
              </a:rPr>
              <a:t>Controlled but Non-Capitalized Items at Year-End</a:t>
            </a:r>
            <a:endParaRPr lang="en-US" altLang="ja-JP" sz="1050" b="1" u="sng" dirty="0">
              <a:latin typeface="Arial" charset="0"/>
              <a:ea typeface="MS Mincho" pitchFamily="49" charset="-128"/>
              <a:cs typeface="Arial" charset="0"/>
            </a:endParaRPr>
          </a:p>
          <a:p>
            <a:pPr>
              <a:defRPr/>
            </a:pPr>
            <a:r>
              <a:rPr lang="en-US" altLang="ja-JP" dirty="0">
                <a:latin typeface="Arial" charset="0"/>
                <a:ea typeface="MS Mincho" pitchFamily="49" charset="-128"/>
                <a:cs typeface="Arial" charset="0"/>
              </a:rPr>
              <a:t>                          Computers (Object Code: </a:t>
            </a:r>
            <a:r>
              <a:rPr lang="en-US" altLang="ja-JP" b="1" dirty="0">
                <a:latin typeface="Arial" charset="0"/>
                <a:ea typeface="MS Mincho" pitchFamily="49" charset="-128"/>
                <a:cs typeface="Arial" charset="0"/>
              </a:rPr>
              <a:t>5787</a:t>
            </a:r>
            <a:r>
              <a:rPr lang="en-US" altLang="ja-JP" dirty="0">
                <a:latin typeface="Arial" charset="0"/>
                <a:ea typeface="MS Mincho" pitchFamily="49" charset="-128"/>
                <a:cs typeface="Arial" charset="0"/>
              </a:rPr>
              <a:t>)</a:t>
            </a:r>
          </a:p>
          <a:p>
            <a:pPr>
              <a:defRPr/>
            </a:pPr>
            <a:endParaRPr lang="en-US" altLang="ja-JP" sz="1100" dirty="0">
              <a:latin typeface="Arial" charset="0"/>
              <a:ea typeface="MS Mincho" pitchFamily="49" charset="-128"/>
              <a:cs typeface="Arial" charset="0"/>
            </a:endParaRPr>
          </a:p>
          <a:p>
            <a:pPr>
              <a:defRPr/>
            </a:pPr>
            <a:endParaRPr lang="en-US" altLang="ja-JP" sz="1100" dirty="0">
              <a:latin typeface="Arial" charset="0"/>
              <a:ea typeface="MS Mincho" pitchFamily="49" charset="-128"/>
              <a:cs typeface="Arial" charset="0"/>
            </a:endParaRPr>
          </a:p>
          <a:p>
            <a:pPr>
              <a:defRPr/>
            </a:pPr>
            <a:endParaRPr lang="en-US" altLang="ja-JP" dirty="0">
              <a:latin typeface="Arial" charset="0"/>
              <a:ea typeface="MS Mincho" pitchFamily="49" charset="-128"/>
              <a:cs typeface="Arial" charset="0"/>
            </a:endParaRPr>
          </a:p>
          <a:p>
            <a:pPr>
              <a:defRPr/>
            </a:pPr>
            <a:endParaRPr lang="en-US" altLang="ja-JP" dirty="0">
              <a:latin typeface="Arial" charset="0"/>
              <a:ea typeface="MS Mincho" pitchFamily="49" charset="-128"/>
              <a:cs typeface="Arial" charset="0"/>
            </a:endParaRPr>
          </a:p>
          <a:p>
            <a:pPr>
              <a:defRPr/>
            </a:pPr>
            <a:r>
              <a:rPr lang="en-US" altLang="ja-JP" dirty="0">
                <a:latin typeface="Arial" charset="0"/>
                <a:ea typeface="MS Mincho" pitchFamily="49" charset="-128"/>
                <a:cs typeface="Arial" charset="0"/>
              </a:rPr>
              <a:t>10 Computers ordered on </a:t>
            </a:r>
            <a:r>
              <a:rPr lang="en-US" altLang="ja-JP" b="1" dirty="0">
                <a:latin typeface="Arial" charset="0"/>
                <a:ea typeface="MS Mincho" pitchFamily="49" charset="-128"/>
                <a:cs typeface="Arial" charset="0"/>
              </a:rPr>
              <a:t>AUGUST 13</a:t>
            </a:r>
            <a:r>
              <a:rPr lang="en-US" altLang="ja-JP" b="1" baseline="30000" dirty="0">
                <a:latin typeface="Arial" charset="0"/>
                <a:ea typeface="MS Mincho" pitchFamily="49" charset="-128"/>
                <a:cs typeface="Arial" charset="0"/>
              </a:rPr>
              <a:t>TH</a:t>
            </a:r>
          </a:p>
          <a:p>
            <a:pPr>
              <a:defRPr/>
            </a:pPr>
            <a:endParaRPr lang="en-US" altLang="ja-JP" sz="1100" dirty="0">
              <a:latin typeface="Arial" charset="0"/>
              <a:cs typeface="Arial" charset="0"/>
            </a:endParaRPr>
          </a:p>
          <a:p>
            <a:pPr>
              <a:defRPr/>
            </a:pPr>
            <a:r>
              <a:rPr lang="en-US" altLang="ja-JP" dirty="0">
                <a:latin typeface="Arial" charset="0"/>
                <a:ea typeface="MS Mincho" pitchFamily="49" charset="-128"/>
                <a:cs typeface="Arial" charset="0"/>
              </a:rPr>
              <a:t>10 Computers received on </a:t>
            </a:r>
            <a:r>
              <a:rPr lang="en-US" altLang="ja-JP" b="1" dirty="0">
                <a:latin typeface="Arial" charset="0"/>
                <a:ea typeface="MS Mincho" pitchFamily="49" charset="-128"/>
                <a:cs typeface="Arial" charset="0"/>
              </a:rPr>
              <a:t>SEPTEMBER 7</a:t>
            </a:r>
            <a:r>
              <a:rPr lang="en-US" altLang="ja-JP" b="1" baseline="30000" dirty="0">
                <a:latin typeface="Arial" charset="0"/>
                <a:ea typeface="MS Mincho" pitchFamily="49" charset="-128"/>
                <a:cs typeface="Arial" charset="0"/>
              </a:rPr>
              <a:t>TH</a:t>
            </a:r>
            <a:r>
              <a:rPr lang="en-US" altLang="ja-JP" dirty="0">
                <a:latin typeface="Arial" charset="0"/>
                <a:ea typeface="MS Mincho" pitchFamily="49" charset="-128"/>
                <a:cs typeface="Arial" charset="0"/>
              </a:rPr>
              <a:t>	</a:t>
            </a:r>
            <a:endParaRPr lang="en-US" altLang="ja-JP" sz="1100" dirty="0">
              <a:latin typeface="Arial" charset="0"/>
              <a:cs typeface="Arial" charset="0"/>
            </a:endParaRPr>
          </a:p>
          <a:p>
            <a:pPr>
              <a:defRPr/>
            </a:pPr>
            <a:endParaRPr lang="en-US" altLang="ja-JP" b="1" baseline="30000" dirty="0">
              <a:latin typeface="Arial" charset="0"/>
              <a:ea typeface="MS Mincho" pitchFamily="49" charset="-128"/>
              <a:cs typeface="Arial" charset="0"/>
            </a:endParaRPr>
          </a:p>
          <a:p>
            <a:pPr>
              <a:defRPr/>
            </a:pPr>
            <a:r>
              <a:rPr lang="en-US" altLang="ja-JP" b="1" baseline="30000" dirty="0">
                <a:latin typeface="Arial" charset="0"/>
                <a:ea typeface="MS Mincho" pitchFamily="49" charset="-128"/>
                <a:cs typeface="Arial" charset="0"/>
              </a:rPr>
              <a:t>	</a:t>
            </a:r>
            <a:endParaRPr lang="en-US" altLang="ja-JP" sz="1100" dirty="0">
              <a:latin typeface="Arial" charset="0"/>
              <a:cs typeface="Arial" charset="0"/>
            </a:endParaRPr>
          </a:p>
          <a:p>
            <a:pPr>
              <a:defRPr/>
            </a:pPr>
            <a:r>
              <a:rPr lang="en-US" altLang="ja-JP" b="1" dirty="0">
                <a:latin typeface="Arial" charset="0"/>
                <a:ea typeface="MS Mincho" pitchFamily="49" charset="-128"/>
                <a:cs typeface="Arial" charset="0"/>
              </a:rPr>
              <a:t>This order WILL rollover with FY21 funds for  two reasons:</a:t>
            </a:r>
          </a:p>
          <a:p>
            <a:pPr marL="342900" indent="-342900">
              <a:buFontTx/>
              <a:buAutoNum type="arabicParenR"/>
              <a:defRPr/>
            </a:pPr>
            <a:r>
              <a:rPr lang="en-US" altLang="ja-JP" b="1" dirty="0">
                <a:latin typeface="Arial" charset="0"/>
                <a:ea typeface="MS Mincho" pitchFamily="49" charset="-128"/>
                <a:cs typeface="Arial" charset="0"/>
              </a:rPr>
              <a:t>it used object code 5787  and </a:t>
            </a:r>
          </a:p>
          <a:p>
            <a:pPr marL="342900" indent="-342900">
              <a:buFontTx/>
              <a:buAutoNum type="arabicParenR"/>
              <a:defRPr/>
            </a:pPr>
            <a:r>
              <a:rPr lang="en-US" altLang="ja-JP" b="1" dirty="0">
                <a:latin typeface="Arial" charset="0"/>
                <a:ea typeface="MS Mincho" pitchFamily="49" charset="-128"/>
                <a:cs typeface="Arial" charset="0"/>
              </a:rPr>
              <a:t>the purchase order was placed </a:t>
            </a:r>
            <a:r>
              <a:rPr lang="en-US" altLang="ja-JP" b="1" u="sng" dirty="0">
                <a:latin typeface="Arial" charset="0"/>
                <a:ea typeface="MS Mincho" pitchFamily="49" charset="-128"/>
                <a:cs typeface="Arial" charset="0"/>
              </a:rPr>
              <a:t>PRIOR</a:t>
            </a:r>
            <a:r>
              <a:rPr lang="en-US" altLang="ja-JP" b="1" i="1" u="sng" dirty="0">
                <a:latin typeface="Arial" charset="0"/>
                <a:ea typeface="MS Mincho" pitchFamily="49" charset="-128"/>
                <a:cs typeface="Arial" charset="0"/>
              </a:rPr>
              <a:t> </a:t>
            </a:r>
            <a:r>
              <a:rPr lang="en-US" altLang="ja-JP" b="1" dirty="0">
                <a:latin typeface="Arial" charset="0"/>
                <a:ea typeface="MS Mincho" pitchFamily="49" charset="-128"/>
                <a:cs typeface="Arial" charset="0"/>
              </a:rPr>
              <a:t>t</a:t>
            </a:r>
            <a:r>
              <a:rPr lang="en-US" altLang="ja-JP" dirty="0">
                <a:latin typeface="Arial" charset="0"/>
                <a:ea typeface="MS Mincho" pitchFamily="49" charset="-128"/>
                <a:cs typeface="Arial" charset="0"/>
              </a:rPr>
              <a:t>o August 17, 2021.</a:t>
            </a:r>
            <a:endParaRPr lang="en-US" altLang="ja-JP" sz="1100" b="1" dirty="0">
              <a:latin typeface="Arial" charset="0"/>
              <a:ea typeface="MS Mincho" pitchFamily="49" charset="-128"/>
              <a:cs typeface="Arial" charset="0"/>
            </a:endParaRPr>
          </a:p>
          <a:p>
            <a:pPr>
              <a:defRPr/>
            </a:pPr>
            <a:endParaRPr lang="en-US" altLang="ja-JP" sz="1100" b="1" dirty="0">
              <a:latin typeface="Arial" charset="0"/>
              <a:ea typeface="MS Mincho" pitchFamily="49" charset="-128"/>
              <a:cs typeface="Arial" charset="0"/>
            </a:endParaRPr>
          </a:p>
          <a:p>
            <a:pPr>
              <a:defRPr/>
            </a:pPr>
            <a:endParaRPr lang="en-US" altLang="ja-JP" sz="1100" b="1" dirty="0">
              <a:latin typeface="Arial" charset="0"/>
              <a:ea typeface="MS Mincho" pitchFamily="49" charset="-128"/>
              <a:cs typeface="Arial" charset="0"/>
            </a:endParaRPr>
          </a:p>
          <a:p>
            <a:pPr>
              <a:defRPr/>
            </a:pPr>
            <a:endParaRPr lang="en-US" altLang="ja-JP" sz="1100" b="1" dirty="0">
              <a:latin typeface="Arial" charset="0"/>
              <a:ea typeface="MS Mincho" pitchFamily="49" charset="-128"/>
              <a:cs typeface="Arial" charset="0"/>
            </a:endParaRPr>
          </a:p>
          <a:p>
            <a:pPr>
              <a:defRPr/>
            </a:pPr>
            <a:endParaRPr lang="en-US" altLang="ja-JP" b="1" dirty="0">
              <a:latin typeface="Arial" charset="0"/>
              <a:ea typeface="MS Mincho" pitchFamily="49" charset="-128"/>
              <a:cs typeface="Arial" charset="0"/>
            </a:endParaRPr>
          </a:p>
          <a:p>
            <a:pPr>
              <a:defRPr/>
            </a:pPr>
            <a:endParaRPr lang="en-US" altLang="ja-JP" b="1" dirty="0">
              <a:latin typeface="Arial" charset="0"/>
              <a:ea typeface="MS Mincho" pitchFamily="49" charset="-128"/>
              <a:cs typeface="Arial" charset="0"/>
            </a:endParaRPr>
          </a:p>
        </p:txBody>
      </p:sp>
      <p:pic>
        <p:nvPicPr>
          <p:cNvPr id="3" name="Picture 2">
            <a:extLst>
              <a:ext uri="{FF2B5EF4-FFF2-40B4-BE49-F238E27FC236}">
                <a16:creationId xmlns:a16="http://schemas.microsoft.com/office/drawing/2014/main" id="{3975EBF3-73D4-4DCD-87C5-E346A6824179}"/>
              </a:ext>
            </a:extLst>
          </p:cNvPr>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42900" y="1345857"/>
            <a:ext cx="1624701" cy="1447800"/>
          </a:xfrm>
          <a:prstGeom prst="rect">
            <a:avLst/>
          </a:prstGeom>
        </p:spPr>
      </p:pic>
      <p:pic>
        <p:nvPicPr>
          <p:cNvPr id="10246" name="Picture 6" descr="http://t1.gstatic.com/images?q=tbn:ANd9GcTk96bF_dsGcMrkPV9gbzK9BWNjao8RzBS_ZZCPhAz9nsz01ue6">
            <a:extLst>
              <a:ext uri="{FF2B5EF4-FFF2-40B4-BE49-F238E27FC236}">
                <a16:creationId xmlns:a16="http://schemas.microsoft.com/office/drawing/2014/main" id="{9C8CB622-D595-4E00-AAE9-CBAD851DB3B4}"/>
              </a:ext>
            </a:extLst>
          </p:cNvPr>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58000" y="4495800"/>
            <a:ext cx="1541506" cy="15415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132D59B5-EF88-45BE-8240-2689DD6E5A00}"/>
              </a:ext>
            </a:extLst>
          </p:cNvPr>
          <p:cNvSpPr>
            <a:spLocks noChangeArrowheads="1"/>
          </p:cNvSpPr>
          <p:nvPr/>
        </p:nvSpPr>
        <p:spPr bwMode="auto">
          <a:xfrm>
            <a:off x="533400" y="869950"/>
            <a:ext cx="78486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r>
              <a:rPr lang="en-US" altLang="ja-JP" sz="2000" b="1" u="sng">
                <a:latin typeface="Arial" panose="020B0604020202020204" pitchFamily="34" charset="0"/>
                <a:ea typeface="MS Mincho" panose="02020609040205080304" pitchFamily="49" charset="-128"/>
                <a:cs typeface="Arial" panose="020B0604020202020204" pitchFamily="34" charset="0"/>
              </a:rPr>
              <a:t>MIXED PURCHASES</a:t>
            </a:r>
          </a:p>
          <a:p>
            <a:pPr>
              <a:lnSpc>
                <a:spcPct val="100000"/>
              </a:lnSpc>
              <a:spcBef>
                <a:spcPct val="0"/>
              </a:spcBef>
              <a:buFontTx/>
              <a:buNone/>
            </a:pPr>
            <a:endParaRPr lang="en-US" altLang="ja-JP" sz="1100">
              <a:latin typeface="Arial" panose="020B0604020202020204" pitchFamily="34" charset="0"/>
              <a:ea typeface="MS Mincho" panose="02020609040205080304" pitchFamily="49" charset="-128"/>
              <a:cs typeface="Arial" panose="020B0604020202020204" pitchFamily="34" charset="0"/>
            </a:endParaRPr>
          </a:p>
          <a:p>
            <a:pPr algn="just">
              <a:lnSpc>
                <a:spcPct val="100000"/>
              </a:lnSpc>
              <a:spcBef>
                <a:spcPct val="0"/>
              </a:spcBef>
              <a:buFontTx/>
              <a:buNone/>
            </a:pPr>
            <a:r>
              <a:rPr lang="en-US" altLang="ja-JP" sz="2000">
                <a:latin typeface="Arial" panose="020B0604020202020204" pitchFamily="34" charset="0"/>
                <a:ea typeface="MS Mincho" panose="02020609040205080304" pitchFamily="49" charset="-128"/>
                <a:cs typeface="Arial" panose="020B0604020202020204" pitchFamily="34" charset="0"/>
              </a:rPr>
              <a:t>When an order is a combination of a consumable, service, and/or capital item, the </a:t>
            </a:r>
            <a:r>
              <a:rPr lang="en-US" altLang="ja-JP" sz="2000" b="1" u="sng">
                <a:latin typeface="Arial" panose="020B0604020202020204" pitchFamily="34" charset="0"/>
                <a:ea typeface="MS Mincho" panose="02020609040205080304" pitchFamily="49" charset="-128"/>
                <a:cs typeface="Arial" panose="020B0604020202020204" pitchFamily="34" charset="0"/>
              </a:rPr>
              <a:t>dominant purchase</a:t>
            </a:r>
            <a:r>
              <a:rPr lang="en-US" altLang="ja-JP" sz="2000">
                <a:latin typeface="Arial" panose="020B0604020202020204" pitchFamily="34" charset="0"/>
                <a:ea typeface="MS Mincho" panose="02020609040205080304" pitchFamily="49" charset="-128"/>
                <a:cs typeface="Arial" panose="020B0604020202020204" pitchFamily="34" charset="0"/>
              </a:rPr>
              <a:t> would govern the entire purchase order and will determine the fiscal year.</a:t>
            </a:r>
            <a:endParaRPr lang="en-US" altLang="ja-JP" sz="2000">
              <a:latin typeface="Arial" panose="020B0604020202020204" pitchFamily="34" charset="0"/>
              <a:cs typeface="Arial" panose="020B0604020202020204" pitchFamily="34" charset="0"/>
            </a:endParaRPr>
          </a:p>
        </p:txBody>
      </p:sp>
      <p:pic>
        <p:nvPicPr>
          <p:cNvPr id="17411" name="Picture 10" descr="http://t3.gstatic.com/images?q=tbn:ANd9GcSD416NdKthRyQ3Z4udsQJBe8Ysm-lBzA6YzDo7puXMmCYnKLrN1w">
            <a:extLst>
              <a:ext uri="{FF2B5EF4-FFF2-40B4-BE49-F238E27FC236}">
                <a16:creationId xmlns:a16="http://schemas.microsoft.com/office/drawing/2014/main" id="{1106954B-60C5-4D54-87F2-84E34B150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725738"/>
            <a:ext cx="24098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12" descr="http://t0.gstatic.com/images?q=tbn:ANd9GcRQP1TkSJd6Ci0bxVUHgN9nskFJndYmaC_Q5FV3btO30_HuLQgUIg">
            <a:extLst>
              <a:ext uri="{FF2B5EF4-FFF2-40B4-BE49-F238E27FC236}">
                <a16:creationId xmlns:a16="http://schemas.microsoft.com/office/drawing/2014/main" id="{51E5707D-FEA0-4638-93B9-0D54AA64F3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6750" y="4843463"/>
            <a:ext cx="1365250"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4" descr="http://t1.gstatic.com/images?q=tbn:ANd9GcSScq7OhcKijqkctvLa0uXNieMz1GwIJqNsbz4lPGBww9g9KGB4hA">
            <a:extLst>
              <a:ext uri="{FF2B5EF4-FFF2-40B4-BE49-F238E27FC236}">
                <a16:creationId xmlns:a16="http://schemas.microsoft.com/office/drawing/2014/main" id="{8C65CEAB-E4EC-4E15-B136-E79F19D394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50018" b="37759"/>
          <a:stretch>
            <a:fillRect/>
          </a:stretch>
        </p:blipFill>
        <p:spPr bwMode="auto">
          <a:xfrm>
            <a:off x="2243138" y="5289550"/>
            <a:ext cx="21431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http://t1.gstatic.com/images?q=tbn:ANd9GcRC2yv6N3urwfwYYu-NZFaNHdOysbdk6fON0C2ps2HnkZFLPmKKQw">
            <a:extLst>
              <a:ext uri="{FF2B5EF4-FFF2-40B4-BE49-F238E27FC236}">
                <a16:creationId xmlns:a16="http://schemas.microsoft.com/office/drawing/2014/main" id="{07C00C1F-3892-4513-8465-82B14D0084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828925"/>
            <a:ext cx="2506663"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a:extLst>
              <a:ext uri="{FF2B5EF4-FFF2-40B4-BE49-F238E27FC236}">
                <a16:creationId xmlns:a16="http://schemas.microsoft.com/office/drawing/2014/main" id="{7622F56B-8923-41E8-BE25-E3E90F43C3FD}"/>
              </a:ext>
            </a:extLst>
          </p:cNvPr>
          <p:cNvSpPr>
            <a:spLocks noChangeArrowheads="1"/>
          </p:cNvSpPr>
          <p:nvPr/>
        </p:nvSpPr>
        <p:spPr bwMode="auto">
          <a:xfrm>
            <a:off x="457200" y="782638"/>
            <a:ext cx="81534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nSpc>
                <a:spcPct val="100000"/>
              </a:lnSpc>
              <a:spcBef>
                <a:spcPct val="0"/>
              </a:spcBef>
              <a:buFontTx/>
              <a:buNone/>
            </a:pPr>
            <a:r>
              <a:rPr lang="en-US" altLang="ja-JP" sz="2000" b="1" u="sng">
                <a:latin typeface="Arial" panose="020B0604020202020204" pitchFamily="34" charset="0"/>
                <a:ea typeface="MS Mincho" panose="02020609040205080304" pitchFamily="49" charset="-128"/>
                <a:cs typeface="Arial" panose="020B0604020202020204" pitchFamily="34" charset="0"/>
              </a:rPr>
              <a:t>Exceptions to the Fiscal Year-End Determination</a:t>
            </a:r>
          </a:p>
          <a:p>
            <a:pPr>
              <a:lnSpc>
                <a:spcPct val="100000"/>
              </a:lnSpc>
              <a:spcBef>
                <a:spcPct val="0"/>
              </a:spcBef>
              <a:buFontTx/>
              <a:buNone/>
            </a:pPr>
            <a:endParaRPr lang="en-US" altLang="ja-JP" sz="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endParaRPr lang="en-US" altLang="ja-JP" sz="400" b="1" u="sng">
              <a:latin typeface="Arial" panose="020B0604020202020204" pitchFamily="34" charset="0"/>
              <a:ea typeface="MS Mincho" panose="02020609040205080304" pitchFamily="49" charset="-128"/>
              <a:cs typeface="Arial" panose="020B0604020202020204" pitchFamily="34" charset="0"/>
            </a:endParaRPr>
          </a:p>
          <a:p>
            <a:pPr>
              <a:lnSpc>
                <a:spcPct val="100000"/>
              </a:lnSpc>
              <a:spcBef>
                <a:spcPct val="0"/>
              </a:spcBef>
              <a:buFontTx/>
              <a:buNone/>
            </a:pPr>
            <a:r>
              <a:rPr lang="en-US" altLang="ja-JP" sz="1800" b="1" u="sng">
                <a:latin typeface="Arial" panose="020B0604020202020204" pitchFamily="34" charset="0"/>
                <a:ea typeface="MS Mincho" panose="02020609040205080304" pitchFamily="49" charset="-128"/>
                <a:cs typeface="Arial" panose="020B0604020202020204" pitchFamily="34" charset="0"/>
              </a:rPr>
              <a:t>Subscription to memberships, registrations, magazines and newspaper </a:t>
            </a:r>
            <a:endParaRPr lang="en-US" altLang="ja-JP" sz="1800">
              <a:latin typeface="Arial" panose="020B0604020202020204" pitchFamily="34" charset="0"/>
              <a:cs typeface="Arial" panose="020B0604020202020204" pitchFamily="34" charset="0"/>
            </a:endParaRPr>
          </a:p>
          <a:p>
            <a:pPr>
              <a:lnSpc>
                <a:spcPct val="100000"/>
              </a:lnSpc>
              <a:spcBef>
                <a:spcPct val="0"/>
              </a:spcBef>
              <a:buFontTx/>
              <a:buNone/>
            </a:pPr>
            <a:r>
              <a:rPr lang="en-US" altLang="ja-JP" sz="1600">
                <a:latin typeface="Arial" panose="020B0604020202020204" pitchFamily="34" charset="0"/>
                <a:ea typeface="MS Mincho" panose="02020609040205080304" pitchFamily="49" charset="-128"/>
                <a:cs typeface="Arial" panose="020B0604020202020204" pitchFamily="34" charset="0"/>
              </a:rPr>
              <a:t>(object code – 5211-5217,5765) </a:t>
            </a:r>
            <a:r>
              <a:rPr lang="en-US" altLang="ja-JP" sz="1100">
                <a:latin typeface="Arial" panose="020B0604020202020204" pitchFamily="34" charset="0"/>
                <a:ea typeface="MS Mincho" panose="02020609040205080304" pitchFamily="49" charset="-128"/>
                <a:cs typeface="Arial" panose="020B0604020202020204" pitchFamily="34" charset="0"/>
              </a:rPr>
              <a:t>				</a:t>
            </a:r>
            <a:endParaRPr lang="en-US" altLang="ja-JP" sz="1800">
              <a:latin typeface="Arial" panose="020B0604020202020204" pitchFamily="34" charset="0"/>
              <a:cs typeface="Arial" panose="020B0604020202020204" pitchFamily="34" charset="0"/>
            </a:endParaRPr>
          </a:p>
        </p:txBody>
      </p:sp>
      <p:sp>
        <p:nvSpPr>
          <p:cNvPr id="18435" name="Rectangle 6">
            <a:extLst>
              <a:ext uri="{FF2B5EF4-FFF2-40B4-BE49-F238E27FC236}">
                <a16:creationId xmlns:a16="http://schemas.microsoft.com/office/drawing/2014/main" id="{6680B5DB-7829-4E8F-B504-DCE217B122CE}"/>
              </a:ext>
            </a:extLst>
          </p:cNvPr>
          <p:cNvSpPr>
            <a:spLocks noChangeArrowheads="1"/>
          </p:cNvSpPr>
          <p:nvPr/>
        </p:nvSpPr>
        <p:spPr bwMode="auto">
          <a:xfrm>
            <a:off x="457200" y="1905000"/>
            <a:ext cx="830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algn="just">
              <a:lnSpc>
                <a:spcPct val="100000"/>
              </a:lnSpc>
              <a:spcBef>
                <a:spcPct val="0"/>
              </a:spcBef>
              <a:buFontTx/>
              <a:buNone/>
            </a:pPr>
            <a:r>
              <a:rPr lang="en-US" altLang="ja-JP" sz="1800">
                <a:latin typeface="Arial" panose="020B0604020202020204" pitchFamily="34" charset="0"/>
                <a:ea typeface="MS Mincho" panose="02020609040205080304" pitchFamily="49" charset="-128"/>
                <a:cs typeface="Arial" panose="020B0604020202020204" pitchFamily="34" charset="0"/>
              </a:rPr>
              <a:t>A particular fiscal year may be used to pay for the complete cost of a membership, magazine or newspaper subscription even if the subscription covers more than one fiscal year, providing that the subscription begins in the fiscal year being charged. </a:t>
            </a:r>
          </a:p>
        </p:txBody>
      </p:sp>
      <p:pic>
        <p:nvPicPr>
          <p:cNvPr id="12297" name="Picture 9" descr="http://t0.gstatic.com/images?q=tbn:ANd9GcRMA8kM6nm7Bv2JDrcP-b3xZgyzAchuhoGhDWqHcFGPMFPlH8wPvA">
            <a:extLst>
              <a:ext uri="{FF2B5EF4-FFF2-40B4-BE49-F238E27FC236}">
                <a16:creationId xmlns:a16="http://schemas.microsoft.com/office/drawing/2014/main" id="{A0750C26-8737-4F83-BC17-E45B0C01C879}"/>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15510" y="3461088"/>
            <a:ext cx="2225314" cy="1130319"/>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13" descr="http://t1.gstatic.com/images?q=tbn:ANd9GcSESq0caMyD0BN-RJE-JsH7O56XUPnKuJ9Jtw_RZ5CC3ZWtJcuy">
            <a:extLst>
              <a:ext uri="{FF2B5EF4-FFF2-40B4-BE49-F238E27FC236}">
                <a16:creationId xmlns:a16="http://schemas.microsoft.com/office/drawing/2014/main" id="{3CCD593E-6D86-4CE2-A727-00FD72F1E0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30409">
            <a:off x="3676650" y="4760913"/>
            <a:ext cx="14859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5" descr="http://t1.gstatic.com/images?q=tbn:ANd9GcQrca5oM_txZodd3IVhMFayTSM3pCnSE7VKPHYXvzOarBuVemdB">
            <a:extLst>
              <a:ext uri="{FF2B5EF4-FFF2-40B4-BE49-F238E27FC236}">
                <a16:creationId xmlns:a16="http://schemas.microsoft.com/office/drawing/2014/main" id="{7B23DE8C-E873-4B74-B7CE-78268409F8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3105150"/>
            <a:ext cx="201136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7" descr="http://t1.gstatic.com/images?q=tbn:ANd9GcQeIm3o-lcNDh-4Tljofb1Y3S9y0jWAkr3je8ZmJGp80-5kHCeBoQ">
            <a:extLst>
              <a:ext uri="{FF2B5EF4-FFF2-40B4-BE49-F238E27FC236}">
                <a16:creationId xmlns:a16="http://schemas.microsoft.com/office/drawing/2014/main" id="{031E9014-16EF-4750-9D21-DE66875E55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313" y="5048250"/>
            <a:ext cx="140335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AutoShape 19" descr="data:image/jpeg;base64,/9j/4AAQSkZJRgABAQAAAQABAAD/2wCEAAkGBhISEBQUExQWFRQWFhgUFxcVGBcVGBgYHBQVFBQYFxgYGyYeFxokGhcVHy8gIycpLCwsFx4xNTAqNSYrLCkBCQoKDgwOGg8PGiwkHCQsKS8sLCkpLCwsLCwpLCwsLCwpLCwsLCwsLCkpLCwsKSwsKSksLCwsLCwsLCwsLCwsLP/AABEIALcBEwMBIgACEQEDEQH/xAAcAAABBQEBAQAAAAAAAAAAAAAFAAMEBgcBAgj/xABSEAACAQIDAwgGBQkEBwYHAAABAgMAEQQSIQUxQQYHEyJRYXGxMnKBkaHBFCNCstEkQ1JzgpKiwvAzYrPhCCUmNHSD8RUWNkVT0jVEY6S0w9P/xAAZAQACAwEAAAAAAAAAAAAAAAACAwABBAX/xAAxEQACAgEDAwMCBAUFAAAAAAAAAQIRAxIhMQRBURMycdHwImGBsRQzocHhBSNDkaL/2gAMAwEAAhEDEQA/ALFh4QugUAdwA8qmIKbRafArAagFiR+WJ/xEA/jgrXaySUflkf8AxMH3oa1utOLgTMVcIrtKnCwPj8Ngy4SWJCzAlbxXLW1axC8Kg/8AczZ8y3RABqLxsw14i17A91qmbVYDGYS+g+v/AMMUzhMfGk+KlzDofqgWGqmWxDZbbzYxjTjT3gUoprmr/wDVUDraYLxHNhAfQlkXxysPIGhmI5sZh6EsbesGXyvV9h2jGwJDggMUPrDeO+pIYEXGtZZYV3QxTZk0/IXGJ+bzeoyn4Eg/ChuJ2PPH6cUi+Kt52tWqyY2YSTquVhGiOFIsTmz3XMDp6GhtxojhMQJERxuZQw8CLiqn0tK/vdWWsphhS+hqLLsmNuBHtPzvW9YjZsT+nGjesqnzFCJuSGBkZl6MBha+Qstr7tAbUh9NYay0Ym+wxwb3j8KjvsdxusfbbzrYsTzaQn0JZF8crDyBoViebOYehLG3iGQ/MUiXSfkMWYyx8G43qfdfypu1aBiuQ+NT81mH9wq3wvf4UFxmypU/tInX10I8xSJdM0MWUrNq7RJ8Kh4e6mHwY4E0h4ZIYsiZFtSp14CK8vERv7viLj4UpwkuwWpHm9dvXKVAEdrhrtcNQhylSryWqyHoGuimunUfaHvFeTjox9oVel+CrRIroqIdqRD7XwNeP+2ohxPuq/Tn4K1LyE1WvRjqHDtmE/aqSNpRfpCq9KfgmuJwpSrydpQ/pD3ilRelPwDriaotOA1UJOX8f2YnPiwXyvUWTl9KfRiQeJZvwro+ohFMsDL+Vxf8XD5xVrIrEBth/o6YohS4nSS1iFJWxAsDe3Vo1heeeT7eGQ+rIy+amtUMiitxMots1WlWfYfnhhPpwSL6rI3naiUHOlgW3mRPWjJ+6TTfUj5A0sKbX/3vCGzZV6XMQrFRmjyrcgWFzT3KPKuEmvYDIRwA8Kiw8usA+7EKPWDL94CiEO2sNJ6M0TeDqfhenrMri/H1v+4GnkZxcg+kwi9lZJApHF/qyB2XyhreBp9FaMBUXOtzclwCCWJOlrHeadnwcUqZWVWXfawIvwI7D309HEqgBQABuA0q3NaUvvv9SUVzahcS4tlYjLFCWAAuUvKXAPA5c1iKKdNYxxxej0eYZbHqjKqAZtLa/Cno9nKJXkuxLgKwNipAvl0t/ePvqFFsV4xH0cmsYKDOtwYzbqNYi5Flse7vpznCSSf3tX9Gv6g00OttNwrFlAMcayOL9ua4BGm5T8KcG07FgyZbdGBqCSXJUbtBrpUTGFukbMjSpkCv0Vgf0irKTdhrcBTexPbr6dOk6VjGXikWIDvW5uQL3BGYHgdO2q0xq2vvb/PJLZLO0wHRSrAuGO4m2VgupFxvPupyLakTXtIpsLnUaAkqCe4lT7qgwKyPDnLEBZUDEEmxdOjzWG8qu89lM4KWNYo91zNIF1sLl5m63dluQPCqeONbffP0JbDTSjcCLkEj4a+GopR3yjNa9he26/G1+FANnxI5gJFz9E3gkcUG8HvNesNin6F2zEGKCMrqbX6LOSf0rnTXsNR4a2T+7omoJYvYOGl/tIY27yi399r0FxfNtgX3I0fqOfJripg2hMXLBhkE0SZMu9ZEi3te+YGS/so4DSJ4kuQ4zfYzrHc0CkHosQR3SID8VI8qo+J5PStOYY16R0OoW2uVSGIvbiK36s02CP8AXMv/ADfJqyzxxVUMU2UPF7CxUfp4eVe8xtb3gWoY2lfSsVDttot4wYYpekfo/rLadR3B1U/oEe2q/hFPZF+s0fOsitwYj2Co0kEp3Nf2lflW/wAfIzZ2JjDnCohN7hbxlWBKsDkIFwQR7KFbS5qMCFLCSWIduYMoubD0lvv76B9G06SQSzJmDYnCzDep9jX8qgOCN9x41t+I5nGYXhxSODuzKQPerHyoHjuabaC3skcg/uOPJ8tT05R7Ba0zKLV2rltDkNio79JhJQO0ISP3kuKBTbKANiCp7Dp8DV79yWgXXb1KfZp4H30w2EccL+FQu0eb10V4ZSN4tx100rqmqaLPVq7SFKqLNbw3M5jT6Twp+0zeS/OiuH5lG+3iQPVjJ82rP9q8721Ylw+TFatAsj3jha7Fn7U00AHspiDn52stryRN60S/y2p0cGPwIc5GgbQ5K5EGDV7/AJSkQcj9JAbkA99KXmbxI9GeJvEOvyNRIOVUsmzk2jIqGUTCYqAVQskZsLXJA6o49tDsP/pJSi2fBxn1ZWXzQ1axxfKJbCEnNVj13CJvB7feAqLJyCx678Ox9Uo3k1WTAc90boGbCuugOkitv8QKJpzvYS9mjmX9lTw7npf+15LufgoD8msWnpYeYfsN8hTJwTr6SMPWUjzFarDzmYBjYyMvrRt8ganxctcA3/zMY9Y5fvWotEHwytT8GQwMynqsR4Ejyophts4lfRnlH7bH4E1qsc2Em9FoJPAxvXH5P4VvzMfsUDyovT8MHUZ9h+VuMX86T6yoflRCHl3ihvEbeKkeRq0Scj8IfzdvVZh86jS8hoODOvtB8xU0TXcloCxct2DMeiAzatlbjYC4uDY2AHsojhOXUKgKYnUAAaFW+Yrr8g14Sn2rfyNRpOQknB0PjcfI0V5CVEKx8t8Kd7Mvih+V6lJykwj/AJ6Pt63V8PStVVm5E4gbgp8G/G1Qp+SeJH5pj4FT5Gq1T8EpF8UYZ7ZTGbXtlK6ZtWtlPHfTjbLjK5bELlCEAmxQblPaNT7Cay3EbBnXfDJ+434VDLyx7mkQ9zMv4UfrSRWk1mXZFyxDkZpI5SCFIBTLYC1rA5F93fRECsXTlTjE9HESe05vvXqQnOPj03uretGv8tqjzXyVoNhrNtirbbUn/N/mqDHzu4kelDE3gXT5moh5S/R8V9LMebMLlA1rdIGPpWO7wpU5p0Ek6ZrkZofty+bD2Nj04AO/UwzDdxqoYbniw324Zl8MjfMUQTnO2ZLbOWFjcdJExse0WBse+nQyxTsBxdBPo3gYqsrFVWM2OUBnlmkV2Y5dNTmsN1uzSpG1Z2+juremFzaBstukFuvlAva1wPdUH/vVsufNfEQnOuRszFCV1IHWta1z4USEmGmiMSTKykWusiu2++8k3Pea0LLFtPvaA0vgb2bjcq+ibvJK7AXOT64qw0GtiSb6bjUhdqoWBs4sNP0TcIQN9iTmW3trwdmZHMqyEC7MwKhhlYKXA7OsgbjqW7dIuHwbuuVkTRbNZiQ6sqhSDa6Gy7uFhYnfRPRJ2Vutgmu1IibZgDmy2bqkmwNhff6Qrk8EM1gyxyDQnMFbQg2IuDfUedQzgpFOq9JbNrcXa8KrrcjUspHtqPLhn1IRg+tmy678RxG70hx+0Kr04vhl6mN43m62dLe+GRT2x5o/uECq3tPmUwjf2Us0Z7DlkHxAPxq19IRMOswAdcguQCrMynq8dSd/YKLzGkZIJBKbPl3lRsRYsXJEZUXo/q+sHBOXq3sqta9u2gWSxtcHvHH31dOcHZTPtHEFf/UYW1/SJ+dVsbHkHD41kkmmalJUQ8lKp/8A2e3Ya5SgtRWcRNdUH6K2/jY/OmOyuk1w8K3mc2HBP/syB3t9ySsgvoPGtcwP/hsftn+B6yLh7aCPLCZdtln8mPci/AJRCZuv7viKHbE1wr+ofuD8KlzNqPBPumuTk5fyPJbNvpvGHq+z510mm8aepVMg3K3X/e+6Pxp+Cdgy2YjTgSOJ7PGoeIPXHiw/gH4U5n9DwPmKjdEonQbWnBAE0o6w3SOP5qA7Q5fbRjcBMZiFAUadKx1ue0mp8b9f9qqbtdvrn7mI+JrX0zbkxc0qLRh+eDbCbsWx9dIm80vRPD8/e1l3tC/rRAfdIrOb1y+tbxdI1vCf6RuNuM+Hw7er0ifzNRvDf6Rn6eD/AHZvxjrCUNTEoJNouMUz6v2ByzGLwseIWJlElwFLC+guLm3GqzFz7bPbR0mXgbpnH8N7145vHtsvC+DfdNYPKvWbxPnQym0SENTaPoAc52xZfSaL/mQSf/zr0m1uT835zCC/e0Xnlr57y0iKD1Rno/mfRR5M7FmB6OWIk6Do8SCb8LDOaEx8mYsRizhnLCMAWKkBuqrhdSCPhWKbIA+kwbv7WP8AxFrTOcs/U4hr268VuFuu341G096B0OLqy2T8y8B9DESr6yo3kBUGbmSb7GKH7URHk9YlFtWVd0sg8HceRohheWGMU2TGYgdwmk+Zqvw+AtEvJps3Mxix6M0LeOdf5TQ2fmm2iu6ONvVkX+a1VrDc4m013YyU+sVf7wNE4Odrag3zhvWijPkooNWMmiZJPJPa8HoxYhf1Tk/cY1yPa+2cOPSxaAcHR2H8amn4OenaI3iBvGMj7riiWC58sUXRXw8LZmC9VnTeQOObtq1KHCbBcJd0DoudbacejSI3dJEo8stGMDzyYs+lBC/ql0+bUQ5Uc7ow8qx/RElzRpJdpNOsDcWyHdbfVYxHO1G3/lmFPjY//rpmpRdWAotq0i3w88a/nMKw9WQN5qKlLzvYI+ksyeKKw/hY+VZjieX0T/8AluHHg8q/dIofPtrDut2w4jJ/QkkYb/75NT1L4ZPTa5R65ecpl+nSPGgdZPrFZrqbMxA0tcUG2fynaSZIygAdstwzHf46UR5a7Hw0eJyPOY8ihV6uYkDUHTvvUXk7sTCvMrRzs7xnPly5RvtrceFNS23AbLENmjtPurlFcldoNESa2YoaR4Vw108KaX5Nh2V/4cPqyfcasf4VruyW/wBnT6r/AHWrIuFBHuGy68nNcMw/un7pFSpRoPBPIiovJf8AsD4fjU2deqPVTzrl5Pc/lj0PW0pnG+gafA0pnG/2Z8KAgziR1h6/mlJ9ye35V7xS6j1x5EVx10Xx+VUyzyB1/b8qp22R9fJ65q5lev7qp+3R+USePyFauk9z+BeTggGka6aRroCji1NgFQlohhBuoMnAzGb9yCP+rML4N9xqyDbWz9GZe0+da5yHb/VuF8H+41ZptMdR/b51hzzcXBoZiW8il2PfTqrXQNTXrEaISN/+YrS32LqtyVssWnh/WR/fWtR5yv8AdZu8xf4hqh8luSrzLHN01rSA5ct/RYHfetK5R7G+mXgzmPOEOYDMRlzvuuOy2+l+pF2k+OSpJ6lsYuFrsC9cVdMRzWlGIOKf9wf+6mtpc3ww0DT9O7lSoylQAcxy77ntpP8AE4n+FS3+GO9OfdAEJTqrXlRTgFLbLoQSvcC/XRfrE++tcFOYYfXw/rE/xFqQf4gZ8Bfl2t8VF+oTzegIio7y4b8pi/Up5vQLPTcnuFQ9qONFTeLgOTTvp4NRzZSAxa9rVeJapFZHSA/Oqb40HtT50zzeC00l9LoAL6X6w3XorziYy0hUIpY/aIBIFhovZWekmt8XaMrRt1hSrIIuUOJVQqzSADcMxpVKZQPNejwrjV08KILyazss/wCz3sf7prJzWrbHb/Z8/t+VU/k1sAshxTWKRuAqMAwlbeVIOmTdfTjStSjbY5QcuCbyWH1Xs+dEp16g9RfMU9sHYpKMV0JuwUg2XrbhxsQfhT20MA8aLnFrobey1x7K501bbGtUMqNKZxS9Q+FSI91eJx1D4Hyqq2BsZxS7vWXzrohJyhRclgABqSToAK9TDq+1fMVeuavZyPiJJGAPRIGW/BiSAfEAH31Iw1NIlj2yOaFnUPiJejJA6iAMw9YnQHuF6B8rOYcsXkwuIzSHURTKFzWFrLIpsDpxFu8Vq+N2uEPjQrE8qEDAEAngeytGuGP2hrFKW7PlnHYJ4pHjkUo6MVZToQwNiDTBq/c8Co+NTEILdMnWHHMhyZvauT3GqGRWyMtSTEuNWeFolgBpQ5KLbLjuPbQZnUQsK3Nv5HNbZ2F/b/w2rP8AaMRKPYE79w76vPJiS2Bww7C/+G1M7K2nZgg9FiQR3E/hrXP6p7Qf32GYvdIxtR1jXcWPqz7POr9znbCw8EEeJhUqxkyMD6LXUm/bfT41m74/OpFrf9RWrG3kSkiSaX4WajzeR/kSHsd/lVq6W2IX1V+5JVZ5vD+Qr67fKjXTXxC+qv3JKxR/5fvyNye6ATxYB1PDid1vGhPLF1OzZMrK3XjvlIP2x2Vn/LLlS0uKkUN9TAcoTg7DRmPbroOwCvfJWAY+URAlGsTnG4KLXzDiPHtoYdI4rW2XLqN9KRBC08sdS/oGViptdSVNtRcEipSYOlyypBqILyGlD/bw2/8AUT/EWizYLuofPARND66/fWjwzuSAyRqLJXLdvyiP9Uv3moErUY5ZP9fH+r/nahezcN0kyR7s7on7zAHzrZkW5nx+1Dn0ciMSN1UOgJ3ntsOzvopsDaUToUVwWFzY6G3cDv8AZRPaewziBIDaIIwjQEEDdZBp29Ue29ZvNh5YZhoVZW+INMwqN/mBlUqt8F+5WbGbFSxtGbqeo5AvlsL31rOtoYQxyMhNypIv299bCWVdFsADu8QDVZ25yegkjaV3KZbksAOJva3HXdQQz6J6ZDnhU8eqPJnVKnpGW5yjThc6+21Kt5hobNJuFI13Le1qhfk1LYuuwbd7/KqyuNmiwUNwAhZytiDfX7Sg3HHfvqz7EiK7IysLEMbg95U+RpnkdCs0UYlUEJdfEDRbjuuaxZppb87/AFN2CN2gdsvbmJVklQXVWG4Ei17kEfaHfR3aG1w8XRnV8xZRe5CEMD7NB7qLwYhY5Oi6Eqt9GAupFr6eVqG7Vwod2eNTHaOxLADNdrtZb3BA01tvrPrDnj2B8R0HhXJvQPgfKvMJ6o8K7IeqfA+VTsjKNyH6v937wqzcjtoOjSorZS6XBG+6HN5Xqql/qvYPMUQ2VjOjlRzuDC/qk2b4E1UWGnTsNx8pnzyLckK5XXUi/WsO4Xt7BUTEbScg9Y699tL7tN1RNthIJ2zMqKxzXYgAncTrv3VL2UkEyZunQC+UGzEX7Sctre2gcZcJWdVyhy2U7l1MrR4c/bBkH7PUt8b1UDV55V7JSQoFc3UtrluCDa9rHtF/bVOmwLiR0ylil72BOg49wrpYU1BJ8nKySi5PSRF31YeT0d1Pc3yFV5d9WbktufxHkaDq3WNl9PyalsNrYWEf3m+41RdgR9Ip6xS5IzKFLbyDYm9qc2Y9sPF6zfcam9lYdoYySCFuTm+ydLnXgbVlyJOMLDw0pSsH86EMbYBcobpOmVNXBBVUkN7A2B1FzxtVV2ByKj6NXxDasAwVT9k7sx7d+6jXLzHzumHWSPLGc0qMBo25N/FhbUHdmFCdtxyQ5LPrIkVg1hkzIlh4XB17DToTdKKByRTepBifbceDTIhGUX6q9txrfwprk/yxSWYs3VKKzWO4hUY3H4VnWKkfMcxNwbHj3U3hnsw1tfS/cRY/A014E4teRHqNST8D2HTpZescuZiSTwub1r3JjZWFw8aP0LZ7Am7dVjbQtfUcSADWSwvGjqVu9iCcwCgi+otc8K0vlJjH6Jslxpp4WW59xpPVSacUuGO6dJ35I+MiyM5SMWLFh172FzZflr2U7HIpUEGxO8HeD2EXqkP07BmBIVdePtt/XA1Dw+OcC+Y8eJrO+k1q7VmhZK2NGdW7R7v86GbRFpoB2yL99ak7H2h00KsfS3N4/wBWqLtV7T4c9kin+NKyYVJZlGQeSnBtEblY31yep/O1DcAGzgqCSCGGUEnQg7qm8p3+uT1f5mqJi53hwgKnKZTffqVB09mnxNdfRrlRz9eiCZpWL2vHJHGZCL2V2A0KsLkXA4jfaqJyq5UJ0oEcasAwYsd5IN93Cqu213t6R4+6h0kpJvTV08FuC+oyNUabhNpfSoi8Q1JAIJ1ByqCL/Oq5y0x+ULhlYMVOaUqbjPwUdoHb21XMDj5IrlGZQd9iQD2XqM8hJudSaL0Y6tfcFZJKOnscNKuUqaLPRrWeQHNG2IgTENJkLi6Apdsp42zDKD27yOFZ1yX2auIxsET+i8ihu9d7D2gW9tfUOFkVBZdANABuA4AVj6jJVQN3T4205r9DNuUOxfokU8GfPkYWa1r5libd7aqvIbEBYXJYdUlnBNrLa4bw0NXblq95MQf1Z/hirPtl4YCDEEb2wrLu49KoB7N1BpU418Fxm4NssG1eVvRoZYcs4AsWTrCG50LkEix4Xtrv4A16blWjxkB+ve4BXidTc28eNEebzHx4bakakjJM4hKkdUrKoUqynTRmUkbrrUTnV5Grs/aI6JbQzfWRqNym9nQdwbd3MKdDp4epFS8r9ReTqJuNrwTMDNmjVhxFOtup2XCRIiGK4VlDFTvRiASO4G9x46UwzaVnyxUZtIVCVxsi3+pPq1G2ziXXDsyGxFrnTdfW3wr19IUREXF8p0uOyuzbZjhUFlLG+W2g17BcHdvJ0t40OHG5STCk9gZgOTOKxLiWckA260vWJFur1SQctu3TxoxidgwOqgtI9wAGLWA7MqgBQO61edobaZoC5JF0kYLu3jIp7eJOtMyYwgJruF/Mj8PZXSf5FRiV7EwyQk9FIxTuPmNxqC+05TfrnXfY2vpYX7amx4oZVsbkXzd1yffQuVbE7j4bqpAS24CW0djOiJNmWRJBcsl7K3FH0FmHuPCrVzYcnXxckqg5FXKWe2a17gWHFt/dp76ps3aDLG6X6puSNTfS1iPj7K1jmLxqlcRGFsQyyE+sMoXfewKm3rUGWCkqfAUJOK2CjbGGHtCrM6xyuoZ7Zj9UWubADjUzkBthMdhGhCxnKSksZ9Lj271IBIPcw+yac20fyh/17/8A49Ydye5UzYDGdPEdVc3U+i65rlW/HhUUE+RTk+xsvOAzI+HwQw4bDvG8gc7xKkcj2U3sTZV03kZhrcVn/Lo9PHhnVOt0QaQjjZso8fRPsrSOWnKeDaGzEmwsqpiYmjxEcTkBy3olMp9O6u264NViDYOVVDOoNgcsiPYNbUKQ6nLcb7a3GlTJ0uXUnCP9gP47Dii1klz+v7GSPhmYM9tNT8RfzHvpiE2YeIrRNq7NgeKdBeGdRnVRYxOoNjla1ydePaNKzuSIjf41ISbuMlTXYa9Mkpwdp9xzFJZ2Hf8ACtC2lPIuCjuD0nQJoQQd1zoddwql7KjkMsTR2zq6kZrWuCCtwdLacavXLLa7SqJ9VkIzNc3sd9r8bcD2Vm6qnpj3s09LabfYqK49iwXMVUgX8BqfHQn31Hl2cdWjIZSdLcBxvfd7ahPOWbUAdwFhr3e2p2y5jGZL/ajcAf3mFlv7NaY4OCtf9DNam6DvI0kI44HX3AA29499SduyhXiJ3A3Nu5lO6g/JyZ45wjmwINhffext4HQ0V2y31kXaG/mWufkjXUp+Rlp49iLt980qEa3Qe27N+NAtoqRxzmwDG9wP7qjdYbvZVg2nMiOHkVmypYBbekS/pX4WvVTx+0GkYm1h2D5114Rq2cyTukR83lXmu20rhoyj0HNrXNjrbhfgbe+vFemrzUIKlSpVCB3kR/8AEMOex7+4E19B4e7a3rAOQiX2hD4n7pr6AhjIAudK5nWfzl8fU7PRfyX8/QqXKph0k/qp91PwrNNhYslJ0Fzmj0Vuy6seI4rb9qrttDHdLLiiDoJMg/ZCjzFZ5yXBM3eVKAWvcsLDt3b93Ct/Swc2ork5fUT03IKYDD32jAu6z4d723ZWAYgdnyFabz54YnA4TEITeKawbiM6Eg/vItU88jZ43GKkzIsRUNfKNGbq2Ghtdxw0rUdv7JOO2RNANXaPNH3upDoPaRb20zqYSxTjqr9Hff8AyDgksmOVfsYNtzbLO8ciEgBAABuU21FtxF7+yoh5RylCCbH9IWHstb237q5hdoxrmSWIspUA5TkdHBHWUlTY6EEW1vRDFYLBNhw8ckikaEOoclst7GzKANDqoI1F6bkjinNRf6OheNSjGwJhlu4Y3vcG/fwr3jsQWkFieoNPG9yfG9PIojjv9o7u6/HuNqgE6GltVsM5RJgM07uAGdmGvGwHE8AB2nSi8mRC7SSKLZUUJaUkgX4MFAub+kT3UEsyoFBN5OsVF9V+wDbt1NvA136G9hmKoOGZgDrxyi7fCgaLUqHIlhAv0rA/qrn79qbxGGDm8bZ+0Wyt+7x9hNeHwa8JYz++PiyCn8PEVVlDQEMADmK3Fv0Sw6p7xUB/IawIKvYgjQ79KsvNntlsLtOEC5EsggZRxR2AB8Q2VvYe2q2zyIVDElb6dbMvsIJHuotsV1jxuEkOmXEREneLCRTutfd5VZOxtG2/95cf/Xb/AABXzzivTb1j5mvofaB6Sd2HGdh/9vru8DR+DaMCqrCCJDkUZsqXO6+uW+/XWlqVFVuZrzZ4PGGCN40R4SDGwb0gM1rqG0JBVTv0o/yo2TMq5mBsNdCrbu4sPhV0wu1hLKQAQAARpYWtbQ8Rfyqk86O3eiiIB1t/Q99F1HX5XSil4+ewvH/pfT5rlkvb8+O5nWJ28jSC4vvBOgtclST7LG3dVX27hDHMRwOo8P8AreuRyGx7dePv+dEtoxGfDwuoLOCIyBqSScvxYD96gySayRk++30K6bHGEJQjxyS+QPI7FbQmtAAOiKl3bRFBJ0J4k29Eb9a02Hm6b6V9HxEhQMM69GubpFB9FZGPUI1v1dOFX3kByTTZ2BjgAHSEZ5mH2pSBm17B6I7lqDzkYoxQRYlT1oJkf9knKw+7Sc6UqdcG7BKUXXkZfml2d0eUQqpseuLlvEsSc3trH+VvJWXCOzgK0JmChgLgkKGbMRoN9q+kekBUEbiLjwOtCdt7JSaAxkC18wtbRhqDaluKTtDoZG9mfMKqoYMPs5mytrlS+guPH4d9WqbkZjjAMXkV4Wyyr0bZmRb3BZey3YSRxq/7H5pcIWLSR3F91tSeO+4tv4VfMNgkhQJGoVRuAqPyRvsfMXKjN9XbeUVtOwhvxquthWyliLAWGvfur6a27yN2aWbEYhFA0zF2KoDe24GwuTu7TWac5o2WuEVMEI+kMq3MasOqFcnrEa62rXCTa2MUkoumUTYfJebFBsmVQg1ZyQCewEA3NQsZsl4yQSptvym499GtncpTFhWhGhux7L5gBe/aKr085NHG23ZUkklQzXKVKiBFSpUqhCxbCxSQYqJ8tzmubaACxFlHtHurb9ncqMPKuQsUJ04aV89YmXW44bqPYPlmBbOh8VPyP41zs+Gc2px/U6WHNGEXBsuWL2GMK8say9MHImD2ynrltCLnUEb6CbD5sNopiAZISigN1w8TDutZ71KwO11xCO65rABeta+gc9vfUxOdeAXVhL2XCr/76fhy5cTUorcRPHinak9i+x7NjfDdBipelBsGOdkvYgjVbdlG9mSRr1QQiiwW1yO7Uk399ZTjedyBIfyeNpJSd0yhUUW39ViW14XFVOXnJxsk2d2zDcqKMir3KB870UlkybyCU8WPaBoPOLzOtPI+JwJBdyXkhJC3J1LRHQam5Knt0PCqAeSeNhgmfExSRpCoKJKCqs7uIlyg6HKGZiR+iO2rXFzizQ2TERYiJrBsrJY2O4i5BI77UG5f8s2xsEYRZBErdcyhRd7dQCzHQDN76vHKV0LnGCTaZQ5X4A3Hb509gYwx63oL1m9UcPEmwHeaimpmK6iCPibM/jbqr7Ade8nsp7M4xNimZ2a9i2+2mnYO62lu6maVKoUKu1yu1CHpJCNx/wA/HtooZFaK9wCLG+YA3H6K7/h260Iqxcg8BHLjoxNIkcK/WSM+q5V1ykcczZR7b8Kplpmi8hNuyDAw3VpG6ZnJILE9R0t2nhRDkryAxc0xlx0sjp9YqxSKxjKOmUEZyLEXYaDssatsnPFs+OMElidRaJcyEg2JVtAV7KrG2OfmBgehw7ZtweSw08BrS3FtNIuMlCVyLcuEhwpk6MBV3Kq6IigCyqPs63vvvvrE+c3a3Sy5Qbi/l/nUzH85M4VrjOpBt3e6qJicY0rF27fcOys0MU3O5djXPNjWH8D5PAOh0PwrQOZHCdNjspF1i/KNd1xZVHd1ih/ZqjRrqfOti/0fdnWixk53s6RA9yqXb4uvurVkScdzn4Zfi2Ne6bLbsOn4VU+cnK2AmiZgme1ma9hYiS5sCdynhVkkW4IOl939dtZ5zoyZsBKrjrIAQeNxIq/FWPvrJJt7HRgknZc+TW0RLg4GQ3BjQZrGxsoBIvrvBqaZapvNvOF2bh9ynogCLm3E5iOBqwSTm4tft0U/PWhboJJBVXsKannFv8jUaPGm2q+/SoGPxfDcey/nVN7Fpbg/lxPn2fMm9mRwo7WAzqB39WvnKfHGThYLfjf+v8637a2Nu0CXJ62Y7raA3B1vqD2Vgu1ML0Lyp2Sug8FYj5Vo6Z8oz9QuGDzuNM08T1aarUZjlKlSqEFSpUqhCbDsmdx1IpG9VGPkKLYTm62lKLrhJQO1wIx73Iq1YPnWxoX6wRS2O5kt8VIFGcNzvZVBfBx9nUcjt7VP9Gl+ohvpsr+zeTWIwMckeIUIzKZAAyv1bMu9SRvB0qZhuYHHyHM0uHRSbi5kY2Oo3R2+NTNs8rI8eS8cbR5IShDEHXrtoRw61SsVz9vHZUw98oC3ZgL2Fr6A0EHcmXOP4Ue8L/o4H85jV8EiPmz/ACoxhebnCbMZcv10hIcSSopZeACWHUG833691UrF8/e0CeosSewt+FAtrc6+0sR6cyjS3UiiUgdzZcw99FkjKcaTKxyUJamWXnE5es0i4WMBHjNzLYFwxFwiEjqi5BNt5t2VmhlzZwxtc5vFhff7CfhXiWZpGLO92O8m5J4amvTQi2rC/b1vj1aZCOiKQM5apNncEoF5DuTcDxc+iPDie4d9RmJJJOvEmncRMDZV9Ebu88WPefgABTXCrAPNKu1yoQVKu3rlQgqlYZl0FgSTrfh2AVFpyE9YeNQtck3EYhkOno77HUd+lLFYtSoyrvHbuPEf1209i4synt3ioGDhLsqbszAA9lzb+vCri6Ly41qtlinwwj2bCp/tMTJ0h7cgORB8Gb9tag4jZZQUY2iDNNhmQHowGCAXPVR+iXQdyCncZEGYrmGm/LqQeOa5AW27U7776KMUo2+TnZMk5TUY8b/vRXLWHZ3a/wBe+vojmi2Z0OyITxmLzN4s1l/hVawWCMNcRQvI2otnJN/2UA9l6+n9lYAQYaGK3VSNEt2EIAfjes2SXY34MdOzsvVva1+ztFUHnKxWbB4kMAR0aEE7xeWMFSeO7Tuq84uQrfcBbfvt7KyTnK280mCkUBAM6qWUEFrNm7bW3GsvLSOhwrLHyJ2iPoSZQcyhYyt9LgAaa8atUGIkkFgouBYg8PYPnVZ5M4SIQqyx6yBZCMxyklQQb33dwo+sUhQdJcA3skYCra/EkgEnxoGX8CmGX05lGlrILt4DIPnUadhbqo2X+9bXvteyjvapi5F0UD90vbxC2BNRsTH29Zj+kMxH7JIVQOy1Uy0A9pykBWJi0zAZC11v22axv4VjPLNz9Mm6unSE34EnrEj31qO35R0qx2AuwJbcTf0r8O3dVE5fwrnLDtFv3RT+m9z+DP1LqK+Sls+lrU3Xpq81tMoqVKlUIKlSpVCGrtzfxEdV2HjY/hUXE83kuUBJEsLnUEE3tx17KVKudqZuojYfYkuF6RZLdZGIsbg20PnVFxcoLHxPnSpU/p927FZXSGDXm1KlW2kZbO3pGlSq0Q4a9Z+rbvpUqBlnkUqVKqIcrtcpVCCr0h1FKlUIGEl9E91DcUmVzbtuPOlSqjTl9peNjSQwxxNnYsI9AFG5izsL3HFjxqXgmhUdSK516zm5NySdFsONtb6AdldpVy82afFj8WGC3oMcnh0uMgjJ0MgJVbKLL1yLaD7NbFI6i+hFt97Hv4UqVTB7WHk9wC5SYi0epPWvu7CNayDlm1sGvfJ5h7fAUqVNj7kLlwaJyPjMmzsMbWvEgve24W1Hso7MVRRnNwBqdd/nSpVUi4nibGgAMminTTT/ADPtplWzKSoJHFtFF+Gm+lSoGEUjldGVkifNfMpGlxYg7hfuNUPlpLewvcG3wWlSp3Te9/Bm6n2r5Kia5SpVuMwqVKlUIKlSpVCH/9k=">
            <a:extLst>
              <a:ext uri="{FF2B5EF4-FFF2-40B4-BE49-F238E27FC236}">
                <a16:creationId xmlns:a16="http://schemas.microsoft.com/office/drawing/2014/main" id="{B11E310A-A0BC-4256-8CF9-E4C5A985FEE9}"/>
              </a:ext>
            </a:extLst>
          </p:cNvPr>
          <p:cNvSpPr>
            <a:spLocks noChangeAspect="1" noChangeArrowheads="1"/>
          </p:cNvSpPr>
          <p:nvPr/>
        </p:nvSpPr>
        <p:spPr bwMode="auto">
          <a:xfrm>
            <a:off x="63500" y="-623888"/>
            <a:ext cx="1962150" cy="130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sp>
        <p:nvSpPr>
          <p:cNvPr id="18441" name="AutoShape 21" descr="data:image/jpeg;base64,/9j/4AAQSkZJRgABAQAAAQABAAD/2wCEAAkGBhISEBQUExQWFRQWFhgUFxcVGBcVGBgYHBQVFBQYFxgYGyYeFxokGhcVHy8gIycpLCwsFx4xNTAqNSYrLCkBCQoKDgwOGg8PGiwkHCQsKS8sLCkpLCwsLCwpLCwsLCwpLCwsLCwsLCkpLCwsKSwsKSksLCwsLCwsLCwsLCwsLP/AABEIALcBEwMBIgACEQEDEQH/xAAcAAABBQEBAQAAAAAAAAAAAAAFAAMEBgcBAgj/xABSEAACAQIDAwgGBQkEBwYHAAABAgMAEQQSIQUxQQYHEyJRYXGxMnKBkaHBFCNCstEkQ1JzgpKiwvAzYrPhCCUmNHSD8RUWNkVT0jVEY6S0w9P/xAAZAQACAwEAAAAAAAAAAAAAAAACAwABBAX/xAAxEQACAgEDAwMCBAUFAAAAAAAAAQIRAxIhMQRBURMycdHwImGBsRQzocHhBSNDkaL/2gAMAwEAAhEDEQA/ALFh4QugUAdwA8qmIKbRafArAagFiR+WJ/xEA/jgrXaySUflkf8AxMH3oa1utOLgTMVcIrtKnCwPj8Ngy4SWJCzAlbxXLW1axC8Kg/8AczZ8y3RABqLxsw14i17A91qmbVYDGYS+g+v/AMMUzhMfGk+KlzDofqgWGqmWxDZbbzYxjTjT3gUoprmr/wDVUDraYLxHNhAfQlkXxysPIGhmI5sZh6EsbesGXyvV9h2jGwJDggMUPrDeO+pIYEXGtZZYV3QxTZk0/IXGJ+bzeoyn4Eg/ChuJ2PPH6cUi+Kt52tWqyY2YSTquVhGiOFIsTmz3XMDp6GhtxojhMQJERxuZQw8CLiqn0tK/vdWWsphhS+hqLLsmNuBHtPzvW9YjZsT+nGjesqnzFCJuSGBkZl6MBha+Qstr7tAbUh9NYay0Ym+wxwb3j8KjvsdxusfbbzrYsTzaQn0JZF8crDyBoViebOYehLG3iGQ/MUiXSfkMWYyx8G43qfdfypu1aBiuQ+NT81mH9wq3wvf4UFxmypU/tInX10I8xSJdM0MWUrNq7RJ8Kh4e6mHwY4E0h4ZIYsiZFtSp14CK8vERv7viLj4UpwkuwWpHm9dvXKVAEdrhrtcNQhylSryWqyHoGuimunUfaHvFeTjox9oVel+CrRIroqIdqRD7XwNeP+2ohxPuq/Tn4K1LyE1WvRjqHDtmE/aqSNpRfpCq9KfgmuJwpSrydpQ/pD3ilRelPwDriaotOA1UJOX8f2YnPiwXyvUWTl9KfRiQeJZvwro+ohFMsDL+Vxf8XD5xVrIrEBth/o6YohS4nSS1iFJWxAsDe3Vo1heeeT7eGQ+rIy+amtUMiitxMots1WlWfYfnhhPpwSL6rI3naiUHOlgW3mRPWjJ+6TTfUj5A0sKbX/3vCGzZV6XMQrFRmjyrcgWFzT3KPKuEmvYDIRwA8Kiw8usA+7EKPWDL94CiEO2sNJ6M0TeDqfhenrMri/H1v+4GnkZxcg+kwi9lZJApHF/qyB2XyhreBp9FaMBUXOtzclwCCWJOlrHeadnwcUqZWVWXfawIvwI7D309HEqgBQABuA0q3NaUvvv9SUVzahcS4tlYjLFCWAAuUvKXAPA5c1iKKdNYxxxej0eYZbHqjKqAZtLa/Cno9nKJXkuxLgKwNipAvl0t/ePvqFFsV4xH0cmsYKDOtwYzbqNYi5Flse7vpznCSSf3tX9Gv6g00OttNwrFlAMcayOL9ua4BGm5T8KcG07FgyZbdGBqCSXJUbtBrpUTGFukbMjSpkCv0Vgf0irKTdhrcBTexPbr6dOk6VjGXikWIDvW5uQL3BGYHgdO2q0xq2vvb/PJLZLO0wHRSrAuGO4m2VgupFxvPupyLakTXtIpsLnUaAkqCe4lT7qgwKyPDnLEBZUDEEmxdOjzWG8qu89lM4KWNYo91zNIF1sLl5m63dluQPCqeONbffP0JbDTSjcCLkEj4a+GopR3yjNa9he26/G1+FANnxI5gJFz9E3gkcUG8HvNesNin6F2zEGKCMrqbX6LOSf0rnTXsNR4a2T+7omoJYvYOGl/tIY27yi399r0FxfNtgX3I0fqOfJripg2hMXLBhkE0SZMu9ZEi3te+YGS/so4DSJ4kuQ4zfYzrHc0CkHosQR3SID8VI8qo+J5PStOYY16R0OoW2uVSGIvbiK36s02CP8AXMv/ADfJqyzxxVUMU2UPF7CxUfp4eVe8xtb3gWoY2lfSsVDttot4wYYpekfo/rLadR3B1U/oEe2q/hFPZF+s0fOsitwYj2Co0kEp3Nf2lflW/wAfIzZ2JjDnCohN7hbxlWBKsDkIFwQR7KFbS5qMCFLCSWIduYMoubD0lvv76B9G06SQSzJmDYnCzDep9jX8qgOCN9x41t+I5nGYXhxSODuzKQPerHyoHjuabaC3skcg/uOPJ8tT05R7Ba0zKLV2rltDkNio79JhJQO0ISP3kuKBTbKANiCp7Dp8DV79yWgXXb1KfZp4H30w2EccL+FQu0eb10V4ZSN4tx100rqmqaLPVq7SFKqLNbw3M5jT6Twp+0zeS/OiuH5lG+3iQPVjJ82rP9q8721Ylw+TFatAsj3jha7Fn7U00AHspiDn52stryRN60S/y2p0cGPwIc5GgbQ5K5EGDV7/AJSkQcj9JAbkA99KXmbxI9GeJvEOvyNRIOVUsmzk2jIqGUTCYqAVQskZsLXJA6o49tDsP/pJSi2fBxn1ZWXzQ1axxfKJbCEnNVj13CJvB7feAqLJyCx678Ox9Uo3k1WTAc90boGbCuugOkitv8QKJpzvYS9mjmX9lTw7npf+15LufgoD8msWnpYeYfsN8hTJwTr6SMPWUjzFarDzmYBjYyMvrRt8ganxctcA3/zMY9Y5fvWotEHwytT8GQwMynqsR4Ejyophts4lfRnlH7bH4E1qsc2Em9FoJPAxvXH5P4VvzMfsUDyovT8MHUZ9h+VuMX86T6yoflRCHl3ihvEbeKkeRq0Scj8IfzdvVZh86jS8hoODOvtB8xU0TXcloCxct2DMeiAzatlbjYC4uDY2AHsojhOXUKgKYnUAAaFW+Yrr8g14Sn2rfyNRpOQknB0PjcfI0V5CVEKx8t8Kd7Mvih+V6lJykwj/AJ6Pt63V8PStVVm5E4gbgp8G/G1Qp+SeJH5pj4FT5Gq1T8EpF8UYZ7ZTGbXtlK6ZtWtlPHfTjbLjK5bELlCEAmxQblPaNT7Cay3EbBnXfDJ+434VDLyx7mkQ9zMv4UfrSRWk1mXZFyxDkZpI5SCFIBTLYC1rA5F93fRECsXTlTjE9HESe05vvXqQnOPj03uretGv8tqjzXyVoNhrNtirbbUn/N/mqDHzu4kelDE3gXT5moh5S/R8V9LMebMLlA1rdIGPpWO7wpU5p0Ek6ZrkZofty+bD2Nj04AO/UwzDdxqoYbniw324Zl8MjfMUQTnO2ZLbOWFjcdJExse0WBse+nQyxTsBxdBPo3gYqsrFVWM2OUBnlmkV2Y5dNTmsN1uzSpG1Z2+juremFzaBstukFuvlAva1wPdUH/vVsufNfEQnOuRszFCV1IHWta1z4USEmGmiMSTKykWusiu2++8k3Pea0LLFtPvaA0vgb2bjcq+ibvJK7AXOT64qw0GtiSb6bjUhdqoWBs4sNP0TcIQN9iTmW3trwdmZHMqyEC7MwKhhlYKXA7OsgbjqW7dIuHwbuuVkTRbNZiQ6sqhSDa6Gy7uFhYnfRPRJ2Vutgmu1IibZgDmy2bqkmwNhff6Qrk8EM1gyxyDQnMFbQg2IuDfUedQzgpFOq9JbNrcXa8KrrcjUspHtqPLhn1IRg+tmy678RxG70hx+0Kr04vhl6mN43m62dLe+GRT2x5o/uECq3tPmUwjf2Us0Z7DlkHxAPxq19IRMOswAdcguQCrMynq8dSd/YKLzGkZIJBKbPl3lRsRYsXJEZUXo/q+sHBOXq3sqta9u2gWSxtcHvHH31dOcHZTPtHEFf/UYW1/SJ+dVsbHkHD41kkmmalJUQ8lKp/8A2e3Ya5SgtRWcRNdUH6K2/jY/OmOyuk1w8K3mc2HBP/syB3t9ySsgvoPGtcwP/hsftn+B6yLh7aCPLCZdtln8mPci/AJRCZuv7viKHbE1wr+ofuD8KlzNqPBPumuTk5fyPJbNvpvGHq+z510mm8aepVMg3K3X/e+6Pxp+Cdgy2YjTgSOJ7PGoeIPXHiw/gH4U5n9DwPmKjdEonQbWnBAE0o6w3SOP5qA7Q5fbRjcBMZiFAUadKx1ue0mp8b9f9qqbtdvrn7mI+JrX0zbkxc0qLRh+eDbCbsWx9dIm80vRPD8/e1l3tC/rRAfdIrOb1y+tbxdI1vCf6RuNuM+Hw7er0ifzNRvDf6Rn6eD/AHZvxjrCUNTEoJNouMUz6v2ByzGLwseIWJlElwFLC+guLm3GqzFz7bPbR0mXgbpnH8N7145vHtsvC+DfdNYPKvWbxPnQym0SENTaPoAc52xZfSaL/mQSf/zr0m1uT835zCC/e0Xnlr57y0iKD1Rno/mfRR5M7FmB6OWIk6Do8SCb8LDOaEx8mYsRizhnLCMAWKkBuqrhdSCPhWKbIA+kwbv7WP8AxFrTOcs/U4hr268VuFuu341G096B0OLqy2T8y8B9DESr6yo3kBUGbmSb7GKH7URHk9YlFtWVd0sg8HceRohheWGMU2TGYgdwmk+Zqvw+AtEvJps3Mxix6M0LeOdf5TQ2fmm2iu6ONvVkX+a1VrDc4m013YyU+sVf7wNE4Odrag3zhvWijPkooNWMmiZJPJPa8HoxYhf1Tk/cY1yPa+2cOPSxaAcHR2H8amn4OenaI3iBvGMj7riiWC58sUXRXw8LZmC9VnTeQOObtq1KHCbBcJd0DoudbacejSI3dJEo8stGMDzyYs+lBC/ql0+bUQ5Uc7ow8qx/RElzRpJdpNOsDcWyHdbfVYxHO1G3/lmFPjY//rpmpRdWAotq0i3w88a/nMKw9WQN5qKlLzvYI+ksyeKKw/hY+VZjieX0T/8AluHHg8q/dIofPtrDut2w4jJ/QkkYb/75NT1L4ZPTa5R65ecpl+nSPGgdZPrFZrqbMxA0tcUG2fynaSZIygAdstwzHf46UR5a7Hw0eJyPOY8ihV6uYkDUHTvvUXk7sTCvMrRzs7xnPly5RvtrceFNS23AbLENmjtPurlFcldoNESa2YoaR4Vw108KaX5Nh2V/4cPqyfcasf4VruyW/wBnT6r/AHWrIuFBHuGy68nNcMw/un7pFSpRoPBPIiovJf8AsD4fjU2deqPVTzrl5Pc/lj0PW0pnG+gafA0pnG/2Z8KAgziR1h6/mlJ9ye35V7xS6j1x5EVx10Xx+VUyzyB1/b8qp22R9fJ65q5lev7qp+3R+USePyFauk9z+BeTggGka6aRroCji1NgFQlohhBuoMnAzGb9yCP+rML4N9xqyDbWz9GZe0+da5yHb/VuF8H+41ZptMdR/b51hzzcXBoZiW8il2PfTqrXQNTXrEaISN/+YrS32LqtyVssWnh/WR/fWtR5yv8AdZu8xf4hqh8luSrzLHN01rSA5ct/RYHfetK5R7G+mXgzmPOEOYDMRlzvuuOy2+l+pF2k+OSpJ6lsYuFrsC9cVdMRzWlGIOKf9wf+6mtpc3ww0DT9O7lSoylQAcxy77ntpP8AE4n+FS3+GO9OfdAEJTqrXlRTgFLbLoQSvcC/XRfrE++tcFOYYfXw/rE/xFqQf4gZ8Bfl2t8VF+oTzegIio7y4b8pi/Up5vQLPTcnuFQ9qONFTeLgOTTvp4NRzZSAxa9rVeJapFZHSA/Oqb40HtT50zzeC00l9LoAL6X6w3XorziYy0hUIpY/aIBIFhovZWekmt8XaMrRt1hSrIIuUOJVQqzSADcMxpVKZQPNejwrjV08KILyazss/wCz3sf7prJzWrbHb/Z8/t+VU/k1sAshxTWKRuAqMAwlbeVIOmTdfTjStSjbY5QcuCbyWH1Xs+dEp16g9RfMU9sHYpKMV0JuwUg2XrbhxsQfhT20MA8aLnFrobey1x7K501bbGtUMqNKZxS9Q+FSI91eJx1D4Hyqq2BsZxS7vWXzrohJyhRclgABqSToAK9TDq+1fMVeuavZyPiJJGAPRIGW/BiSAfEAH31Iw1NIlj2yOaFnUPiJejJA6iAMw9YnQHuF6B8rOYcsXkwuIzSHURTKFzWFrLIpsDpxFu8Vq+N2uEPjQrE8qEDAEAngeytGuGP2hrFKW7PlnHYJ4pHjkUo6MVZToQwNiDTBq/c8Co+NTEILdMnWHHMhyZvauT3GqGRWyMtSTEuNWeFolgBpQ5KLbLjuPbQZnUQsK3Nv5HNbZ2F/b/w2rP8AaMRKPYE79w76vPJiS2Bww7C/+G1M7K2nZgg9FiQR3E/hrXP6p7Qf32GYvdIxtR1jXcWPqz7POr9znbCw8EEeJhUqxkyMD6LXUm/bfT41m74/OpFrf9RWrG3kSkiSaX4WajzeR/kSHsd/lVq6W2IX1V+5JVZ5vD+Qr67fKjXTXxC+qv3JKxR/5fvyNye6ATxYB1PDid1vGhPLF1OzZMrK3XjvlIP2x2Vn/LLlS0uKkUN9TAcoTg7DRmPbroOwCvfJWAY+URAlGsTnG4KLXzDiPHtoYdI4rW2XLqN9KRBC08sdS/oGViptdSVNtRcEipSYOlyypBqILyGlD/bw2/8AUT/EWizYLuofPARND66/fWjwzuSAyRqLJXLdvyiP9Uv3moErUY5ZP9fH+r/nahezcN0kyR7s7on7zAHzrZkW5nx+1Dn0ciMSN1UOgJ3ntsOzvopsDaUToUVwWFzY6G3cDv8AZRPaewziBIDaIIwjQEEDdZBp29Ue29ZvNh5YZhoVZW+INMwqN/mBlUqt8F+5WbGbFSxtGbqeo5AvlsL31rOtoYQxyMhNypIv299bCWVdFsADu8QDVZ25yegkjaV3KZbksAOJva3HXdQQz6J6ZDnhU8eqPJnVKnpGW5yjThc6+21Kt5hobNJuFI13Le1qhfk1LYuuwbd7/KqyuNmiwUNwAhZytiDfX7Sg3HHfvqz7EiK7IysLEMbg95U+RpnkdCs0UYlUEJdfEDRbjuuaxZppb87/AFN2CN2gdsvbmJVklQXVWG4Ei17kEfaHfR3aG1w8XRnV8xZRe5CEMD7NB7qLwYhY5Oi6Eqt9GAupFr6eVqG7Vwod2eNTHaOxLADNdrtZb3BA01tvrPrDnj2B8R0HhXJvQPgfKvMJ6o8K7IeqfA+VTsjKNyH6v937wqzcjtoOjSorZS6XBG+6HN5Xqql/qvYPMUQ2VjOjlRzuDC/qk2b4E1UWGnTsNx8pnzyLckK5XXUi/WsO4Xt7BUTEbScg9Y699tL7tN1RNthIJ2zMqKxzXYgAncTrv3VL2UkEyZunQC+UGzEX7Sctre2gcZcJWdVyhy2U7l1MrR4c/bBkH7PUt8b1UDV55V7JSQoFc3UtrluCDa9rHtF/bVOmwLiR0ylil72BOg49wrpYU1BJ8nKySi5PSRF31YeT0d1Pc3yFV5d9WbktufxHkaDq3WNl9PyalsNrYWEf3m+41RdgR9Ip6xS5IzKFLbyDYm9qc2Y9sPF6zfcam9lYdoYySCFuTm+ydLnXgbVlyJOMLDw0pSsH86EMbYBcobpOmVNXBBVUkN7A2B1FzxtVV2ByKj6NXxDasAwVT9k7sx7d+6jXLzHzumHWSPLGc0qMBo25N/FhbUHdmFCdtxyQ5LPrIkVg1hkzIlh4XB17DToTdKKByRTepBifbceDTIhGUX6q9txrfwprk/yxSWYs3VKKzWO4hUY3H4VnWKkfMcxNwbHj3U3hnsw1tfS/cRY/A014E4teRHqNST8D2HTpZescuZiSTwub1r3JjZWFw8aP0LZ7Am7dVjbQtfUcSADWSwvGjqVu9iCcwCgi+otc8K0vlJjH6Jslxpp4WW59xpPVSacUuGO6dJ35I+MiyM5SMWLFh172FzZflr2U7HIpUEGxO8HeD2EXqkP07BmBIVdePtt/XA1Dw+OcC+Y8eJrO+k1q7VmhZK2NGdW7R7v86GbRFpoB2yL99ak7H2h00KsfS3N4/wBWqLtV7T4c9kin+NKyYVJZlGQeSnBtEblY31yep/O1DcAGzgqCSCGGUEnQg7qm8p3+uT1f5mqJi53hwgKnKZTffqVB09mnxNdfRrlRz9eiCZpWL2vHJHGZCL2V2A0KsLkXA4jfaqJyq5UJ0oEcasAwYsd5IN93Cqu213t6R4+6h0kpJvTV08FuC+oyNUabhNpfSoi8Q1JAIJ1ByqCL/Oq5y0x+ULhlYMVOaUqbjPwUdoHb21XMDj5IrlGZQd9iQD2XqM8hJudSaL0Y6tfcFZJKOnscNKuUqaLPRrWeQHNG2IgTENJkLi6Apdsp42zDKD27yOFZ1yX2auIxsET+i8ihu9d7D2gW9tfUOFkVBZdANABuA4AVj6jJVQN3T4205r9DNuUOxfokU8GfPkYWa1r5libd7aqvIbEBYXJYdUlnBNrLa4bw0NXblq95MQf1Z/hirPtl4YCDEEb2wrLu49KoB7N1BpU418Fxm4NssG1eVvRoZYcs4AsWTrCG50LkEix4Xtrv4A16blWjxkB+ve4BXidTc28eNEebzHx4bakakjJM4hKkdUrKoUqynTRmUkbrrUTnV5Grs/aI6JbQzfWRqNym9nQdwbd3MKdDp4epFS8r9ReTqJuNrwTMDNmjVhxFOtup2XCRIiGK4VlDFTvRiASO4G9x46UwzaVnyxUZtIVCVxsi3+pPq1G2ziXXDsyGxFrnTdfW3wr19IUREXF8p0uOyuzbZjhUFlLG+W2g17BcHdvJ0t40OHG5STCk9gZgOTOKxLiWckA260vWJFur1SQctu3TxoxidgwOqgtI9wAGLWA7MqgBQO61edobaZoC5JF0kYLu3jIp7eJOtMyYwgJruF/Mj8PZXSf5FRiV7EwyQk9FIxTuPmNxqC+05TfrnXfY2vpYX7amx4oZVsbkXzd1yffQuVbE7j4bqpAS24CW0djOiJNmWRJBcsl7K3FH0FmHuPCrVzYcnXxckqg5FXKWe2a17gWHFt/dp76ps3aDLG6X6puSNTfS1iPj7K1jmLxqlcRGFsQyyE+sMoXfewKm3rUGWCkqfAUJOK2CjbGGHtCrM6xyuoZ7Zj9UWubADjUzkBthMdhGhCxnKSksZ9Lj271IBIPcw+yac20fyh/17/8A49Ydye5UzYDGdPEdVc3U+i65rlW/HhUUE+RTk+xsvOAzI+HwQw4bDvG8gc7xKkcj2U3sTZV03kZhrcVn/Lo9PHhnVOt0QaQjjZso8fRPsrSOWnKeDaGzEmwsqpiYmjxEcTkBy3olMp9O6u264NViDYOVVDOoNgcsiPYNbUKQ6nLcb7a3GlTJ0uXUnCP9gP47Dii1klz+v7GSPhmYM9tNT8RfzHvpiE2YeIrRNq7NgeKdBeGdRnVRYxOoNjla1ydePaNKzuSIjf41ISbuMlTXYa9Mkpwdp9xzFJZ2Hf8ACtC2lPIuCjuD0nQJoQQd1zoddwql7KjkMsTR2zq6kZrWuCCtwdLacavXLLa7SqJ9VkIzNc3sd9r8bcD2Vm6qnpj3s09LabfYqK49iwXMVUgX8BqfHQn31Hl2cdWjIZSdLcBxvfd7ahPOWbUAdwFhr3e2p2y5jGZL/ajcAf3mFlv7NaY4OCtf9DNam6DvI0kI44HX3AA29499SduyhXiJ3A3Nu5lO6g/JyZ45wjmwINhffext4HQ0V2y31kXaG/mWufkjXUp+Rlp49iLt980qEa3Qe27N+NAtoqRxzmwDG9wP7qjdYbvZVg2nMiOHkVmypYBbekS/pX4WvVTx+0GkYm1h2D5114Rq2cyTukR83lXmu20rhoyj0HNrXNjrbhfgbe+vFemrzUIKlSpVCB3kR/8AEMOex7+4E19B4e7a3rAOQiX2hD4n7pr6AhjIAudK5nWfzl8fU7PRfyX8/QqXKph0k/qp91PwrNNhYslJ0Fzmj0Vuy6seI4rb9qrttDHdLLiiDoJMg/ZCjzFZ5yXBM3eVKAWvcsLDt3b93Ct/Swc2ork5fUT03IKYDD32jAu6z4d723ZWAYgdnyFabz54YnA4TEITeKawbiM6Eg/vItU88jZ43GKkzIsRUNfKNGbq2Ghtdxw0rUdv7JOO2RNANXaPNH3upDoPaRb20zqYSxTjqr9Hff8AyDgksmOVfsYNtzbLO8ciEgBAABuU21FtxF7+yoh5RylCCbH9IWHstb237q5hdoxrmSWIspUA5TkdHBHWUlTY6EEW1vRDFYLBNhw8ckikaEOoclst7GzKANDqoI1F6bkjinNRf6OheNSjGwJhlu4Y3vcG/fwr3jsQWkFieoNPG9yfG9PIojjv9o7u6/HuNqgE6GltVsM5RJgM07uAGdmGvGwHE8AB2nSi8mRC7SSKLZUUJaUkgX4MFAub+kT3UEsyoFBN5OsVF9V+wDbt1NvA136G9hmKoOGZgDrxyi7fCgaLUqHIlhAv0rA/qrn79qbxGGDm8bZ+0Wyt+7x9hNeHwa8JYz++PiyCn8PEVVlDQEMADmK3Fv0Sw6p7xUB/IawIKvYgjQ79KsvNntlsLtOEC5EsggZRxR2AB8Q2VvYe2q2zyIVDElb6dbMvsIJHuotsV1jxuEkOmXEREneLCRTutfd5VZOxtG2/95cf/Xb/AABXzzivTb1j5mvofaB6Sd2HGdh/9vru8DR+DaMCqrCCJDkUZsqXO6+uW+/XWlqVFVuZrzZ4PGGCN40R4SDGwb0gM1rqG0JBVTv0o/yo2TMq5mBsNdCrbu4sPhV0wu1hLKQAQAARpYWtbQ8Rfyqk86O3eiiIB1t/Q99F1HX5XSil4+ewvH/pfT5rlkvb8+O5nWJ28jSC4vvBOgtclST7LG3dVX27hDHMRwOo8P8AreuRyGx7dePv+dEtoxGfDwuoLOCIyBqSScvxYD96gySayRk++30K6bHGEJQjxyS+QPI7FbQmtAAOiKl3bRFBJ0J4k29Eb9a02Hm6b6V9HxEhQMM69GubpFB9FZGPUI1v1dOFX3kByTTZ2BjgAHSEZ5mH2pSBm17B6I7lqDzkYoxQRYlT1oJkf9knKw+7Sc6UqdcG7BKUXXkZfml2d0eUQqpseuLlvEsSc3trH+VvJWXCOzgK0JmChgLgkKGbMRoN9q+kekBUEbiLjwOtCdt7JSaAxkC18wtbRhqDaluKTtDoZG9mfMKqoYMPs5mytrlS+guPH4d9WqbkZjjAMXkV4Wyyr0bZmRb3BZey3YSRxq/7H5pcIWLSR3F91tSeO+4tv4VfMNgkhQJGoVRuAqPyRvsfMXKjN9XbeUVtOwhvxquthWyliLAWGvfur6a27yN2aWbEYhFA0zF2KoDe24GwuTu7TWac5o2WuEVMEI+kMq3MasOqFcnrEa62rXCTa2MUkoumUTYfJebFBsmVQg1ZyQCewEA3NQsZsl4yQSptvym499GtncpTFhWhGhux7L5gBe/aKr085NHG23ZUkklQzXKVKiBFSpUqhCxbCxSQYqJ8tzmubaACxFlHtHurb9ncqMPKuQsUJ04aV89YmXW44bqPYPlmBbOh8VPyP41zs+Gc2px/U6WHNGEXBsuWL2GMK8say9MHImD2ynrltCLnUEb6CbD5sNopiAZISigN1w8TDutZ71KwO11xCO65rABeta+gc9vfUxOdeAXVhL2XCr/76fhy5cTUorcRPHinak9i+x7NjfDdBipelBsGOdkvYgjVbdlG9mSRr1QQiiwW1yO7Uk399ZTjedyBIfyeNpJSd0yhUUW39ViW14XFVOXnJxsk2d2zDcqKMir3KB870UlkybyCU8WPaBoPOLzOtPI+JwJBdyXkhJC3J1LRHQam5Knt0PCqAeSeNhgmfExSRpCoKJKCqs7uIlyg6HKGZiR+iO2rXFzizQ2TERYiJrBsrJY2O4i5BI77UG5f8s2xsEYRZBErdcyhRd7dQCzHQDN76vHKV0LnGCTaZQ5X4A3Hb509gYwx63oL1m9UcPEmwHeaimpmK6iCPibM/jbqr7Ade8nsp7M4xNimZ2a9i2+2mnYO62lu6maVKoUKu1yu1CHpJCNx/wA/HtooZFaK9wCLG+YA3H6K7/h260Iqxcg8BHLjoxNIkcK/WSM+q5V1ykcczZR7b8Kplpmi8hNuyDAw3VpG6ZnJILE9R0t2nhRDkryAxc0xlx0sjp9YqxSKxjKOmUEZyLEXYaDssatsnPFs+OMElidRaJcyEg2JVtAV7KrG2OfmBgehw7ZtweSw08BrS3FtNIuMlCVyLcuEhwpk6MBV3Kq6IigCyqPs63vvvvrE+c3a3Sy5Qbi/l/nUzH85M4VrjOpBt3e6qJicY0rF27fcOys0MU3O5djXPNjWH8D5PAOh0PwrQOZHCdNjspF1i/KNd1xZVHd1ih/ZqjRrqfOti/0fdnWixk53s6RA9yqXb4uvurVkScdzn4Zfi2Ne6bLbsOn4VU+cnK2AmiZgme1ma9hYiS5sCdynhVkkW4IOl939dtZ5zoyZsBKrjrIAQeNxIq/FWPvrJJt7HRgknZc+TW0RLg4GQ3BjQZrGxsoBIvrvBqaZapvNvOF2bh9ynogCLm3E5iOBqwSTm4tft0U/PWhboJJBVXsKannFv8jUaPGm2q+/SoGPxfDcey/nVN7Fpbg/lxPn2fMm9mRwo7WAzqB39WvnKfHGThYLfjf+v8637a2Nu0CXJ62Y7raA3B1vqD2Vgu1ML0Lyp2Sug8FYj5Vo6Z8oz9QuGDzuNM08T1aarUZjlKlSqEFSpUqhCbDsmdx1IpG9VGPkKLYTm62lKLrhJQO1wIx73Iq1YPnWxoX6wRS2O5kt8VIFGcNzvZVBfBx9nUcjt7VP9Gl+ohvpsr+zeTWIwMckeIUIzKZAAyv1bMu9SRvB0qZhuYHHyHM0uHRSbi5kY2Oo3R2+NTNs8rI8eS8cbR5IShDEHXrtoRw61SsVz9vHZUw98oC3ZgL2Fr6A0EHcmXOP4Ue8L/o4H85jV8EiPmz/ACoxhebnCbMZcv10hIcSSopZeACWHUG833691UrF8/e0CeosSewt+FAtrc6+0sR6cyjS3UiiUgdzZcw99FkjKcaTKxyUJamWXnE5es0i4WMBHjNzLYFwxFwiEjqi5BNt5t2VmhlzZwxtc5vFhff7CfhXiWZpGLO92O8m5J4amvTQi2rC/b1vj1aZCOiKQM5apNncEoF5DuTcDxc+iPDie4d9RmJJJOvEmncRMDZV9Ebu88WPefgABTXCrAPNKu1yoQVKu3rlQgqlYZl0FgSTrfh2AVFpyE9YeNQtck3EYhkOno77HUd+lLFYtSoyrvHbuPEf1209i4synt3ioGDhLsqbszAA9lzb+vCri6Ly41qtlinwwj2bCp/tMTJ0h7cgORB8Gb9tag4jZZQUY2iDNNhmQHowGCAXPVR+iXQdyCncZEGYrmGm/LqQeOa5AW27U7776KMUo2+TnZMk5TUY8b/vRXLWHZ3a/wBe+vojmi2Z0OyITxmLzN4s1l/hVawWCMNcRQvI2otnJN/2UA9l6+n9lYAQYaGK3VSNEt2EIAfjes2SXY34MdOzsvVva1+ztFUHnKxWbB4kMAR0aEE7xeWMFSeO7Tuq84uQrfcBbfvt7KyTnK280mCkUBAM6qWUEFrNm7bW3GsvLSOhwrLHyJ2iPoSZQcyhYyt9LgAaa8atUGIkkFgouBYg8PYPnVZ5M4SIQqyx6yBZCMxyklQQb33dwo+sUhQdJcA3skYCra/EkgEnxoGX8CmGX05lGlrILt4DIPnUadhbqo2X+9bXvteyjvapi5F0UD90vbxC2BNRsTH29Zj+kMxH7JIVQOy1Uy0A9pykBWJi0zAZC11v22axv4VjPLNz9Mm6unSE34EnrEj31qO35R0qx2AuwJbcTf0r8O3dVE5fwrnLDtFv3RT+m9z+DP1LqK+Sls+lrU3Xpq81tMoqVKlUIKlSpVCGrtzfxEdV2HjY/hUXE83kuUBJEsLnUEE3tx17KVKudqZuojYfYkuF6RZLdZGIsbg20PnVFxcoLHxPnSpU/p927FZXSGDXm1KlW2kZbO3pGlSq0Q4a9Z+rbvpUqBlnkUqVKqIcrtcpVCCr0h1FKlUIGEl9E91DcUmVzbtuPOlSqjTl9peNjSQwxxNnYsI9AFG5izsL3HFjxqXgmhUdSK516zm5NySdFsONtb6AdldpVy82afFj8WGC3oMcnh0uMgjJ0MgJVbKLL1yLaD7NbFI6i+hFt97Hv4UqVTB7WHk9wC5SYi0epPWvu7CNayDlm1sGvfJ5h7fAUqVNj7kLlwaJyPjMmzsMbWvEgve24W1Hso7MVRRnNwBqdd/nSpVUi4nibGgAMminTTT/ADPtplWzKSoJHFtFF+Gm+lSoGEUjldGVkifNfMpGlxYg7hfuNUPlpLewvcG3wWlSp3Te9/Bm6n2r5Kia5SpVuMwqVKlUIKlSpVCH/9k=">
            <a:extLst>
              <a:ext uri="{FF2B5EF4-FFF2-40B4-BE49-F238E27FC236}">
                <a16:creationId xmlns:a16="http://schemas.microsoft.com/office/drawing/2014/main" id="{7DAD523A-956D-40D0-9663-628D14CF7296}"/>
              </a:ext>
            </a:extLst>
          </p:cNvPr>
          <p:cNvSpPr>
            <a:spLocks noChangeAspect="1" noChangeArrowheads="1"/>
          </p:cNvSpPr>
          <p:nvPr/>
        </p:nvSpPr>
        <p:spPr bwMode="auto">
          <a:xfrm>
            <a:off x="215900" y="-471488"/>
            <a:ext cx="1962150" cy="130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ct val="20000"/>
              </a:spcBef>
              <a:buBlip>
                <a:blip r:embed="rId2"/>
              </a:buBlip>
              <a:defRPr sz="3200">
                <a:solidFill>
                  <a:schemeClr val="tx1"/>
                </a:solidFill>
                <a:latin typeface="Calibri" panose="020F0502020204030204" pitchFamily="34" charset="0"/>
              </a:defRPr>
            </a:lvl1pPr>
            <a:lvl2pPr marL="742950" indent="-285750">
              <a:lnSpc>
                <a:spcPct val="90000"/>
              </a:lnSpc>
              <a:spcBef>
                <a:spcPct val="20000"/>
              </a:spcBef>
              <a:buBlip>
                <a:blip r:embed="rId3"/>
              </a:buBlip>
              <a:defRPr sz="2800">
                <a:solidFill>
                  <a:schemeClr val="tx1"/>
                </a:solidFill>
                <a:latin typeface="Calibri" panose="020F0502020204030204" pitchFamily="34" charset="0"/>
              </a:defRPr>
            </a:lvl2pPr>
            <a:lvl3pPr marL="1143000" indent="-228600">
              <a:lnSpc>
                <a:spcPct val="90000"/>
              </a:lnSpc>
              <a:spcBef>
                <a:spcPct val="20000"/>
              </a:spcBef>
              <a:buBlip>
                <a:blip r:embed="rId3"/>
              </a:buBlip>
              <a:defRPr sz="2400">
                <a:solidFill>
                  <a:schemeClr val="tx1"/>
                </a:solidFill>
                <a:latin typeface="Calibri" panose="020F0502020204030204" pitchFamily="34" charset="0"/>
              </a:defRPr>
            </a:lvl3pPr>
            <a:lvl4pPr marL="1600200" indent="-228600">
              <a:lnSpc>
                <a:spcPct val="90000"/>
              </a:lnSpc>
              <a:spcBef>
                <a:spcPct val="20000"/>
              </a:spcBef>
              <a:buBlip>
                <a:blip r:embed="rId3"/>
              </a:buBlip>
              <a:defRPr sz="2400">
                <a:solidFill>
                  <a:schemeClr val="tx1"/>
                </a:solidFill>
                <a:latin typeface="Calibri" panose="020F0502020204030204" pitchFamily="34" charset="0"/>
              </a:defRPr>
            </a:lvl4pPr>
            <a:lvl5pPr marL="2057400" indent="-228600">
              <a:lnSpc>
                <a:spcPct val="90000"/>
              </a:lnSpc>
              <a:spcBef>
                <a:spcPct val="20000"/>
              </a:spcBef>
              <a:buBlip>
                <a:blip r:embed="rId3"/>
              </a:buBlip>
              <a:defRPr sz="2400">
                <a:solidFill>
                  <a:schemeClr val="tx1"/>
                </a:solidFill>
                <a:latin typeface="Calibri" panose="020F0502020204030204" pitchFamily="34" charset="0"/>
              </a:defRPr>
            </a:lvl5pPr>
            <a:lvl6pPr marL="25146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6pPr>
            <a:lvl7pPr marL="29718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7pPr>
            <a:lvl8pPr marL="34290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8pPr>
            <a:lvl9pPr marL="3886200" indent="-228600" eaLnBrk="0" fontAlgn="base" hangingPunct="0">
              <a:lnSpc>
                <a:spcPct val="90000"/>
              </a:lnSpc>
              <a:spcBef>
                <a:spcPct val="20000"/>
              </a:spcBef>
              <a:spcAft>
                <a:spcPct val="0"/>
              </a:spcAft>
              <a:buBlip>
                <a:blip r:embed="rId3"/>
              </a:buBlip>
              <a:defRPr sz="2400">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latin typeface="Arial" panose="020B0604020202020204" pitchFamily="34" charset="0"/>
            </a:endParaRPr>
          </a:p>
        </p:txBody>
      </p:sp>
      <p:pic>
        <p:nvPicPr>
          <p:cNvPr id="18442" name="Picture 22">
            <a:extLst>
              <a:ext uri="{FF2B5EF4-FFF2-40B4-BE49-F238E27FC236}">
                <a16:creationId xmlns:a16="http://schemas.microsoft.com/office/drawing/2014/main" id="{3C8395EC-C570-4741-BD0B-48EE19F970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4687888"/>
            <a:ext cx="2286000" cy="1522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theme/theme1.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Blue-Green Top Bar</Template>
  <TotalTime>13532</TotalTime>
  <Words>2358</Words>
  <Application>Microsoft Office PowerPoint</Application>
  <PresentationFormat>On-screen Show (4:3)</PresentationFormat>
  <Paragraphs>319</Paragraphs>
  <Slides>33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Courier New</vt:lpstr>
      <vt:lpstr>Times New Roman</vt:lpstr>
      <vt:lpstr>Wingdings</vt:lpstr>
      <vt:lpstr>1_White Template with blue-green Segoe_TP10286786</vt:lpstr>
      <vt:lpstr>White with Courier font for code slides</vt:lpstr>
      <vt:lpstr>Document</vt:lpstr>
      <vt:lpstr>PowerPoint Presentation</vt:lpstr>
      <vt:lpstr>PowerPoint Presentation</vt:lpstr>
      <vt:lpstr>PowerPoint Presentation</vt:lpstr>
      <vt:lpstr>Funds that WILL Rollover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COMMITMENTS </vt:lpstr>
      <vt:lpstr>OPEN COMMITMENTS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Duarte, Mary</dc:creator>
  <cp:lastModifiedBy>Ganson, Rachal</cp:lastModifiedBy>
  <cp:revision>828</cp:revision>
  <cp:lastPrinted>2019-06-10T20:16:09Z</cp:lastPrinted>
  <dcterms:created xsi:type="dcterms:W3CDTF">2006-07-07T13:55:59Z</dcterms:created>
  <dcterms:modified xsi:type="dcterms:W3CDTF">2021-07-21T19:27:10Z</dcterms:modified>
</cp:coreProperties>
</file>