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sldIdLst>
    <p:sldId id="256" r:id="rId2"/>
    <p:sldId id="257" r:id="rId3"/>
    <p:sldId id="309" r:id="rId4"/>
    <p:sldId id="291" r:id="rId5"/>
    <p:sldId id="308" r:id="rId6"/>
    <p:sldId id="293" r:id="rId7"/>
    <p:sldId id="294" r:id="rId8"/>
    <p:sldId id="295" r:id="rId9"/>
    <p:sldId id="297" r:id="rId10"/>
    <p:sldId id="298" r:id="rId11"/>
    <p:sldId id="310" r:id="rId12"/>
    <p:sldId id="299" r:id="rId13"/>
    <p:sldId id="265" r:id="rId14"/>
    <p:sldId id="264" r:id="rId15"/>
    <p:sldId id="300" r:id="rId16"/>
    <p:sldId id="290" r:id="rId17"/>
    <p:sldId id="304" r:id="rId18"/>
    <p:sldId id="306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C5"/>
    <a:srgbClr val="9EA2A4"/>
    <a:srgbClr val="0066CC"/>
    <a:srgbClr val="0066FF"/>
    <a:srgbClr val="0000FF"/>
    <a:srgbClr val="003366"/>
    <a:srgbClr val="003399"/>
    <a:srgbClr val="AED8A4"/>
    <a:srgbClr val="5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>
        <p:scale>
          <a:sx n="99" d="100"/>
          <a:sy n="99" d="100"/>
        </p:scale>
        <p:origin x="-197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E9893-EBEE-43C6-BDDC-CAD3EA921172}" type="datetimeFigureOut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BEEEB-EBD8-46DE-B7B2-97FABC9C3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BEEEB-EBD8-46DE-B7B2-97FABC9C3A1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9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770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53200"/>
            <a:ext cx="9144000" cy="1588"/>
          </a:xfrm>
          <a:prstGeom prst="line">
            <a:avLst/>
          </a:prstGeom>
          <a:ln>
            <a:solidFill>
              <a:srgbClr val="5F57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9" b="21518"/>
          <a:stretch/>
        </p:blipFill>
        <p:spPr>
          <a:xfrm>
            <a:off x="419100" y="1447800"/>
            <a:ext cx="8305800" cy="2338939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6858000" y="240129"/>
            <a:ext cx="2246696" cy="600303"/>
            <a:chOff x="7010400" y="240129"/>
            <a:chExt cx="2246696" cy="60030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 flipV="1">
              <a:off x="7010400" y="240129"/>
              <a:ext cx="1752600" cy="57838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 userDrawn="1"/>
          </p:nvSpPr>
          <p:spPr>
            <a:xfrm>
              <a:off x="7429900" y="609600"/>
              <a:ext cx="18271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9EA2A4"/>
                  </a:solidFill>
                  <a:latin typeface="Palatino Linotype" panose="02040502050505030304" pitchFamily="18" charset="0"/>
                </a:rPr>
                <a:t>Dept. of Contracts &amp; Property</a:t>
              </a:r>
              <a:endParaRPr lang="en-US" sz="900" dirty="0">
                <a:solidFill>
                  <a:srgbClr val="9EA2A4"/>
                </a:solidFill>
                <a:latin typeface="Palatino Linotype" panose="0204050205050503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867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6858000" y="240129"/>
            <a:ext cx="2246696" cy="600303"/>
            <a:chOff x="7010400" y="240129"/>
            <a:chExt cx="2246696" cy="60030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 flipV="1">
              <a:off x="7010400" y="240129"/>
              <a:ext cx="1752600" cy="57838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429900" y="609600"/>
              <a:ext cx="18271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9EA2A4"/>
                  </a:solidFill>
                  <a:latin typeface="Palatino Linotype" panose="02040502050505030304" pitchFamily="18" charset="0"/>
                </a:rPr>
                <a:t>Dept. of Contracts &amp; Property</a:t>
              </a:r>
              <a:endParaRPr lang="en-US" sz="900" dirty="0">
                <a:solidFill>
                  <a:srgbClr val="9EA2A4"/>
                </a:solidFill>
                <a:latin typeface="Palatino Linotype" panose="0204050205050503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325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858000" y="240129"/>
            <a:ext cx="2246696" cy="600303"/>
            <a:chOff x="7010400" y="240129"/>
            <a:chExt cx="2246696" cy="600303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H="1" flipV="1">
              <a:off x="7010400" y="240129"/>
              <a:ext cx="1752600" cy="57838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429900" y="609600"/>
              <a:ext cx="18271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9EA2A4"/>
                  </a:solidFill>
                  <a:latin typeface="Palatino Linotype" panose="02040502050505030304" pitchFamily="18" charset="0"/>
                </a:rPr>
                <a:t>Dept. of Contracts &amp; Property</a:t>
              </a:r>
              <a:endParaRPr lang="en-US" sz="900" dirty="0">
                <a:solidFill>
                  <a:srgbClr val="9EA2A4"/>
                </a:solidFill>
                <a:latin typeface="Palatino Linotype" panose="0204050205050503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37325"/>
            <a:ext cx="80772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Financial Management Operations Departmental Accounting Resource Center – Security &amp; Training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ntracts.tamucc.edu/prop_offic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rchasing.tamucc.edu/surplu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343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DEPARTMENTAL INVENTORY </a:t>
            </a: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Training 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5791200"/>
            <a:ext cx="6477000" cy="68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Presented </a:t>
            </a:r>
            <a:r>
              <a:rPr lang="en-US" sz="2000" dirty="0"/>
              <a:t>by: Property Office</a:t>
            </a:r>
          </a:p>
          <a:p>
            <a:r>
              <a:rPr lang="en-US" sz="2000" b="1" dirty="0"/>
              <a:t>inventory@tamucc.edu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>
            <a:solidFill>
              <a:srgbClr val="5F57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All excess property must be sent to the Surplus Department in order to comply with numerous state laws on the disposition of property. </a:t>
            </a:r>
          </a:p>
          <a:p>
            <a:r>
              <a:rPr lang="en-US" sz="3000" dirty="0" smtClean="0"/>
              <a:t>Both inventory and non-inventory items (furniture, extra office supplies, etc.) get sent to Surplus.</a:t>
            </a:r>
          </a:p>
          <a:p>
            <a:r>
              <a:rPr lang="en-US" sz="3000" dirty="0" smtClean="0"/>
              <a:t>Before sending to Surplus, computer hard drives need to be sanitized (cleaned) or removed and to Surplus to be shredded.</a:t>
            </a:r>
          </a:p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The Surplus Process Summarized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or Stolen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department must make every effort to locate the item. </a:t>
            </a:r>
          </a:p>
          <a:p>
            <a:r>
              <a:rPr lang="en-US" dirty="0" smtClean="0"/>
              <a:t>A missing/stolen report with signatures of both the APO and the Alt APO must be submitted.</a:t>
            </a:r>
          </a:p>
          <a:p>
            <a:r>
              <a:rPr lang="en-US" dirty="0" smtClean="0"/>
              <a:t>The University is subject to an audit if too many assets are reported missing/stolen in one fiscal year.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Potential </a:t>
            </a:r>
            <a:br>
              <a:rPr lang="en-US" sz="3200" dirty="0"/>
            </a:br>
            <a:r>
              <a:rPr lang="en-US" sz="3200" dirty="0"/>
              <a:t>Property Audit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sz="3000" dirty="0"/>
              <a:t>Items not tagged or permanently marked with a TAMU inventory </a:t>
            </a:r>
            <a:r>
              <a:rPr lang="en-US" sz="3000" dirty="0" smtClean="0"/>
              <a:t>number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000" dirty="0"/>
              <a:t>Incorrect location recorded in </a:t>
            </a:r>
            <a:r>
              <a:rPr lang="en-US" sz="3000" dirty="0" smtClean="0"/>
              <a:t>FAMIS/Canopy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000" dirty="0"/>
              <a:t>Incorrect description recorded in </a:t>
            </a:r>
            <a:r>
              <a:rPr lang="en-US" sz="3000" dirty="0" smtClean="0"/>
              <a:t>FAMIS/Canopy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000" dirty="0"/>
              <a:t>Employees not trained to fulfill their inventory responsibilities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Departmental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Physical possession and control of all equipment entrusted to the department.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Ensuring </a:t>
            </a:r>
            <a:r>
              <a:rPr lang="en-US" sz="2800" dirty="0"/>
              <a:t>that all unit employees are trained such that each has an awareness of their respective responsibilities for property processing and/or custodianship.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Establishment and maintenance of property records for his/her respective unit.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Timely </a:t>
            </a:r>
            <a:r>
              <a:rPr lang="en-US" sz="2800" dirty="0"/>
              <a:t>transfer of equipment that is no longer needed within the unit to Surplus.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Timely notification and report of missing or stolen property to the </a:t>
            </a:r>
            <a:r>
              <a:rPr lang="en-US" sz="2800" dirty="0" smtClean="0"/>
              <a:t>Property Office.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Departmental Responsibilities </a:t>
            </a:r>
            <a:r>
              <a:rPr lang="en-US" sz="32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Physical </a:t>
            </a:r>
            <a:r>
              <a:rPr lang="en-US" sz="2800" dirty="0"/>
              <a:t>verification and certification of current inventory on an annual basis.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Management of equipment that is assigned or on loan at a location outside the respective unit.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Physical verification of assets assigned to terminating employees to ensure proper reassignment, transfer, or disposal of all pertinent inventory.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If necessary, appointment </a:t>
            </a:r>
            <a:r>
              <a:rPr lang="en-US" sz="2800" dirty="0"/>
              <a:t>of a responsible Departmental Property Contact (</a:t>
            </a:r>
            <a:r>
              <a:rPr lang="en-US" sz="2800" dirty="0" smtClean="0"/>
              <a:t>DPC).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Verifying that all DPCs have attended</a:t>
            </a:r>
            <a:r>
              <a:rPr lang="en-US" sz="2800" i="1" dirty="0"/>
              <a:t> </a:t>
            </a:r>
            <a:r>
              <a:rPr lang="en-US" sz="2800" dirty="0"/>
              <a:t>departmental property processes training and, if necessary, FAMIS training</a:t>
            </a:r>
            <a:r>
              <a:rPr lang="en-US" sz="2800" i="1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/>
              <a:t>Statement of Responsibility Summarized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dirty="0"/>
              <a:t>Control of Equipment</a:t>
            </a:r>
          </a:p>
          <a:p>
            <a:r>
              <a:rPr lang="en-US" sz="3000" dirty="0" smtClean="0"/>
              <a:t>Communication with department and Property Office</a:t>
            </a:r>
            <a:endParaRPr lang="en-US" sz="3000" dirty="0"/>
          </a:p>
          <a:p>
            <a:r>
              <a:rPr lang="en-US" sz="3000" dirty="0"/>
              <a:t>Employees trained</a:t>
            </a:r>
          </a:p>
          <a:p>
            <a:r>
              <a:rPr lang="en-US" sz="3000" dirty="0"/>
              <a:t>Maintain records</a:t>
            </a:r>
          </a:p>
          <a:p>
            <a:r>
              <a:rPr lang="en-US" sz="3000" dirty="0" smtClean="0"/>
              <a:t>Exercise </a:t>
            </a:r>
            <a:r>
              <a:rPr lang="en-US" sz="3000" dirty="0"/>
              <a:t>reasonable care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cgonzalez8\AppData\Local\Microsoft\Windows\Temporary Internet Files\Content.IE5\GU4R08FF\MC9003887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53723"/>
            <a:ext cx="1848917" cy="172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246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Your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110000"/>
              </a:lnSpc>
            </a:pPr>
            <a:r>
              <a:rPr lang="en-US" sz="3000" dirty="0"/>
              <a:t>Responsible for the equipment they use at work</a:t>
            </a:r>
          </a:p>
          <a:p>
            <a:pPr marL="533400" indent="-533400">
              <a:lnSpc>
                <a:spcPct val="110000"/>
              </a:lnSpc>
            </a:pPr>
            <a:r>
              <a:rPr lang="en-US" sz="3000" dirty="0"/>
              <a:t>Must exercise “reasonable care” for the safekeeping over the equipment assigned to him/her.</a:t>
            </a:r>
          </a:p>
          <a:p>
            <a:pPr marL="533400" indent="-533400">
              <a:lnSpc>
                <a:spcPct val="110000"/>
              </a:lnSpc>
            </a:pPr>
            <a:r>
              <a:rPr lang="en-US" sz="3000" dirty="0"/>
              <a:t>At no time should state property be used for personal gain.</a:t>
            </a:r>
          </a:p>
          <a:p>
            <a:pPr marL="533400" indent="-533400">
              <a:lnSpc>
                <a:spcPct val="110000"/>
              </a:lnSpc>
            </a:pPr>
            <a:r>
              <a:rPr lang="en-US" sz="3000" dirty="0"/>
              <a:t>Can be held financially liable for damages or losses to the State property he/she uses at work.</a:t>
            </a:r>
          </a:p>
          <a:p>
            <a:pPr marL="533400" indent="-533400" algn="just">
              <a:lnSpc>
                <a:spcPct val="90000"/>
              </a:lnSpc>
              <a:buNone/>
            </a:pPr>
            <a:r>
              <a:rPr lang="en-US" sz="2800" dirty="0"/>
              <a:t>	</a:t>
            </a:r>
            <a:endParaRPr lang="en-US" sz="1600" dirty="0" smtClean="0"/>
          </a:p>
          <a:p>
            <a:pPr marL="533400" indent="-533400" algn="just">
              <a:lnSpc>
                <a:spcPct val="90000"/>
              </a:lnSpc>
              <a:buNone/>
            </a:pPr>
            <a:r>
              <a:rPr lang="en-US" sz="2800" i="1" dirty="0" smtClean="0"/>
              <a:t>You </a:t>
            </a:r>
            <a:r>
              <a:rPr lang="en-US" sz="2800" i="1" dirty="0"/>
              <a:t>need to ensure that all your employees are aware of their respective responsibilities for property.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Off Campus Permits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An off campus permit is required each fiscal year for any equipment that will be taken off University grounds.  </a:t>
            </a:r>
          </a:p>
          <a:p>
            <a:pPr marL="0" indent="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endParaRPr lang="en-US" sz="3000" dirty="0" smtClean="0">
              <a:solidFill>
                <a:srgbClr val="003366"/>
              </a:solidFill>
            </a:endParaRPr>
          </a:p>
          <a:p>
            <a:pPr>
              <a:buFont typeface="Wingdings" panose="05000000000000000000" pitchFamily="2" charset="2"/>
              <a:buChar char=""/>
            </a:pPr>
            <a:r>
              <a:rPr lang="en-US" dirty="0" smtClean="0"/>
              <a:t>Property Management starts with YOU.</a:t>
            </a:r>
          </a:p>
          <a:p>
            <a:pPr>
              <a:buFont typeface="Wingdings" panose="05000000000000000000" pitchFamily="2" charset="2"/>
              <a:buChar char=""/>
            </a:pPr>
            <a:r>
              <a:rPr lang="en-US" dirty="0" smtClean="0"/>
              <a:t>All employees must work together to keep their department’s inventory records up to date.</a:t>
            </a:r>
          </a:p>
          <a:p>
            <a:pPr>
              <a:buFont typeface="Wingdings" panose="05000000000000000000" pitchFamily="2" charset="2"/>
              <a:buChar char=""/>
            </a:pPr>
            <a:r>
              <a:rPr lang="en-US" dirty="0" smtClean="0"/>
              <a:t>All items that meet the capital or controlled requirements must be inventoried.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Recap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Property Office Support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endParaRPr lang="en-US" sz="2600" dirty="0" smtClean="0">
              <a:solidFill>
                <a:srgbClr val="003366"/>
              </a:solidFill>
            </a:endParaRPr>
          </a:p>
          <a:p>
            <a:r>
              <a:rPr lang="en-US" sz="2600" dirty="0" smtClean="0"/>
              <a:t>Website </a:t>
            </a:r>
          </a:p>
          <a:p>
            <a:pPr marL="400050" lvl="1" indent="0">
              <a:buNone/>
            </a:pPr>
            <a:r>
              <a:rPr lang="en-US" sz="2600" dirty="0" smtClean="0">
                <a:hlinkClick r:id="rId3"/>
              </a:rPr>
              <a:t>http</a:t>
            </a:r>
            <a:r>
              <a:rPr lang="en-US" sz="2600" dirty="0">
                <a:hlinkClick r:id="rId3"/>
              </a:rPr>
              <a:t>://</a:t>
            </a:r>
            <a:r>
              <a:rPr lang="en-US" sz="2600" dirty="0" smtClean="0">
                <a:hlinkClick r:id="rId3"/>
              </a:rPr>
              <a:t>contracts.tamucc.edu/prop_office.html</a:t>
            </a:r>
            <a:r>
              <a:rPr lang="en-US" sz="2600" dirty="0" smtClean="0"/>
              <a:t> </a:t>
            </a:r>
          </a:p>
          <a:p>
            <a:r>
              <a:rPr lang="en-US" sz="2600" dirty="0"/>
              <a:t>Surplus Website </a:t>
            </a:r>
            <a:r>
              <a:rPr lang="en-US" sz="2600" dirty="0">
                <a:hlinkClick r:id="rId4"/>
              </a:rPr>
              <a:t>http://</a:t>
            </a:r>
            <a:r>
              <a:rPr lang="en-US" sz="2600" dirty="0" smtClean="0">
                <a:hlinkClick r:id="rId4"/>
              </a:rPr>
              <a:t>purchasing.tamucc.edu/surplus.html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1078029" y="4195465"/>
            <a:ext cx="6922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rgbClr val="0067C5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inventory@tamucc.edu</a:t>
            </a:r>
            <a:endParaRPr lang="en-US" sz="5400" b="1" cap="none" spc="0" dirty="0">
              <a:ln w="31550" cmpd="sng">
                <a:solidFill>
                  <a:srgbClr val="0067C5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basic inventory concepts</a:t>
            </a:r>
          </a:p>
          <a:p>
            <a:r>
              <a:rPr lang="en-US" dirty="0" smtClean="0"/>
              <a:t>Recognize importance of Property Management</a:t>
            </a:r>
          </a:p>
          <a:p>
            <a:r>
              <a:rPr lang="en-US" dirty="0" smtClean="0"/>
              <a:t>Understand </a:t>
            </a:r>
            <a:r>
              <a:rPr lang="en-US" dirty="0" smtClean="0"/>
              <a:t>APO and Alt APO responsibilities </a:t>
            </a:r>
            <a:r>
              <a:rPr lang="en-US" dirty="0" smtClean="0"/>
              <a:t>and financial liability for fixed assets</a:t>
            </a:r>
          </a:p>
          <a:p>
            <a:r>
              <a:rPr lang="en-US" dirty="0" smtClean="0"/>
              <a:t>Best Practices for departmental property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Alternate Accountable </a:t>
            </a:r>
            <a:r>
              <a:rPr lang="en-US" sz="3200" dirty="0"/>
              <a:t>Property </a:t>
            </a:r>
            <a:r>
              <a:rPr lang="en-US" sz="3200" dirty="0" smtClean="0"/>
              <a:t>Officer (Alt APO) Responsibilities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3000" dirty="0"/>
              <a:t>Responsible for the physical possession and control of all equipment entrusted to the activities within his/her respective unit</a:t>
            </a:r>
            <a:r>
              <a:rPr lang="en-US" sz="3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Processes TDP transactions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Submits Property Location forms as well as Property Deletion forms.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Conducts annual physical inventory</a:t>
            </a:r>
            <a:endParaRPr lang="en-US" sz="3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3000" b="1" dirty="0">
                <a:cs typeface="Times New Roman" pitchFamily="18" charset="0"/>
              </a:rPr>
              <a:t>Financially </a:t>
            </a:r>
            <a:r>
              <a:rPr lang="en-US" sz="3000" b="1" dirty="0" smtClean="0">
                <a:cs typeface="Times New Roman" pitchFamily="18" charset="0"/>
              </a:rPr>
              <a:t>liable</a:t>
            </a:r>
            <a:r>
              <a:rPr lang="en-US" sz="3000" dirty="0" smtClean="0">
                <a:cs typeface="Times New Roman" pitchFamily="18" charset="0"/>
              </a:rPr>
              <a:t> for loss </a:t>
            </a:r>
            <a:r>
              <a:rPr lang="en-US" sz="3000" dirty="0">
                <a:cs typeface="Times New Roman" pitchFamily="18" charset="0"/>
              </a:rPr>
              <a:t>or damage to inventory that results from negligence or failure to exercise reasonable care to safeguard, maintain, and service inventory.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The ULTIMATE Goal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003366"/>
              </a:solidFill>
            </a:endParaRPr>
          </a:p>
          <a:p>
            <a:endParaRPr lang="en-US" sz="3600" dirty="0">
              <a:solidFill>
                <a:srgbClr val="003366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Reduce </a:t>
            </a:r>
            <a:r>
              <a:rPr lang="en-US" sz="3600" dirty="0"/>
              <a:t>or </a:t>
            </a:r>
            <a:r>
              <a:rPr lang="en-US" sz="3600" dirty="0" smtClean="0"/>
              <a:t>eliminate </a:t>
            </a:r>
            <a:r>
              <a:rPr lang="en-US" sz="3600" dirty="0"/>
              <a:t>missing </a:t>
            </a:r>
            <a:r>
              <a:rPr lang="en-US" sz="3600" dirty="0" smtClean="0"/>
              <a:t>items!</a:t>
            </a:r>
            <a:endParaRPr lang="en-US" sz="3600" dirty="0" smtClean="0"/>
          </a:p>
          <a:p>
            <a:pPr marL="0" indent="0">
              <a:buNone/>
            </a:pPr>
            <a:endParaRPr lang="en-US" sz="3600" dirty="0">
              <a:solidFill>
                <a:srgbClr val="003366"/>
              </a:solidFill>
            </a:endParaRPr>
          </a:p>
        </p:txBody>
      </p:sp>
      <p:pic>
        <p:nvPicPr>
          <p:cNvPr id="1026" name="Picture 2" descr="C:\Users\cgonzalez8\AppData\Local\Microsoft\Windows\Temporary Internet Files\Content.IE5\CY2LV1AC\MC9002926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1725473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What is inventory?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Inventory is an itemized list of property (or assets) for which each Department Head is held accountable.</a:t>
            </a:r>
          </a:p>
          <a:p>
            <a:r>
              <a:rPr lang="en-US" sz="3000" dirty="0" smtClean="0"/>
              <a:t>Inventory assets can be tangible or intangible.</a:t>
            </a:r>
          </a:p>
          <a:p>
            <a:r>
              <a:rPr lang="en-US" sz="3000" dirty="0" smtClean="0"/>
              <a:t>Inventory is physically evaluated annually for location and condition.</a:t>
            </a:r>
            <a:endParaRPr lang="en-US" sz="3000" dirty="0"/>
          </a:p>
          <a:p>
            <a:r>
              <a:rPr lang="en-US" sz="3000" dirty="0" smtClean="0"/>
              <a:t>Inventory consists of BOTH capital and controlled items.</a:t>
            </a:r>
            <a:endParaRPr lang="en-US" sz="3000" dirty="0"/>
          </a:p>
        </p:txBody>
      </p:sp>
      <p:pic>
        <p:nvPicPr>
          <p:cNvPr id="6147" name="Picture 3" descr="C:\Users\cgonzalez8\AppData\Local\Microsoft\Windows\Temporary Internet Files\Content.IE5\GU4R08FF\MP9003901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953000"/>
            <a:ext cx="2438400" cy="173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2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Capital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>
              <a:solidFill>
                <a:srgbClr val="003366"/>
              </a:solidFill>
            </a:endParaRPr>
          </a:p>
          <a:p>
            <a:pPr marL="0" indent="0">
              <a:buNone/>
            </a:pPr>
            <a:r>
              <a:rPr lang="en-US" sz="3000" dirty="0" smtClean="0"/>
              <a:t>A </a:t>
            </a:r>
            <a:r>
              <a:rPr lang="en-US" sz="3000" dirty="0"/>
              <a:t>single piece of property that costs $5,000 or more </a:t>
            </a:r>
            <a:r>
              <a:rPr lang="en-US" sz="3000" i="1" dirty="0"/>
              <a:t>and</a:t>
            </a:r>
            <a:r>
              <a:rPr lang="en-US" sz="3000" dirty="0"/>
              <a:t> has a useful life of more than one year is capital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09600" y="3570634"/>
            <a:ext cx="7543800" cy="1828800"/>
            <a:chOff x="-3" y="-3"/>
            <a:chExt cx="4657" cy="1196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0" y="0"/>
              <a:ext cx="4651" cy="1190"/>
              <a:chOff x="0" y="0"/>
              <a:chExt cx="4651" cy="1190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0" y="0"/>
                <a:ext cx="1719" cy="1190"/>
                <a:chOff x="0" y="0"/>
                <a:chExt cx="1719" cy="1190"/>
              </a:xfrm>
            </p:grpSpPr>
            <p:sp>
              <p:nvSpPr>
                <p:cNvPr id="18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19" cy="1190"/>
                </a:xfrm>
                <a:prstGeom prst="rect">
                  <a:avLst/>
                </a:prstGeom>
                <a:noFill/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 </a:t>
                  </a:r>
                  <a:r>
                    <a:rPr lang="en-US" sz="46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</a:t>
                  </a: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       </a:t>
                  </a: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b="1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$22,000.00 boat</a:t>
                  </a: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19" cy="1190"/>
                </a:xfrm>
                <a:prstGeom prst="rect">
                  <a:avLst/>
                </a:prstGeom>
                <a:noFill/>
                <a:ln w="7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1719" y="0"/>
                <a:ext cx="1551" cy="1190"/>
                <a:chOff x="1719" y="0"/>
                <a:chExt cx="1551" cy="1190"/>
              </a:xfrm>
            </p:grpSpPr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1719" y="0"/>
                  <a:ext cx="1551" cy="1190"/>
                </a:xfrm>
                <a:prstGeom prst="rect">
                  <a:avLst/>
                </a:prstGeom>
                <a:noFill/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 </a:t>
                  </a:r>
                  <a:r>
                    <a:rPr lang="en-US" sz="46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</a:t>
                  </a: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       </a:t>
                  </a: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b="1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$</a:t>
                  </a:r>
                  <a:r>
                    <a:rPr lang="en-US" b="1" dirty="0">
                      <a:solidFill>
                        <a:srgbClr val="000000"/>
                      </a:solidFill>
                      <a:latin typeface="Times New Roman" pitchFamily="18" charset="0"/>
                    </a:rPr>
                    <a:t>5,000.00 microscope</a:t>
                  </a: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1719" y="0"/>
                  <a:ext cx="1551" cy="1190"/>
                </a:xfrm>
                <a:prstGeom prst="rect">
                  <a:avLst/>
                </a:prstGeom>
                <a:noFill/>
                <a:ln w="7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3270" y="0"/>
                <a:ext cx="1381" cy="1190"/>
                <a:chOff x="3270" y="0"/>
                <a:chExt cx="1381" cy="1190"/>
              </a:xfrm>
            </p:grpSpPr>
            <p:sp>
              <p:nvSpPr>
                <p:cNvPr id="14" name="Rectangle 16"/>
                <p:cNvSpPr>
                  <a:spLocks noChangeArrowheads="1"/>
                </p:cNvSpPr>
                <p:nvPr/>
              </p:nvSpPr>
              <p:spPr bwMode="auto">
                <a:xfrm>
                  <a:off x="3270" y="0"/>
                  <a:ext cx="1381" cy="1190"/>
                </a:xfrm>
                <a:prstGeom prst="rect">
                  <a:avLst/>
                </a:prstGeom>
                <a:noFill/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 </a:t>
                  </a:r>
                  <a:r>
                    <a:rPr lang="en-US" sz="46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</a:t>
                  </a:r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</a:rPr>
                    <a:t>        </a:t>
                  </a: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b="1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b="1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$</a:t>
                  </a:r>
                  <a:r>
                    <a:rPr lang="en-US" b="1" dirty="0">
                      <a:solidFill>
                        <a:srgbClr val="000000"/>
                      </a:solidFill>
                      <a:latin typeface="Times New Roman" pitchFamily="18" charset="0"/>
                    </a:rPr>
                    <a:t>7,000.00 </a:t>
                  </a:r>
                  <a:r>
                    <a:rPr lang="en-US" b="1" dirty="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 smart board</a:t>
                  </a: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 eaLnBrk="0" hangingPunct="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dirty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Rectangle 17"/>
                <p:cNvSpPr>
                  <a:spLocks noChangeArrowheads="1"/>
                </p:cNvSpPr>
                <p:nvPr/>
              </p:nvSpPr>
              <p:spPr bwMode="auto">
                <a:xfrm>
                  <a:off x="3270" y="0"/>
                  <a:ext cx="1381" cy="1190"/>
                </a:xfrm>
                <a:prstGeom prst="rect">
                  <a:avLst/>
                </a:prstGeom>
                <a:noFill/>
                <a:ln w="7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-3" y="-3"/>
              <a:ext cx="4657" cy="119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 descr="C:\Users\dkm1\AppData\Local\Microsoft\Windows\Temporary Internet Files\Content.IE5\3S0GY480\MC900382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114" y="3657599"/>
            <a:ext cx="1156294" cy="115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cgonzalez8\AppData\Local\Microsoft\Windows\Temporary Internet Files\Content.IE5\CY2LV1AC\MC9003594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86" y="3704726"/>
            <a:ext cx="1833372" cy="110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gonzalez8\AppData\Local\Microsoft\Windows\Temporary Internet Files\Content.IE5\GU4R08FF\MC9000886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010" y="3607833"/>
            <a:ext cx="1578002" cy="130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3000" dirty="0" smtClean="0"/>
              <a:t>Items that the State Comptroller’s Office thinks are high risk and need to be monitored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3000" dirty="0" smtClean="0"/>
              <a:t>They cost between $500 - $4,999.99 each.   (all guns &amp; works of art &amp; historical treasures are placed on inventory)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3000" dirty="0" smtClean="0"/>
              <a:t>Depreciation on controlled items is not calculated.</a:t>
            </a:r>
            <a:endParaRPr lang="en-US" sz="30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Controlled Items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40434" y="5641588"/>
            <a:ext cx="966485" cy="5961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22" name="Picture 154" descr="C:\Users\cgonzalez8\AppData\Local\Microsoft\Windows\Temporary Internet Files\Content.IE5\ZJIKTO0F\MC9004417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315" y="385657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10"/>
          <p:cNvGrpSpPr>
            <a:grpSpLocks noChangeAspect="1"/>
          </p:cNvGrpSpPr>
          <p:nvPr/>
        </p:nvGrpSpPr>
        <p:grpSpPr bwMode="auto">
          <a:xfrm rot="1246016">
            <a:off x="6800831" y="5627401"/>
            <a:ext cx="1235454" cy="763542"/>
            <a:chOff x="2081" y="3342"/>
            <a:chExt cx="932" cy="576"/>
          </a:xfrm>
        </p:grpSpPr>
        <p:sp>
          <p:nvSpPr>
            <p:cNvPr id="44" name="AutoShape 9"/>
            <p:cNvSpPr>
              <a:spLocks noChangeAspect="1" noChangeArrowheads="1" noTextEdit="1"/>
            </p:cNvSpPr>
            <p:nvPr/>
          </p:nvSpPr>
          <p:spPr bwMode="auto">
            <a:xfrm>
              <a:off x="2081" y="3342"/>
              <a:ext cx="93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2759" y="3550"/>
              <a:ext cx="29" cy="1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2725" y="3550"/>
              <a:ext cx="18" cy="1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2681" y="3550"/>
              <a:ext cx="28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2640" y="3550"/>
              <a:ext cx="28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2607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568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528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2489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2450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411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2372" y="3550"/>
              <a:ext cx="19" cy="1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324" y="3550"/>
              <a:ext cx="28" cy="18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2376" y="3691"/>
              <a:ext cx="31" cy="47"/>
            </a:xfrm>
            <a:custGeom>
              <a:avLst/>
              <a:gdLst>
                <a:gd name="T0" fmla="*/ 56 w 62"/>
                <a:gd name="T1" fmla="*/ 23 h 92"/>
                <a:gd name="T2" fmla="*/ 55 w 62"/>
                <a:gd name="T3" fmla="*/ 29 h 92"/>
                <a:gd name="T4" fmla="*/ 54 w 62"/>
                <a:gd name="T5" fmla="*/ 33 h 92"/>
                <a:gd name="T6" fmla="*/ 50 w 62"/>
                <a:gd name="T7" fmla="*/ 38 h 92"/>
                <a:gd name="T8" fmla="*/ 46 w 62"/>
                <a:gd name="T9" fmla="*/ 41 h 92"/>
                <a:gd name="T10" fmla="*/ 53 w 62"/>
                <a:gd name="T11" fmla="*/ 46 h 92"/>
                <a:gd name="T12" fmla="*/ 57 w 62"/>
                <a:gd name="T13" fmla="*/ 51 h 92"/>
                <a:gd name="T14" fmla="*/ 61 w 62"/>
                <a:gd name="T15" fmla="*/ 58 h 92"/>
                <a:gd name="T16" fmla="*/ 62 w 62"/>
                <a:gd name="T17" fmla="*/ 64 h 92"/>
                <a:gd name="T18" fmla="*/ 60 w 62"/>
                <a:gd name="T19" fmla="*/ 75 h 92"/>
                <a:gd name="T20" fmla="*/ 53 w 62"/>
                <a:gd name="T21" fmla="*/ 84 h 92"/>
                <a:gd name="T22" fmla="*/ 42 w 62"/>
                <a:gd name="T23" fmla="*/ 90 h 92"/>
                <a:gd name="T24" fmla="*/ 30 w 62"/>
                <a:gd name="T25" fmla="*/ 92 h 92"/>
                <a:gd name="T26" fmla="*/ 17 w 62"/>
                <a:gd name="T27" fmla="*/ 90 h 92"/>
                <a:gd name="T28" fmla="*/ 8 w 62"/>
                <a:gd name="T29" fmla="*/ 84 h 92"/>
                <a:gd name="T30" fmla="*/ 2 w 62"/>
                <a:gd name="T31" fmla="*/ 76 h 92"/>
                <a:gd name="T32" fmla="*/ 0 w 62"/>
                <a:gd name="T33" fmla="*/ 68 h 92"/>
                <a:gd name="T34" fmla="*/ 1 w 62"/>
                <a:gd name="T35" fmla="*/ 64 h 92"/>
                <a:gd name="T36" fmla="*/ 3 w 62"/>
                <a:gd name="T37" fmla="*/ 62 h 92"/>
                <a:gd name="T38" fmla="*/ 6 w 62"/>
                <a:gd name="T39" fmla="*/ 61 h 92"/>
                <a:gd name="T40" fmla="*/ 9 w 62"/>
                <a:gd name="T41" fmla="*/ 60 h 92"/>
                <a:gd name="T42" fmla="*/ 15 w 62"/>
                <a:gd name="T43" fmla="*/ 62 h 92"/>
                <a:gd name="T44" fmla="*/ 18 w 62"/>
                <a:gd name="T45" fmla="*/ 67 h 92"/>
                <a:gd name="T46" fmla="*/ 22 w 62"/>
                <a:gd name="T47" fmla="*/ 73 h 92"/>
                <a:gd name="T48" fmla="*/ 30 w 62"/>
                <a:gd name="T49" fmla="*/ 75 h 92"/>
                <a:gd name="T50" fmla="*/ 34 w 62"/>
                <a:gd name="T51" fmla="*/ 74 h 92"/>
                <a:gd name="T52" fmla="*/ 39 w 62"/>
                <a:gd name="T53" fmla="*/ 71 h 92"/>
                <a:gd name="T54" fmla="*/ 41 w 62"/>
                <a:gd name="T55" fmla="*/ 68 h 92"/>
                <a:gd name="T56" fmla="*/ 42 w 62"/>
                <a:gd name="T57" fmla="*/ 63 h 92"/>
                <a:gd name="T58" fmla="*/ 39 w 62"/>
                <a:gd name="T59" fmla="*/ 54 h 92"/>
                <a:gd name="T60" fmla="*/ 32 w 62"/>
                <a:gd name="T61" fmla="*/ 52 h 92"/>
                <a:gd name="T62" fmla="*/ 24 w 62"/>
                <a:gd name="T63" fmla="*/ 51 h 92"/>
                <a:gd name="T64" fmla="*/ 21 w 62"/>
                <a:gd name="T65" fmla="*/ 44 h 92"/>
                <a:gd name="T66" fmla="*/ 23 w 62"/>
                <a:gd name="T67" fmla="*/ 37 h 92"/>
                <a:gd name="T68" fmla="*/ 30 w 62"/>
                <a:gd name="T69" fmla="*/ 35 h 92"/>
                <a:gd name="T70" fmla="*/ 35 w 62"/>
                <a:gd name="T71" fmla="*/ 32 h 92"/>
                <a:gd name="T72" fmla="*/ 38 w 62"/>
                <a:gd name="T73" fmla="*/ 25 h 92"/>
                <a:gd name="T74" fmla="*/ 38 w 62"/>
                <a:gd name="T75" fmla="*/ 22 h 92"/>
                <a:gd name="T76" fmla="*/ 35 w 62"/>
                <a:gd name="T77" fmla="*/ 20 h 92"/>
                <a:gd name="T78" fmla="*/ 33 w 62"/>
                <a:gd name="T79" fmla="*/ 18 h 92"/>
                <a:gd name="T80" fmla="*/ 30 w 62"/>
                <a:gd name="T81" fmla="*/ 17 h 92"/>
                <a:gd name="T82" fmla="*/ 23 w 62"/>
                <a:gd name="T83" fmla="*/ 20 h 92"/>
                <a:gd name="T84" fmla="*/ 18 w 62"/>
                <a:gd name="T85" fmla="*/ 23 h 92"/>
                <a:gd name="T86" fmla="*/ 15 w 62"/>
                <a:gd name="T87" fmla="*/ 26 h 92"/>
                <a:gd name="T88" fmla="*/ 10 w 62"/>
                <a:gd name="T89" fmla="*/ 29 h 92"/>
                <a:gd name="T90" fmla="*/ 7 w 62"/>
                <a:gd name="T91" fmla="*/ 28 h 92"/>
                <a:gd name="T92" fmla="*/ 4 w 62"/>
                <a:gd name="T93" fmla="*/ 25 h 92"/>
                <a:gd name="T94" fmla="*/ 3 w 62"/>
                <a:gd name="T95" fmla="*/ 23 h 92"/>
                <a:gd name="T96" fmla="*/ 2 w 62"/>
                <a:gd name="T97" fmla="*/ 20 h 92"/>
                <a:gd name="T98" fmla="*/ 4 w 62"/>
                <a:gd name="T99" fmla="*/ 13 h 92"/>
                <a:gd name="T100" fmla="*/ 11 w 62"/>
                <a:gd name="T101" fmla="*/ 6 h 92"/>
                <a:gd name="T102" fmla="*/ 19 w 62"/>
                <a:gd name="T103" fmla="*/ 2 h 92"/>
                <a:gd name="T104" fmla="*/ 30 w 62"/>
                <a:gd name="T105" fmla="*/ 0 h 92"/>
                <a:gd name="T106" fmla="*/ 41 w 62"/>
                <a:gd name="T107" fmla="*/ 2 h 92"/>
                <a:gd name="T108" fmla="*/ 50 w 62"/>
                <a:gd name="T109" fmla="*/ 8 h 92"/>
                <a:gd name="T110" fmla="*/ 55 w 62"/>
                <a:gd name="T111" fmla="*/ 15 h 92"/>
                <a:gd name="T112" fmla="*/ 56 w 62"/>
                <a:gd name="T113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" h="92">
                  <a:moveTo>
                    <a:pt x="56" y="23"/>
                  </a:moveTo>
                  <a:lnTo>
                    <a:pt x="55" y="29"/>
                  </a:lnTo>
                  <a:lnTo>
                    <a:pt x="54" y="33"/>
                  </a:lnTo>
                  <a:lnTo>
                    <a:pt x="50" y="38"/>
                  </a:lnTo>
                  <a:lnTo>
                    <a:pt x="46" y="41"/>
                  </a:lnTo>
                  <a:lnTo>
                    <a:pt x="53" y="46"/>
                  </a:lnTo>
                  <a:lnTo>
                    <a:pt x="57" y="51"/>
                  </a:lnTo>
                  <a:lnTo>
                    <a:pt x="61" y="58"/>
                  </a:lnTo>
                  <a:lnTo>
                    <a:pt x="62" y="64"/>
                  </a:lnTo>
                  <a:lnTo>
                    <a:pt x="60" y="75"/>
                  </a:lnTo>
                  <a:lnTo>
                    <a:pt x="53" y="84"/>
                  </a:lnTo>
                  <a:lnTo>
                    <a:pt x="42" y="90"/>
                  </a:lnTo>
                  <a:lnTo>
                    <a:pt x="30" y="92"/>
                  </a:lnTo>
                  <a:lnTo>
                    <a:pt x="17" y="90"/>
                  </a:lnTo>
                  <a:lnTo>
                    <a:pt x="8" y="84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1" y="64"/>
                  </a:lnTo>
                  <a:lnTo>
                    <a:pt x="3" y="62"/>
                  </a:lnTo>
                  <a:lnTo>
                    <a:pt x="6" y="61"/>
                  </a:lnTo>
                  <a:lnTo>
                    <a:pt x="9" y="60"/>
                  </a:lnTo>
                  <a:lnTo>
                    <a:pt x="15" y="62"/>
                  </a:lnTo>
                  <a:lnTo>
                    <a:pt x="18" y="67"/>
                  </a:lnTo>
                  <a:lnTo>
                    <a:pt x="22" y="73"/>
                  </a:lnTo>
                  <a:lnTo>
                    <a:pt x="30" y="75"/>
                  </a:lnTo>
                  <a:lnTo>
                    <a:pt x="34" y="74"/>
                  </a:lnTo>
                  <a:lnTo>
                    <a:pt x="39" y="71"/>
                  </a:lnTo>
                  <a:lnTo>
                    <a:pt x="41" y="68"/>
                  </a:lnTo>
                  <a:lnTo>
                    <a:pt x="42" y="63"/>
                  </a:lnTo>
                  <a:lnTo>
                    <a:pt x="39" y="54"/>
                  </a:lnTo>
                  <a:lnTo>
                    <a:pt x="32" y="52"/>
                  </a:lnTo>
                  <a:lnTo>
                    <a:pt x="24" y="51"/>
                  </a:lnTo>
                  <a:lnTo>
                    <a:pt x="21" y="44"/>
                  </a:lnTo>
                  <a:lnTo>
                    <a:pt x="23" y="37"/>
                  </a:lnTo>
                  <a:lnTo>
                    <a:pt x="30" y="35"/>
                  </a:lnTo>
                  <a:lnTo>
                    <a:pt x="35" y="32"/>
                  </a:lnTo>
                  <a:lnTo>
                    <a:pt x="38" y="25"/>
                  </a:lnTo>
                  <a:lnTo>
                    <a:pt x="38" y="22"/>
                  </a:lnTo>
                  <a:lnTo>
                    <a:pt x="35" y="20"/>
                  </a:lnTo>
                  <a:lnTo>
                    <a:pt x="33" y="18"/>
                  </a:lnTo>
                  <a:lnTo>
                    <a:pt x="30" y="17"/>
                  </a:lnTo>
                  <a:lnTo>
                    <a:pt x="23" y="20"/>
                  </a:lnTo>
                  <a:lnTo>
                    <a:pt x="18" y="23"/>
                  </a:lnTo>
                  <a:lnTo>
                    <a:pt x="15" y="26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11" y="6"/>
                  </a:lnTo>
                  <a:lnTo>
                    <a:pt x="19" y="2"/>
                  </a:lnTo>
                  <a:lnTo>
                    <a:pt x="30" y="0"/>
                  </a:lnTo>
                  <a:lnTo>
                    <a:pt x="41" y="2"/>
                  </a:lnTo>
                  <a:lnTo>
                    <a:pt x="50" y="8"/>
                  </a:lnTo>
                  <a:lnTo>
                    <a:pt x="55" y="15"/>
                  </a:lnTo>
                  <a:lnTo>
                    <a:pt x="5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2422" y="3691"/>
              <a:ext cx="31" cy="47"/>
            </a:xfrm>
            <a:custGeom>
              <a:avLst/>
              <a:gdLst>
                <a:gd name="T0" fmla="*/ 55 w 61"/>
                <a:gd name="T1" fmla="*/ 23 h 92"/>
                <a:gd name="T2" fmla="*/ 54 w 61"/>
                <a:gd name="T3" fmla="*/ 29 h 92"/>
                <a:gd name="T4" fmla="*/ 53 w 61"/>
                <a:gd name="T5" fmla="*/ 33 h 92"/>
                <a:gd name="T6" fmla="*/ 49 w 61"/>
                <a:gd name="T7" fmla="*/ 38 h 92"/>
                <a:gd name="T8" fmla="*/ 45 w 61"/>
                <a:gd name="T9" fmla="*/ 41 h 92"/>
                <a:gd name="T10" fmla="*/ 52 w 61"/>
                <a:gd name="T11" fmla="*/ 46 h 92"/>
                <a:gd name="T12" fmla="*/ 56 w 61"/>
                <a:gd name="T13" fmla="*/ 51 h 92"/>
                <a:gd name="T14" fmla="*/ 60 w 61"/>
                <a:gd name="T15" fmla="*/ 58 h 92"/>
                <a:gd name="T16" fmla="*/ 61 w 61"/>
                <a:gd name="T17" fmla="*/ 64 h 92"/>
                <a:gd name="T18" fmla="*/ 59 w 61"/>
                <a:gd name="T19" fmla="*/ 75 h 92"/>
                <a:gd name="T20" fmla="*/ 52 w 61"/>
                <a:gd name="T21" fmla="*/ 84 h 92"/>
                <a:gd name="T22" fmla="*/ 43 w 61"/>
                <a:gd name="T23" fmla="*/ 90 h 92"/>
                <a:gd name="T24" fmla="*/ 30 w 61"/>
                <a:gd name="T25" fmla="*/ 92 h 92"/>
                <a:gd name="T26" fmla="*/ 17 w 61"/>
                <a:gd name="T27" fmla="*/ 90 h 92"/>
                <a:gd name="T28" fmla="*/ 8 w 61"/>
                <a:gd name="T29" fmla="*/ 84 h 92"/>
                <a:gd name="T30" fmla="*/ 2 w 61"/>
                <a:gd name="T31" fmla="*/ 76 h 92"/>
                <a:gd name="T32" fmla="*/ 0 w 61"/>
                <a:gd name="T33" fmla="*/ 68 h 92"/>
                <a:gd name="T34" fmla="*/ 1 w 61"/>
                <a:gd name="T35" fmla="*/ 64 h 92"/>
                <a:gd name="T36" fmla="*/ 3 w 61"/>
                <a:gd name="T37" fmla="*/ 62 h 92"/>
                <a:gd name="T38" fmla="*/ 6 w 61"/>
                <a:gd name="T39" fmla="*/ 61 h 92"/>
                <a:gd name="T40" fmla="*/ 9 w 61"/>
                <a:gd name="T41" fmla="*/ 60 h 92"/>
                <a:gd name="T42" fmla="*/ 15 w 61"/>
                <a:gd name="T43" fmla="*/ 62 h 92"/>
                <a:gd name="T44" fmla="*/ 18 w 61"/>
                <a:gd name="T45" fmla="*/ 67 h 92"/>
                <a:gd name="T46" fmla="*/ 22 w 61"/>
                <a:gd name="T47" fmla="*/ 73 h 92"/>
                <a:gd name="T48" fmla="*/ 30 w 61"/>
                <a:gd name="T49" fmla="*/ 75 h 92"/>
                <a:gd name="T50" fmla="*/ 35 w 61"/>
                <a:gd name="T51" fmla="*/ 74 h 92"/>
                <a:gd name="T52" fmla="*/ 39 w 61"/>
                <a:gd name="T53" fmla="*/ 71 h 92"/>
                <a:gd name="T54" fmla="*/ 41 w 61"/>
                <a:gd name="T55" fmla="*/ 68 h 92"/>
                <a:gd name="T56" fmla="*/ 43 w 61"/>
                <a:gd name="T57" fmla="*/ 63 h 92"/>
                <a:gd name="T58" fmla="*/ 39 w 61"/>
                <a:gd name="T59" fmla="*/ 54 h 92"/>
                <a:gd name="T60" fmla="*/ 32 w 61"/>
                <a:gd name="T61" fmla="*/ 52 h 92"/>
                <a:gd name="T62" fmla="*/ 24 w 61"/>
                <a:gd name="T63" fmla="*/ 51 h 92"/>
                <a:gd name="T64" fmla="*/ 21 w 61"/>
                <a:gd name="T65" fmla="*/ 44 h 92"/>
                <a:gd name="T66" fmla="*/ 24 w 61"/>
                <a:gd name="T67" fmla="*/ 37 h 92"/>
                <a:gd name="T68" fmla="*/ 30 w 61"/>
                <a:gd name="T69" fmla="*/ 35 h 92"/>
                <a:gd name="T70" fmla="*/ 37 w 61"/>
                <a:gd name="T71" fmla="*/ 32 h 92"/>
                <a:gd name="T72" fmla="*/ 39 w 61"/>
                <a:gd name="T73" fmla="*/ 25 h 92"/>
                <a:gd name="T74" fmla="*/ 38 w 61"/>
                <a:gd name="T75" fmla="*/ 22 h 92"/>
                <a:gd name="T76" fmla="*/ 37 w 61"/>
                <a:gd name="T77" fmla="*/ 20 h 92"/>
                <a:gd name="T78" fmla="*/ 33 w 61"/>
                <a:gd name="T79" fmla="*/ 18 h 92"/>
                <a:gd name="T80" fmla="*/ 30 w 61"/>
                <a:gd name="T81" fmla="*/ 17 h 92"/>
                <a:gd name="T82" fmla="*/ 23 w 61"/>
                <a:gd name="T83" fmla="*/ 20 h 92"/>
                <a:gd name="T84" fmla="*/ 18 w 61"/>
                <a:gd name="T85" fmla="*/ 23 h 92"/>
                <a:gd name="T86" fmla="*/ 15 w 61"/>
                <a:gd name="T87" fmla="*/ 26 h 92"/>
                <a:gd name="T88" fmla="*/ 10 w 61"/>
                <a:gd name="T89" fmla="*/ 29 h 92"/>
                <a:gd name="T90" fmla="*/ 7 w 61"/>
                <a:gd name="T91" fmla="*/ 28 h 92"/>
                <a:gd name="T92" fmla="*/ 5 w 61"/>
                <a:gd name="T93" fmla="*/ 25 h 92"/>
                <a:gd name="T94" fmla="*/ 3 w 61"/>
                <a:gd name="T95" fmla="*/ 23 h 92"/>
                <a:gd name="T96" fmla="*/ 2 w 61"/>
                <a:gd name="T97" fmla="*/ 20 h 92"/>
                <a:gd name="T98" fmla="*/ 5 w 61"/>
                <a:gd name="T99" fmla="*/ 13 h 92"/>
                <a:gd name="T100" fmla="*/ 11 w 61"/>
                <a:gd name="T101" fmla="*/ 6 h 92"/>
                <a:gd name="T102" fmla="*/ 20 w 61"/>
                <a:gd name="T103" fmla="*/ 2 h 92"/>
                <a:gd name="T104" fmla="*/ 30 w 61"/>
                <a:gd name="T105" fmla="*/ 0 h 92"/>
                <a:gd name="T106" fmla="*/ 41 w 61"/>
                <a:gd name="T107" fmla="*/ 2 h 92"/>
                <a:gd name="T108" fmla="*/ 49 w 61"/>
                <a:gd name="T109" fmla="*/ 8 h 92"/>
                <a:gd name="T110" fmla="*/ 54 w 61"/>
                <a:gd name="T111" fmla="*/ 15 h 92"/>
                <a:gd name="T112" fmla="*/ 55 w 61"/>
                <a:gd name="T113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1" h="92">
                  <a:moveTo>
                    <a:pt x="55" y="23"/>
                  </a:moveTo>
                  <a:lnTo>
                    <a:pt x="54" y="29"/>
                  </a:lnTo>
                  <a:lnTo>
                    <a:pt x="53" y="33"/>
                  </a:lnTo>
                  <a:lnTo>
                    <a:pt x="49" y="38"/>
                  </a:lnTo>
                  <a:lnTo>
                    <a:pt x="45" y="41"/>
                  </a:lnTo>
                  <a:lnTo>
                    <a:pt x="52" y="46"/>
                  </a:lnTo>
                  <a:lnTo>
                    <a:pt x="56" y="51"/>
                  </a:lnTo>
                  <a:lnTo>
                    <a:pt x="60" y="58"/>
                  </a:lnTo>
                  <a:lnTo>
                    <a:pt x="61" y="64"/>
                  </a:lnTo>
                  <a:lnTo>
                    <a:pt x="59" y="75"/>
                  </a:lnTo>
                  <a:lnTo>
                    <a:pt x="52" y="84"/>
                  </a:lnTo>
                  <a:lnTo>
                    <a:pt x="43" y="90"/>
                  </a:lnTo>
                  <a:lnTo>
                    <a:pt x="30" y="92"/>
                  </a:lnTo>
                  <a:lnTo>
                    <a:pt x="17" y="90"/>
                  </a:lnTo>
                  <a:lnTo>
                    <a:pt x="8" y="84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1" y="64"/>
                  </a:lnTo>
                  <a:lnTo>
                    <a:pt x="3" y="62"/>
                  </a:lnTo>
                  <a:lnTo>
                    <a:pt x="6" y="61"/>
                  </a:lnTo>
                  <a:lnTo>
                    <a:pt x="9" y="60"/>
                  </a:lnTo>
                  <a:lnTo>
                    <a:pt x="15" y="62"/>
                  </a:lnTo>
                  <a:lnTo>
                    <a:pt x="18" y="67"/>
                  </a:lnTo>
                  <a:lnTo>
                    <a:pt x="22" y="73"/>
                  </a:lnTo>
                  <a:lnTo>
                    <a:pt x="30" y="75"/>
                  </a:lnTo>
                  <a:lnTo>
                    <a:pt x="35" y="74"/>
                  </a:lnTo>
                  <a:lnTo>
                    <a:pt x="39" y="71"/>
                  </a:lnTo>
                  <a:lnTo>
                    <a:pt x="41" y="68"/>
                  </a:lnTo>
                  <a:lnTo>
                    <a:pt x="43" y="63"/>
                  </a:lnTo>
                  <a:lnTo>
                    <a:pt x="39" y="54"/>
                  </a:lnTo>
                  <a:lnTo>
                    <a:pt x="32" y="52"/>
                  </a:lnTo>
                  <a:lnTo>
                    <a:pt x="24" y="51"/>
                  </a:lnTo>
                  <a:lnTo>
                    <a:pt x="21" y="44"/>
                  </a:lnTo>
                  <a:lnTo>
                    <a:pt x="24" y="37"/>
                  </a:lnTo>
                  <a:lnTo>
                    <a:pt x="30" y="35"/>
                  </a:lnTo>
                  <a:lnTo>
                    <a:pt x="37" y="32"/>
                  </a:lnTo>
                  <a:lnTo>
                    <a:pt x="39" y="25"/>
                  </a:lnTo>
                  <a:lnTo>
                    <a:pt x="38" y="22"/>
                  </a:lnTo>
                  <a:lnTo>
                    <a:pt x="37" y="20"/>
                  </a:lnTo>
                  <a:lnTo>
                    <a:pt x="33" y="18"/>
                  </a:lnTo>
                  <a:lnTo>
                    <a:pt x="30" y="17"/>
                  </a:lnTo>
                  <a:lnTo>
                    <a:pt x="23" y="20"/>
                  </a:lnTo>
                  <a:lnTo>
                    <a:pt x="18" y="23"/>
                  </a:lnTo>
                  <a:lnTo>
                    <a:pt x="15" y="26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5" y="13"/>
                  </a:lnTo>
                  <a:lnTo>
                    <a:pt x="11" y="6"/>
                  </a:lnTo>
                  <a:lnTo>
                    <a:pt x="20" y="2"/>
                  </a:lnTo>
                  <a:lnTo>
                    <a:pt x="30" y="0"/>
                  </a:lnTo>
                  <a:lnTo>
                    <a:pt x="41" y="2"/>
                  </a:lnTo>
                  <a:lnTo>
                    <a:pt x="49" y="8"/>
                  </a:lnTo>
                  <a:lnTo>
                    <a:pt x="54" y="15"/>
                  </a:lnTo>
                  <a:lnTo>
                    <a:pt x="5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2468" y="3692"/>
              <a:ext cx="31" cy="46"/>
            </a:xfrm>
            <a:custGeom>
              <a:avLst/>
              <a:gdLst>
                <a:gd name="T0" fmla="*/ 25 w 61"/>
                <a:gd name="T1" fmla="*/ 31 h 91"/>
                <a:gd name="T2" fmla="*/ 28 w 61"/>
                <a:gd name="T3" fmla="*/ 30 h 91"/>
                <a:gd name="T4" fmla="*/ 30 w 61"/>
                <a:gd name="T5" fmla="*/ 30 h 91"/>
                <a:gd name="T6" fmla="*/ 32 w 61"/>
                <a:gd name="T7" fmla="*/ 30 h 91"/>
                <a:gd name="T8" fmla="*/ 35 w 61"/>
                <a:gd name="T9" fmla="*/ 30 h 91"/>
                <a:gd name="T10" fmla="*/ 46 w 61"/>
                <a:gd name="T11" fmla="*/ 32 h 91"/>
                <a:gd name="T12" fmla="*/ 54 w 61"/>
                <a:gd name="T13" fmla="*/ 38 h 91"/>
                <a:gd name="T14" fmla="*/ 59 w 61"/>
                <a:gd name="T15" fmla="*/ 46 h 91"/>
                <a:gd name="T16" fmla="*/ 61 w 61"/>
                <a:gd name="T17" fmla="*/ 57 h 91"/>
                <a:gd name="T18" fmla="*/ 59 w 61"/>
                <a:gd name="T19" fmla="*/ 70 h 91"/>
                <a:gd name="T20" fmla="*/ 53 w 61"/>
                <a:gd name="T21" fmla="*/ 82 h 91"/>
                <a:gd name="T22" fmla="*/ 43 w 61"/>
                <a:gd name="T23" fmla="*/ 89 h 91"/>
                <a:gd name="T24" fmla="*/ 28 w 61"/>
                <a:gd name="T25" fmla="*/ 91 h 91"/>
                <a:gd name="T26" fmla="*/ 20 w 61"/>
                <a:gd name="T27" fmla="*/ 90 h 91"/>
                <a:gd name="T28" fmla="*/ 10 w 61"/>
                <a:gd name="T29" fmla="*/ 87 h 91"/>
                <a:gd name="T30" fmla="*/ 3 w 61"/>
                <a:gd name="T31" fmla="*/ 82 h 91"/>
                <a:gd name="T32" fmla="*/ 0 w 61"/>
                <a:gd name="T33" fmla="*/ 74 h 91"/>
                <a:gd name="T34" fmla="*/ 1 w 61"/>
                <a:gd name="T35" fmla="*/ 70 h 91"/>
                <a:gd name="T36" fmla="*/ 2 w 61"/>
                <a:gd name="T37" fmla="*/ 68 h 91"/>
                <a:gd name="T38" fmla="*/ 5 w 61"/>
                <a:gd name="T39" fmla="*/ 67 h 91"/>
                <a:gd name="T40" fmla="*/ 8 w 61"/>
                <a:gd name="T41" fmla="*/ 66 h 91"/>
                <a:gd name="T42" fmla="*/ 13 w 61"/>
                <a:gd name="T43" fmla="*/ 67 h 91"/>
                <a:gd name="T44" fmla="*/ 17 w 61"/>
                <a:gd name="T45" fmla="*/ 69 h 91"/>
                <a:gd name="T46" fmla="*/ 22 w 61"/>
                <a:gd name="T47" fmla="*/ 73 h 91"/>
                <a:gd name="T48" fmla="*/ 28 w 61"/>
                <a:gd name="T49" fmla="*/ 74 h 91"/>
                <a:gd name="T50" fmla="*/ 33 w 61"/>
                <a:gd name="T51" fmla="*/ 73 h 91"/>
                <a:gd name="T52" fmla="*/ 38 w 61"/>
                <a:gd name="T53" fmla="*/ 68 h 91"/>
                <a:gd name="T54" fmla="*/ 40 w 61"/>
                <a:gd name="T55" fmla="*/ 63 h 91"/>
                <a:gd name="T56" fmla="*/ 41 w 61"/>
                <a:gd name="T57" fmla="*/ 58 h 91"/>
                <a:gd name="T58" fmla="*/ 40 w 61"/>
                <a:gd name="T59" fmla="*/ 52 h 91"/>
                <a:gd name="T60" fmla="*/ 38 w 61"/>
                <a:gd name="T61" fmla="*/ 49 h 91"/>
                <a:gd name="T62" fmla="*/ 35 w 61"/>
                <a:gd name="T63" fmla="*/ 46 h 91"/>
                <a:gd name="T64" fmla="*/ 29 w 61"/>
                <a:gd name="T65" fmla="*/ 45 h 91"/>
                <a:gd name="T66" fmla="*/ 24 w 61"/>
                <a:gd name="T67" fmla="*/ 45 h 91"/>
                <a:gd name="T68" fmla="*/ 22 w 61"/>
                <a:gd name="T69" fmla="*/ 46 h 91"/>
                <a:gd name="T70" fmla="*/ 18 w 61"/>
                <a:gd name="T71" fmla="*/ 49 h 91"/>
                <a:gd name="T72" fmla="*/ 15 w 61"/>
                <a:gd name="T73" fmla="*/ 49 h 91"/>
                <a:gd name="T74" fmla="*/ 11 w 61"/>
                <a:gd name="T75" fmla="*/ 47 h 91"/>
                <a:gd name="T76" fmla="*/ 9 w 61"/>
                <a:gd name="T77" fmla="*/ 46 h 91"/>
                <a:gd name="T78" fmla="*/ 7 w 61"/>
                <a:gd name="T79" fmla="*/ 45 h 91"/>
                <a:gd name="T80" fmla="*/ 7 w 61"/>
                <a:gd name="T81" fmla="*/ 43 h 91"/>
                <a:gd name="T82" fmla="*/ 7 w 61"/>
                <a:gd name="T83" fmla="*/ 42 h 91"/>
                <a:gd name="T84" fmla="*/ 7 w 61"/>
                <a:gd name="T85" fmla="*/ 40 h 91"/>
                <a:gd name="T86" fmla="*/ 7 w 61"/>
                <a:gd name="T87" fmla="*/ 39 h 91"/>
                <a:gd name="T88" fmla="*/ 8 w 61"/>
                <a:gd name="T89" fmla="*/ 38 h 91"/>
                <a:gd name="T90" fmla="*/ 10 w 61"/>
                <a:gd name="T91" fmla="*/ 12 h 91"/>
                <a:gd name="T92" fmla="*/ 11 w 61"/>
                <a:gd name="T93" fmla="*/ 6 h 91"/>
                <a:gd name="T94" fmla="*/ 14 w 61"/>
                <a:gd name="T95" fmla="*/ 2 h 91"/>
                <a:gd name="T96" fmla="*/ 16 w 61"/>
                <a:gd name="T97" fmla="*/ 0 h 91"/>
                <a:gd name="T98" fmla="*/ 21 w 61"/>
                <a:gd name="T99" fmla="*/ 0 h 91"/>
                <a:gd name="T100" fmla="*/ 51 w 61"/>
                <a:gd name="T101" fmla="*/ 0 h 91"/>
                <a:gd name="T102" fmla="*/ 54 w 61"/>
                <a:gd name="T103" fmla="*/ 1 h 91"/>
                <a:gd name="T104" fmla="*/ 58 w 61"/>
                <a:gd name="T105" fmla="*/ 2 h 91"/>
                <a:gd name="T106" fmla="*/ 59 w 61"/>
                <a:gd name="T107" fmla="*/ 5 h 91"/>
                <a:gd name="T108" fmla="*/ 60 w 61"/>
                <a:gd name="T109" fmla="*/ 8 h 91"/>
                <a:gd name="T110" fmla="*/ 59 w 61"/>
                <a:gd name="T111" fmla="*/ 13 h 91"/>
                <a:gd name="T112" fmla="*/ 56 w 61"/>
                <a:gd name="T113" fmla="*/ 16 h 91"/>
                <a:gd name="T114" fmla="*/ 53 w 61"/>
                <a:gd name="T115" fmla="*/ 17 h 91"/>
                <a:gd name="T116" fmla="*/ 51 w 61"/>
                <a:gd name="T117" fmla="*/ 17 h 91"/>
                <a:gd name="T118" fmla="*/ 28 w 61"/>
                <a:gd name="T119" fmla="*/ 17 h 91"/>
                <a:gd name="T120" fmla="*/ 25 w 61"/>
                <a:gd name="T121" fmla="*/ 3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" h="91">
                  <a:moveTo>
                    <a:pt x="25" y="31"/>
                  </a:moveTo>
                  <a:lnTo>
                    <a:pt x="28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5" y="30"/>
                  </a:lnTo>
                  <a:lnTo>
                    <a:pt x="46" y="32"/>
                  </a:lnTo>
                  <a:lnTo>
                    <a:pt x="54" y="38"/>
                  </a:lnTo>
                  <a:lnTo>
                    <a:pt x="59" y="46"/>
                  </a:lnTo>
                  <a:lnTo>
                    <a:pt x="61" y="57"/>
                  </a:lnTo>
                  <a:lnTo>
                    <a:pt x="59" y="70"/>
                  </a:lnTo>
                  <a:lnTo>
                    <a:pt x="53" y="82"/>
                  </a:lnTo>
                  <a:lnTo>
                    <a:pt x="43" y="89"/>
                  </a:lnTo>
                  <a:lnTo>
                    <a:pt x="28" y="91"/>
                  </a:lnTo>
                  <a:lnTo>
                    <a:pt x="20" y="90"/>
                  </a:lnTo>
                  <a:lnTo>
                    <a:pt x="10" y="87"/>
                  </a:lnTo>
                  <a:lnTo>
                    <a:pt x="3" y="82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2" y="68"/>
                  </a:lnTo>
                  <a:lnTo>
                    <a:pt x="5" y="67"/>
                  </a:lnTo>
                  <a:lnTo>
                    <a:pt x="8" y="66"/>
                  </a:lnTo>
                  <a:lnTo>
                    <a:pt x="13" y="67"/>
                  </a:lnTo>
                  <a:lnTo>
                    <a:pt x="17" y="69"/>
                  </a:lnTo>
                  <a:lnTo>
                    <a:pt x="22" y="73"/>
                  </a:lnTo>
                  <a:lnTo>
                    <a:pt x="28" y="74"/>
                  </a:lnTo>
                  <a:lnTo>
                    <a:pt x="33" y="73"/>
                  </a:lnTo>
                  <a:lnTo>
                    <a:pt x="38" y="68"/>
                  </a:lnTo>
                  <a:lnTo>
                    <a:pt x="40" y="63"/>
                  </a:lnTo>
                  <a:lnTo>
                    <a:pt x="41" y="58"/>
                  </a:lnTo>
                  <a:lnTo>
                    <a:pt x="40" y="52"/>
                  </a:lnTo>
                  <a:lnTo>
                    <a:pt x="38" y="49"/>
                  </a:lnTo>
                  <a:lnTo>
                    <a:pt x="35" y="46"/>
                  </a:lnTo>
                  <a:lnTo>
                    <a:pt x="29" y="45"/>
                  </a:lnTo>
                  <a:lnTo>
                    <a:pt x="24" y="45"/>
                  </a:lnTo>
                  <a:lnTo>
                    <a:pt x="22" y="46"/>
                  </a:lnTo>
                  <a:lnTo>
                    <a:pt x="18" y="49"/>
                  </a:lnTo>
                  <a:lnTo>
                    <a:pt x="15" y="49"/>
                  </a:lnTo>
                  <a:lnTo>
                    <a:pt x="11" y="47"/>
                  </a:lnTo>
                  <a:lnTo>
                    <a:pt x="9" y="46"/>
                  </a:lnTo>
                  <a:lnTo>
                    <a:pt x="7" y="45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8" y="38"/>
                  </a:lnTo>
                  <a:lnTo>
                    <a:pt x="10" y="12"/>
                  </a:lnTo>
                  <a:lnTo>
                    <a:pt x="11" y="6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51" y="0"/>
                  </a:lnTo>
                  <a:lnTo>
                    <a:pt x="54" y="1"/>
                  </a:lnTo>
                  <a:lnTo>
                    <a:pt x="58" y="2"/>
                  </a:lnTo>
                  <a:lnTo>
                    <a:pt x="59" y="5"/>
                  </a:lnTo>
                  <a:lnTo>
                    <a:pt x="60" y="8"/>
                  </a:lnTo>
                  <a:lnTo>
                    <a:pt x="59" y="13"/>
                  </a:lnTo>
                  <a:lnTo>
                    <a:pt x="56" y="16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28" y="17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2514" y="3692"/>
              <a:ext cx="31" cy="46"/>
            </a:xfrm>
            <a:custGeom>
              <a:avLst/>
              <a:gdLst>
                <a:gd name="T0" fmla="*/ 25 w 61"/>
                <a:gd name="T1" fmla="*/ 31 h 91"/>
                <a:gd name="T2" fmla="*/ 28 w 61"/>
                <a:gd name="T3" fmla="*/ 30 h 91"/>
                <a:gd name="T4" fmla="*/ 30 w 61"/>
                <a:gd name="T5" fmla="*/ 30 h 91"/>
                <a:gd name="T6" fmla="*/ 32 w 61"/>
                <a:gd name="T7" fmla="*/ 30 h 91"/>
                <a:gd name="T8" fmla="*/ 35 w 61"/>
                <a:gd name="T9" fmla="*/ 30 h 91"/>
                <a:gd name="T10" fmla="*/ 46 w 61"/>
                <a:gd name="T11" fmla="*/ 32 h 91"/>
                <a:gd name="T12" fmla="*/ 54 w 61"/>
                <a:gd name="T13" fmla="*/ 38 h 91"/>
                <a:gd name="T14" fmla="*/ 59 w 61"/>
                <a:gd name="T15" fmla="*/ 46 h 91"/>
                <a:gd name="T16" fmla="*/ 61 w 61"/>
                <a:gd name="T17" fmla="*/ 57 h 91"/>
                <a:gd name="T18" fmla="*/ 59 w 61"/>
                <a:gd name="T19" fmla="*/ 70 h 91"/>
                <a:gd name="T20" fmla="*/ 53 w 61"/>
                <a:gd name="T21" fmla="*/ 82 h 91"/>
                <a:gd name="T22" fmla="*/ 43 w 61"/>
                <a:gd name="T23" fmla="*/ 89 h 91"/>
                <a:gd name="T24" fmla="*/ 28 w 61"/>
                <a:gd name="T25" fmla="*/ 91 h 91"/>
                <a:gd name="T26" fmla="*/ 20 w 61"/>
                <a:gd name="T27" fmla="*/ 90 h 91"/>
                <a:gd name="T28" fmla="*/ 10 w 61"/>
                <a:gd name="T29" fmla="*/ 87 h 91"/>
                <a:gd name="T30" fmla="*/ 4 w 61"/>
                <a:gd name="T31" fmla="*/ 82 h 91"/>
                <a:gd name="T32" fmla="*/ 0 w 61"/>
                <a:gd name="T33" fmla="*/ 74 h 91"/>
                <a:gd name="T34" fmla="*/ 1 w 61"/>
                <a:gd name="T35" fmla="*/ 70 h 91"/>
                <a:gd name="T36" fmla="*/ 4 w 61"/>
                <a:gd name="T37" fmla="*/ 68 h 91"/>
                <a:gd name="T38" fmla="*/ 6 w 61"/>
                <a:gd name="T39" fmla="*/ 67 h 91"/>
                <a:gd name="T40" fmla="*/ 9 w 61"/>
                <a:gd name="T41" fmla="*/ 66 h 91"/>
                <a:gd name="T42" fmla="*/ 13 w 61"/>
                <a:gd name="T43" fmla="*/ 67 h 91"/>
                <a:gd name="T44" fmla="*/ 17 w 61"/>
                <a:gd name="T45" fmla="*/ 69 h 91"/>
                <a:gd name="T46" fmla="*/ 22 w 61"/>
                <a:gd name="T47" fmla="*/ 73 h 91"/>
                <a:gd name="T48" fmla="*/ 28 w 61"/>
                <a:gd name="T49" fmla="*/ 74 h 91"/>
                <a:gd name="T50" fmla="*/ 34 w 61"/>
                <a:gd name="T51" fmla="*/ 73 h 91"/>
                <a:gd name="T52" fmla="*/ 38 w 61"/>
                <a:gd name="T53" fmla="*/ 68 h 91"/>
                <a:gd name="T54" fmla="*/ 40 w 61"/>
                <a:gd name="T55" fmla="*/ 63 h 91"/>
                <a:gd name="T56" fmla="*/ 42 w 61"/>
                <a:gd name="T57" fmla="*/ 58 h 91"/>
                <a:gd name="T58" fmla="*/ 40 w 61"/>
                <a:gd name="T59" fmla="*/ 52 h 91"/>
                <a:gd name="T60" fmla="*/ 38 w 61"/>
                <a:gd name="T61" fmla="*/ 49 h 91"/>
                <a:gd name="T62" fmla="*/ 35 w 61"/>
                <a:gd name="T63" fmla="*/ 46 h 91"/>
                <a:gd name="T64" fmla="*/ 30 w 61"/>
                <a:gd name="T65" fmla="*/ 45 h 91"/>
                <a:gd name="T66" fmla="*/ 25 w 61"/>
                <a:gd name="T67" fmla="*/ 45 h 91"/>
                <a:gd name="T68" fmla="*/ 22 w 61"/>
                <a:gd name="T69" fmla="*/ 46 h 91"/>
                <a:gd name="T70" fmla="*/ 19 w 61"/>
                <a:gd name="T71" fmla="*/ 49 h 91"/>
                <a:gd name="T72" fmla="*/ 15 w 61"/>
                <a:gd name="T73" fmla="*/ 49 h 91"/>
                <a:gd name="T74" fmla="*/ 12 w 61"/>
                <a:gd name="T75" fmla="*/ 47 h 91"/>
                <a:gd name="T76" fmla="*/ 9 w 61"/>
                <a:gd name="T77" fmla="*/ 46 h 91"/>
                <a:gd name="T78" fmla="*/ 7 w 61"/>
                <a:gd name="T79" fmla="*/ 45 h 91"/>
                <a:gd name="T80" fmla="*/ 7 w 61"/>
                <a:gd name="T81" fmla="*/ 43 h 91"/>
                <a:gd name="T82" fmla="*/ 7 w 61"/>
                <a:gd name="T83" fmla="*/ 42 h 91"/>
                <a:gd name="T84" fmla="*/ 7 w 61"/>
                <a:gd name="T85" fmla="*/ 40 h 91"/>
                <a:gd name="T86" fmla="*/ 7 w 61"/>
                <a:gd name="T87" fmla="*/ 39 h 91"/>
                <a:gd name="T88" fmla="*/ 8 w 61"/>
                <a:gd name="T89" fmla="*/ 38 h 91"/>
                <a:gd name="T90" fmla="*/ 10 w 61"/>
                <a:gd name="T91" fmla="*/ 12 h 91"/>
                <a:gd name="T92" fmla="*/ 12 w 61"/>
                <a:gd name="T93" fmla="*/ 6 h 91"/>
                <a:gd name="T94" fmla="*/ 14 w 61"/>
                <a:gd name="T95" fmla="*/ 2 h 91"/>
                <a:gd name="T96" fmla="*/ 17 w 61"/>
                <a:gd name="T97" fmla="*/ 0 h 91"/>
                <a:gd name="T98" fmla="*/ 21 w 61"/>
                <a:gd name="T99" fmla="*/ 0 h 91"/>
                <a:gd name="T100" fmla="*/ 51 w 61"/>
                <a:gd name="T101" fmla="*/ 0 h 91"/>
                <a:gd name="T102" fmla="*/ 54 w 61"/>
                <a:gd name="T103" fmla="*/ 1 h 91"/>
                <a:gd name="T104" fmla="*/ 58 w 61"/>
                <a:gd name="T105" fmla="*/ 2 h 91"/>
                <a:gd name="T106" fmla="*/ 59 w 61"/>
                <a:gd name="T107" fmla="*/ 5 h 91"/>
                <a:gd name="T108" fmla="*/ 60 w 61"/>
                <a:gd name="T109" fmla="*/ 8 h 91"/>
                <a:gd name="T110" fmla="*/ 59 w 61"/>
                <a:gd name="T111" fmla="*/ 13 h 91"/>
                <a:gd name="T112" fmla="*/ 57 w 61"/>
                <a:gd name="T113" fmla="*/ 16 h 91"/>
                <a:gd name="T114" fmla="*/ 53 w 61"/>
                <a:gd name="T115" fmla="*/ 17 h 91"/>
                <a:gd name="T116" fmla="*/ 51 w 61"/>
                <a:gd name="T117" fmla="*/ 17 h 91"/>
                <a:gd name="T118" fmla="*/ 28 w 61"/>
                <a:gd name="T119" fmla="*/ 17 h 91"/>
                <a:gd name="T120" fmla="*/ 25 w 61"/>
                <a:gd name="T121" fmla="*/ 3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" h="91">
                  <a:moveTo>
                    <a:pt x="25" y="31"/>
                  </a:moveTo>
                  <a:lnTo>
                    <a:pt x="28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5" y="30"/>
                  </a:lnTo>
                  <a:lnTo>
                    <a:pt x="46" y="32"/>
                  </a:lnTo>
                  <a:lnTo>
                    <a:pt x="54" y="38"/>
                  </a:lnTo>
                  <a:lnTo>
                    <a:pt x="59" y="46"/>
                  </a:lnTo>
                  <a:lnTo>
                    <a:pt x="61" y="57"/>
                  </a:lnTo>
                  <a:lnTo>
                    <a:pt x="59" y="70"/>
                  </a:lnTo>
                  <a:lnTo>
                    <a:pt x="53" y="82"/>
                  </a:lnTo>
                  <a:lnTo>
                    <a:pt x="43" y="89"/>
                  </a:lnTo>
                  <a:lnTo>
                    <a:pt x="28" y="91"/>
                  </a:lnTo>
                  <a:lnTo>
                    <a:pt x="20" y="90"/>
                  </a:lnTo>
                  <a:lnTo>
                    <a:pt x="10" y="87"/>
                  </a:lnTo>
                  <a:lnTo>
                    <a:pt x="4" y="82"/>
                  </a:lnTo>
                  <a:lnTo>
                    <a:pt x="0" y="74"/>
                  </a:lnTo>
                  <a:lnTo>
                    <a:pt x="1" y="70"/>
                  </a:lnTo>
                  <a:lnTo>
                    <a:pt x="4" y="68"/>
                  </a:lnTo>
                  <a:lnTo>
                    <a:pt x="6" y="67"/>
                  </a:lnTo>
                  <a:lnTo>
                    <a:pt x="9" y="66"/>
                  </a:lnTo>
                  <a:lnTo>
                    <a:pt x="13" y="67"/>
                  </a:lnTo>
                  <a:lnTo>
                    <a:pt x="17" y="69"/>
                  </a:lnTo>
                  <a:lnTo>
                    <a:pt x="22" y="73"/>
                  </a:lnTo>
                  <a:lnTo>
                    <a:pt x="28" y="74"/>
                  </a:lnTo>
                  <a:lnTo>
                    <a:pt x="34" y="73"/>
                  </a:lnTo>
                  <a:lnTo>
                    <a:pt x="38" y="68"/>
                  </a:lnTo>
                  <a:lnTo>
                    <a:pt x="40" y="63"/>
                  </a:lnTo>
                  <a:lnTo>
                    <a:pt x="42" y="58"/>
                  </a:lnTo>
                  <a:lnTo>
                    <a:pt x="40" y="52"/>
                  </a:lnTo>
                  <a:lnTo>
                    <a:pt x="38" y="49"/>
                  </a:lnTo>
                  <a:lnTo>
                    <a:pt x="35" y="46"/>
                  </a:lnTo>
                  <a:lnTo>
                    <a:pt x="30" y="45"/>
                  </a:lnTo>
                  <a:lnTo>
                    <a:pt x="25" y="45"/>
                  </a:lnTo>
                  <a:lnTo>
                    <a:pt x="22" y="46"/>
                  </a:lnTo>
                  <a:lnTo>
                    <a:pt x="19" y="49"/>
                  </a:lnTo>
                  <a:lnTo>
                    <a:pt x="15" y="49"/>
                  </a:lnTo>
                  <a:lnTo>
                    <a:pt x="12" y="47"/>
                  </a:lnTo>
                  <a:lnTo>
                    <a:pt x="9" y="46"/>
                  </a:lnTo>
                  <a:lnTo>
                    <a:pt x="7" y="45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8" y="38"/>
                  </a:lnTo>
                  <a:lnTo>
                    <a:pt x="10" y="12"/>
                  </a:lnTo>
                  <a:lnTo>
                    <a:pt x="12" y="6"/>
                  </a:lnTo>
                  <a:lnTo>
                    <a:pt x="14" y="2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51" y="0"/>
                  </a:lnTo>
                  <a:lnTo>
                    <a:pt x="54" y="1"/>
                  </a:lnTo>
                  <a:lnTo>
                    <a:pt x="58" y="2"/>
                  </a:lnTo>
                  <a:lnTo>
                    <a:pt x="59" y="5"/>
                  </a:lnTo>
                  <a:lnTo>
                    <a:pt x="60" y="8"/>
                  </a:lnTo>
                  <a:lnTo>
                    <a:pt x="59" y="13"/>
                  </a:lnTo>
                  <a:lnTo>
                    <a:pt x="57" y="16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28" y="17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2559" y="3692"/>
              <a:ext cx="32" cy="45"/>
            </a:xfrm>
            <a:custGeom>
              <a:avLst/>
              <a:gdLst>
                <a:gd name="T0" fmla="*/ 41 w 64"/>
                <a:gd name="T1" fmla="*/ 17 h 90"/>
                <a:gd name="T2" fmla="*/ 9 w 64"/>
                <a:gd name="T3" fmla="*/ 17 h 90"/>
                <a:gd name="T4" fmla="*/ 6 w 64"/>
                <a:gd name="T5" fmla="*/ 16 h 90"/>
                <a:gd name="T6" fmla="*/ 2 w 64"/>
                <a:gd name="T7" fmla="*/ 15 h 90"/>
                <a:gd name="T8" fmla="*/ 1 w 64"/>
                <a:gd name="T9" fmla="*/ 12 h 90"/>
                <a:gd name="T10" fmla="*/ 0 w 64"/>
                <a:gd name="T11" fmla="*/ 9 h 90"/>
                <a:gd name="T12" fmla="*/ 0 w 64"/>
                <a:gd name="T13" fmla="*/ 6 h 90"/>
                <a:gd name="T14" fmla="*/ 2 w 64"/>
                <a:gd name="T15" fmla="*/ 2 h 90"/>
                <a:gd name="T16" fmla="*/ 5 w 64"/>
                <a:gd name="T17" fmla="*/ 1 h 90"/>
                <a:gd name="T18" fmla="*/ 9 w 64"/>
                <a:gd name="T19" fmla="*/ 0 h 90"/>
                <a:gd name="T20" fmla="*/ 55 w 64"/>
                <a:gd name="T21" fmla="*/ 0 h 90"/>
                <a:gd name="T22" fmla="*/ 59 w 64"/>
                <a:gd name="T23" fmla="*/ 1 h 90"/>
                <a:gd name="T24" fmla="*/ 62 w 64"/>
                <a:gd name="T25" fmla="*/ 4 h 90"/>
                <a:gd name="T26" fmla="*/ 63 w 64"/>
                <a:gd name="T27" fmla="*/ 6 h 90"/>
                <a:gd name="T28" fmla="*/ 64 w 64"/>
                <a:gd name="T29" fmla="*/ 9 h 90"/>
                <a:gd name="T30" fmla="*/ 64 w 64"/>
                <a:gd name="T31" fmla="*/ 12 h 90"/>
                <a:gd name="T32" fmla="*/ 63 w 64"/>
                <a:gd name="T33" fmla="*/ 13 h 90"/>
                <a:gd name="T34" fmla="*/ 62 w 64"/>
                <a:gd name="T35" fmla="*/ 15 h 90"/>
                <a:gd name="T36" fmla="*/ 61 w 64"/>
                <a:gd name="T37" fmla="*/ 17 h 90"/>
                <a:gd name="T38" fmla="*/ 30 w 64"/>
                <a:gd name="T39" fmla="*/ 81 h 90"/>
                <a:gd name="T40" fmla="*/ 28 w 64"/>
                <a:gd name="T41" fmla="*/ 85 h 90"/>
                <a:gd name="T42" fmla="*/ 25 w 64"/>
                <a:gd name="T43" fmla="*/ 88 h 90"/>
                <a:gd name="T44" fmla="*/ 23 w 64"/>
                <a:gd name="T45" fmla="*/ 90 h 90"/>
                <a:gd name="T46" fmla="*/ 20 w 64"/>
                <a:gd name="T47" fmla="*/ 90 h 90"/>
                <a:gd name="T48" fmla="*/ 15 w 64"/>
                <a:gd name="T49" fmla="*/ 89 h 90"/>
                <a:gd name="T50" fmla="*/ 11 w 64"/>
                <a:gd name="T51" fmla="*/ 87 h 90"/>
                <a:gd name="T52" fmla="*/ 10 w 64"/>
                <a:gd name="T53" fmla="*/ 84 h 90"/>
                <a:gd name="T54" fmla="*/ 9 w 64"/>
                <a:gd name="T55" fmla="*/ 81 h 90"/>
                <a:gd name="T56" fmla="*/ 9 w 64"/>
                <a:gd name="T57" fmla="*/ 80 h 90"/>
                <a:gd name="T58" fmla="*/ 9 w 64"/>
                <a:gd name="T59" fmla="*/ 78 h 90"/>
                <a:gd name="T60" fmla="*/ 9 w 64"/>
                <a:gd name="T61" fmla="*/ 78 h 90"/>
                <a:gd name="T62" fmla="*/ 10 w 64"/>
                <a:gd name="T63" fmla="*/ 77 h 90"/>
                <a:gd name="T64" fmla="*/ 41 w 64"/>
                <a:gd name="T65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90">
                  <a:moveTo>
                    <a:pt x="41" y="17"/>
                  </a:moveTo>
                  <a:lnTo>
                    <a:pt x="9" y="17"/>
                  </a:lnTo>
                  <a:lnTo>
                    <a:pt x="6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55" y="0"/>
                  </a:lnTo>
                  <a:lnTo>
                    <a:pt x="59" y="1"/>
                  </a:lnTo>
                  <a:lnTo>
                    <a:pt x="62" y="4"/>
                  </a:lnTo>
                  <a:lnTo>
                    <a:pt x="63" y="6"/>
                  </a:lnTo>
                  <a:lnTo>
                    <a:pt x="64" y="9"/>
                  </a:lnTo>
                  <a:lnTo>
                    <a:pt x="64" y="12"/>
                  </a:lnTo>
                  <a:lnTo>
                    <a:pt x="63" y="13"/>
                  </a:lnTo>
                  <a:lnTo>
                    <a:pt x="62" y="15"/>
                  </a:lnTo>
                  <a:lnTo>
                    <a:pt x="61" y="17"/>
                  </a:lnTo>
                  <a:lnTo>
                    <a:pt x="30" y="81"/>
                  </a:lnTo>
                  <a:lnTo>
                    <a:pt x="28" y="85"/>
                  </a:lnTo>
                  <a:lnTo>
                    <a:pt x="25" y="88"/>
                  </a:lnTo>
                  <a:lnTo>
                    <a:pt x="23" y="90"/>
                  </a:lnTo>
                  <a:lnTo>
                    <a:pt x="20" y="90"/>
                  </a:lnTo>
                  <a:lnTo>
                    <a:pt x="15" y="89"/>
                  </a:lnTo>
                  <a:lnTo>
                    <a:pt x="11" y="87"/>
                  </a:lnTo>
                  <a:lnTo>
                    <a:pt x="10" y="84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10" y="77"/>
                  </a:lnTo>
                  <a:lnTo>
                    <a:pt x="4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2605" y="3691"/>
              <a:ext cx="30" cy="46"/>
            </a:xfrm>
            <a:custGeom>
              <a:avLst/>
              <a:gdLst>
                <a:gd name="T0" fmla="*/ 51 w 60"/>
                <a:gd name="T1" fmla="*/ 74 h 91"/>
                <a:gd name="T2" fmla="*/ 54 w 60"/>
                <a:gd name="T3" fmla="*/ 74 h 91"/>
                <a:gd name="T4" fmla="*/ 58 w 60"/>
                <a:gd name="T5" fmla="*/ 76 h 91"/>
                <a:gd name="T6" fmla="*/ 59 w 60"/>
                <a:gd name="T7" fmla="*/ 78 h 91"/>
                <a:gd name="T8" fmla="*/ 60 w 60"/>
                <a:gd name="T9" fmla="*/ 82 h 91"/>
                <a:gd name="T10" fmla="*/ 59 w 60"/>
                <a:gd name="T11" fmla="*/ 85 h 91"/>
                <a:gd name="T12" fmla="*/ 58 w 60"/>
                <a:gd name="T13" fmla="*/ 89 h 91"/>
                <a:gd name="T14" fmla="*/ 55 w 60"/>
                <a:gd name="T15" fmla="*/ 90 h 91"/>
                <a:gd name="T16" fmla="*/ 52 w 60"/>
                <a:gd name="T17" fmla="*/ 91 h 91"/>
                <a:gd name="T18" fmla="*/ 9 w 60"/>
                <a:gd name="T19" fmla="*/ 91 h 91"/>
                <a:gd name="T20" fmla="*/ 6 w 60"/>
                <a:gd name="T21" fmla="*/ 90 h 91"/>
                <a:gd name="T22" fmla="*/ 2 w 60"/>
                <a:gd name="T23" fmla="*/ 89 h 91"/>
                <a:gd name="T24" fmla="*/ 1 w 60"/>
                <a:gd name="T25" fmla="*/ 85 h 91"/>
                <a:gd name="T26" fmla="*/ 0 w 60"/>
                <a:gd name="T27" fmla="*/ 82 h 91"/>
                <a:gd name="T28" fmla="*/ 0 w 60"/>
                <a:gd name="T29" fmla="*/ 81 h 91"/>
                <a:gd name="T30" fmla="*/ 1 w 60"/>
                <a:gd name="T31" fmla="*/ 78 h 91"/>
                <a:gd name="T32" fmla="*/ 1 w 60"/>
                <a:gd name="T33" fmla="*/ 77 h 91"/>
                <a:gd name="T34" fmla="*/ 2 w 60"/>
                <a:gd name="T35" fmla="*/ 76 h 91"/>
                <a:gd name="T36" fmla="*/ 11 w 60"/>
                <a:gd name="T37" fmla="*/ 67 h 91"/>
                <a:gd name="T38" fmla="*/ 19 w 60"/>
                <a:gd name="T39" fmla="*/ 58 h 91"/>
                <a:gd name="T40" fmla="*/ 27 w 60"/>
                <a:gd name="T41" fmla="*/ 48 h 91"/>
                <a:gd name="T42" fmla="*/ 34 w 60"/>
                <a:gd name="T43" fmla="*/ 38 h 91"/>
                <a:gd name="T44" fmla="*/ 35 w 60"/>
                <a:gd name="T45" fmla="*/ 36 h 91"/>
                <a:gd name="T46" fmla="*/ 37 w 60"/>
                <a:gd name="T47" fmla="*/ 32 h 91"/>
                <a:gd name="T48" fmla="*/ 38 w 60"/>
                <a:gd name="T49" fmla="*/ 30 h 91"/>
                <a:gd name="T50" fmla="*/ 38 w 60"/>
                <a:gd name="T51" fmla="*/ 26 h 91"/>
                <a:gd name="T52" fmla="*/ 37 w 60"/>
                <a:gd name="T53" fmla="*/ 23 h 91"/>
                <a:gd name="T54" fmla="*/ 36 w 60"/>
                <a:gd name="T55" fmla="*/ 20 h 91"/>
                <a:gd name="T56" fmla="*/ 32 w 60"/>
                <a:gd name="T57" fmla="*/ 18 h 91"/>
                <a:gd name="T58" fmla="*/ 29 w 60"/>
                <a:gd name="T59" fmla="*/ 17 h 91"/>
                <a:gd name="T60" fmla="*/ 22 w 60"/>
                <a:gd name="T61" fmla="*/ 21 h 91"/>
                <a:gd name="T62" fmla="*/ 19 w 60"/>
                <a:gd name="T63" fmla="*/ 26 h 91"/>
                <a:gd name="T64" fmla="*/ 16 w 60"/>
                <a:gd name="T65" fmla="*/ 33 h 91"/>
                <a:gd name="T66" fmla="*/ 9 w 60"/>
                <a:gd name="T67" fmla="*/ 37 h 91"/>
                <a:gd name="T68" fmla="*/ 6 w 60"/>
                <a:gd name="T69" fmla="*/ 36 h 91"/>
                <a:gd name="T70" fmla="*/ 2 w 60"/>
                <a:gd name="T71" fmla="*/ 35 h 91"/>
                <a:gd name="T72" fmla="*/ 1 w 60"/>
                <a:gd name="T73" fmla="*/ 31 h 91"/>
                <a:gd name="T74" fmla="*/ 0 w 60"/>
                <a:gd name="T75" fmla="*/ 28 h 91"/>
                <a:gd name="T76" fmla="*/ 2 w 60"/>
                <a:gd name="T77" fmla="*/ 17 h 91"/>
                <a:gd name="T78" fmla="*/ 9 w 60"/>
                <a:gd name="T79" fmla="*/ 8 h 91"/>
                <a:gd name="T80" fmla="*/ 19 w 60"/>
                <a:gd name="T81" fmla="*/ 2 h 91"/>
                <a:gd name="T82" fmla="*/ 30 w 60"/>
                <a:gd name="T83" fmla="*/ 0 h 91"/>
                <a:gd name="T84" fmla="*/ 40 w 60"/>
                <a:gd name="T85" fmla="*/ 2 h 91"/>
                <a:gd name="T86" fmla="*/ 50 w 60"/>
                <a:gd name="T87" fmla="*/ 7 h 91"/>
                <a:gd name="T88" fmla="*/ 55 w 60"/>
                <a:gd name="T89" fmla="*/ 15 h 91"/>
                <a:gd name="T90" fmla="*/ 58 w 60"/>
                <a:gd name="T91" fmla="*/ 25 h 91"/>
                <a:gd name="T92" fmla="*/ 54 w 60"/>
                <a:gd name="T93" fmla="*/ 39 h 91"/>
                <a:gd name="T94" fmla="*/ 46 w 60"/>
                <a:gd name="T95" fmla="*/ 52 h 91"/>
                <a:gd name="T96" fmla="*/ 37 w 60"/>
                <a:gd name="T97" fmla="*/ 63 h 91"/>
                <a:gd name="T98" fmla="*/ 28 w 60"/>
                <a:gd name="T99" fmla="*/ 74 h 91"/>
                <a:gd name="T100" fmla="*/ 51 w 60"/>
                <a:gd name="T101" fmla="*/ 7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0" h="91">
                  <a:moveTo>
                    <a:pt x="51" y="74"/>
                  </a:moveTo>
                  <a:lnTo>
                    <a:pt x="54" y="74"/>
                  </a:lnTo>
                  <a:lnTo>
                    <a:pt x="58" y="76"/>
                  </a:lnTo>
                  <a:lnTo>
                    <a:pt x="59" y="78"/>
                  </a:lnTo>
                  <a:lnTo>
                    <a:pt x="60" y="82"/>
                  </a:lnTo>
                  <a:lnTo>
                    <a:pt x="59" y="85"/>
                  </a:lnTo>
                  <a:lnTo>
                    <a:pt x="58" y="89"/>
                  </a:lnTo>
                  <a:lnTo>
                    <a:pt x="55" y="90"/>
                  </a:lnTo>
                  <a:lnTo>
                    <a:pt x="52" y="91"/>
                  </a:lnTo>
                  <a:lnTo>
                    <a:pt x="9" y="91"/>
                  </a:lnTo>
                  <a:lnTo>
                    <a:pt x="6" y="90"/>
                  </a:lnTo>
                  <a:lnTo>
                    <a:pt x="2" y="89"/>
                  </a:lnTo>
                  <a:lnTo>
                    <a:pt x="1" y="85"/>
                  </a:lnTo>
                  <a:lnTo>
                    <a:pt x="0" y="82"/>
                  </a:lnTo>
                  <a:lnTo>
                    <a:pt x="0" y="81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2" y="76"/>
                  </a:lnTo>
                  <a:lnTo>
                    <a:pt x="11" y="67"/>
                  </a:lnTo>
                  <a:lnTo>
                    <a:pt x="19" y="58"/>
                  </a:lnTo>
                  <a:lnTo>
                    <a:pt x="27" y="48"/>
                  </a:lnTo>
                  <a:lnTo>
                    <a:pt x="34" y="38"/>
                  </a:lnTo>
                  <a:lnTo>
                    <a:pt x="35" y="36"/>
                  </a:lnTo>
                  <a:lnTo>
                    <a:pt x="37" y="32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7" y="23"/>
                  </a:lnTo>
                  <a:lnTo>
                    <a:pt x="36" y="20"/>
                  </a:lnTo>
                  <a:lnTo>
                    <a:pt x="32" y="18"/>
                  </a:lnTo>
                  <a:lnTo>
                    <a:pt x="29" y="17"/>
                  </a:lnTo>
                  <a:lnTo>
                    <a:pt x="22" y="21"/>
                  </a:lnTo>
                  <a:lnTo>
                    <a:pt x="19" y="26"/>
                  </a:lnTo>
                  <a:lnTo>
                    <a:pt x="16" y="33"/>
                  </a:lnTo>
                  <a:lnTo>
                    <a:pt x="9" y="37"/>
                  </a:lnTo>
                  <a:lnTo>
                    <a:pt x="6" y="36"/>
                  </a:lnTo>
                  <a:lnTo>
                    <a:pt x="2" y="35"/>
                  </a:lnTo>
                  <a:lnTo>
                    <a:pt x="1" y="31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8"/>
                  </a:lnTo>
                  <a:lnTo>
                    <a:pt x="19" y="2"/>
                  </a:lnTo>
                  <a:lnTo>
                    <a:pt x="30" y="0"/>
                  </a:lnTo>
                  <a:lnTo>
                    <a:pt x="40" y="2"/>
                  </a:lnTo>
                  <a:lnTo>
                    <a:pt x="50" y="7"/>
                  </a:lnTo>
                  <a:lnTo>
                    <a:pt x="55" y="15"/>
                  </a:lnTo>
                  <a:lnTo>
                    <a:pt x="58" y="25"/>
                  </a:lnTo>
                  <a:lnTo>
                    <a:pt x="54" y="39"/>
                  </a:lnTo>
                  <a:lnTo>
                    <a:pt x="46" y="52"/>
                  </a:lnTo>
                  <a:lnTo>
                    <a:pt x="37" y="63"/>
                  </a:lnTo>
                  <a:lnTo>
                    <a:pt x="28" y="74"/>
                  </a:lnTo>
                  <a:lnTo>
                    <a:pt x="5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2650" y="3692"/>
              <a:ext cx="17" cy="45"/>
            </a:xfrm>
            <a:custGeom>
              <a:avLst/>
              <a:gdLst>
                <a:gd name="T0" fmla="*/ 15 w 35"/>
                <a:gd name="T1" fmla="*/ 17 h 90"/>
                <a:gd name="T2" fmla="*/ 8 w 35"/>
                <a:gd name="T3" fmla="*/ 17 h 90"/>
                <a:gd name="T4" fmla="*/ 5 w 35"/>
                <a:gd name="T5" fmla="*/ 16 h 90"/>
                <a:gd name="T6" fmla="*/ 2 w 35"/>
                <a:gd name="T7" fmla="*/ 15 h 90"/>
                <a:gd name="T8" fmla="*/ 0 w 35"/>
                <a:gd name="T9" fmla="*/ 12 h 90"/>
                <a:gd name="T10" fmla="*/ 0 w 35"/>
                <a:gd name="T11" fmla="*/ 9 h 90"/>
                <a:gd name="T12" fmla="*/ 0 w 35"/>
                <a:gd name="T13" fmla="*/ 6 h 90"/>
                <a:gd name="T14" fmla="*/ 2 w 35"/>
                <a:gd name="T15" fmla="*/ 2 h 90"/>
                <a:gd name="T16" fmla="*/ 5 w 35"/>
                <a:gd name="T17" fmla="*/ 1 h 90"/>
                <a:gd name="T18" fmla="*/ 8 w 35"/>
                <a:gd name="T19" fmla="*/ 0 h 90"/>
                <a:gd name="T20" fmla="*/ 26 w 35"/>
                <a:gd name="T21" fmla="*/ 0 h 90"/>
                <a:gd name="T22" fmla="*/ 30 w 35"/>
                <a:gd name="T23" fmla="*/ 1 h 90"/>
                <a:gd name="T24" fmla="*/ 32 w 35"/>
                <a:gd name="T25" fmla="*/ 2 h 90"/>
                <a:gd name="T26" fmla="*/ 33 w 35"/>
                <a:gd name="T27" fmla="*/ 6 h 90"/>
                <a:gd name="T28" fmla="*/ 35 w 35"/>
                <a:gd name="T29" fmla="*/ 9 h 90"/>
                <a:gd name="T30" fmla="*/ 35 w 35"/>
                <a:gd name="T31" fmla="*/ 81 h 90"/>
                <a:gd name="T32" fmla="*/ 33 w 35"/>
                <a:gd name="T33" fmla="*/ 84 h 90"/>
                <a:gd name="T34" fmla="*/ 32 w 35"/>
                <a:gd name="T35" fmla="*/ 88 h 90"/>
                <a:gd name="T36" fmla="*/ 29 w 35"/>
                <a:gd name="T37" fmla="*/ 89 h 90"/>
                <a:gd name="T38" fmla="*/ 25 w 35"/>
                <a:gd name="T39" fmla="*/ 90 h 90"/>
                <a:gd name="T40" fmla="*/ 21 w 35"/>
                <a:gd name="T41" fmla="*/ 89 h 90"/>
                <a:gd name="T42" fmla="*/ 18 w 35"/>
                <a:gd name="T43" fmla="*/ 88 h 90"/>
                <a:gd name="T44" fmla="*/ 16 w 35"/>
                <a:gd name="T45" fmla="*/ 84 h 90"/>
                <a:gd name="T46" fmla="*/ 15 w 35"/>
                <a:gd name="T47" fmla="*/ 81 h 90"/>
                <a:gd name="T48" fmla="*/ 15 w 35"/>
                <a:gd name="T4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90">
                  <a:moveTo>
                    <a:pt x="15" y="17"/>
                  </a:moveTo>
                  <a:lnTo>
                    <a:pt x="8" y="17"/>
                  </a:lnTo>
                  <a:lnTo>
                    <a:pt x="5" y="16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2" y="2"/>
                  </a:lnTo>
                  <a:lnTo>
                    <a:pt x="33" y="6"/>
                  </a:lnTo>
                  <a:lnTo>
                    <a:pt x="35" y="9"/>
                  </a:lnTo>
                  <a:lnTo>
                    <a:pt x="35" y="81"/>
                  </a:lnTo>
                  <a:lnTo>
                    <a:pt x="33" y="84"/>
                  </a:lnTo>
                  <a:lnTo>
                    <a:pt x="32" y="88"/>
                  </a:lnTo>
                  <a:lnTo>
                    <a:pt x="29" y="89"/>
                  </a:lnTo>
                  <a:lnTo>
                    <a:pt x="25" y="90"/>
                  </a:lnTo>
                  <a:lnTo>
                    <a:pt x="21" y="89"/>
                  </a:lnTo>
                  <a:lnTo>
                    <a:pt x="18" y="88"/>
                  </a:lnTo>
                  <a:lnTo>
                    <a:pt x="16" y="84"/>
                  </a:lnTo>
                  <a:lnTo>
                    <a:pt x="15" y="81"/>
                  </a:lnTo>
                  <a:lnTo>
                    <a:pt x="1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2683" y="3692"/>
              <a:ext cx="18" cy="45"/>
            </a:xfrm>
            <a:custGeom>
              <a:avLst/>
              <a:gdLst>
                <a:gd name="T0" fmla="*/ 16 w 35"/>
                <a:gd name="T1" fmla="*/ 17 h 90"/>
                <a:gd name="T2" fmla="*/ 9 w 35"/>
                <a:gd name="T3" fmla="*/ 17 h 90"/>
                <a:gd name="T4" fmla="*/ 5 w 35"/>
                <a:gd name="T5" fmla="*/ 16 h 90"/>
                <a:gd name="T6" fmla="*/ 2 w 35"/>
                <a:gd name="T7" fmla="*/ 15 h 90"/>
                <a:gd name="T8" fmla="*/ 1 w 35"/>
                <a:gd name="T9" fmla="*/ 12 h 90"/>
                <a:gd name="T10" fmla="*/ 0 w 35"/>
                <a:gd name="T11" fmla="*/ 9 h 90"/>
                <a:gd name="T12" fmla="*/ 1 w 35"/>
                <a:gd name="T13" fmla="*/ 6 h 90"/>
                <a:gd name="T14" fmla="*/ 2 w 35"/>
                <a:gd name="T15" fmla="*/ 2 h 90"/>
                <a:gd name="T16" fmla="*/ 5 w 35"/>
                <a:gd name="T17" fmla="*/ 1 h 90"/>
                <a:gd name="T18" fmla="*/ 9 w 35"/>
                <a:gd name="T19" fmla="*/ 0 h 90"/>
                <a:gd name="T20" fmla="*/ 26 w 35"/>
                <a:gd name="T21" fmla="*/ 0 h 90"/>
                <a:gd name="T22" fmla="*/ 30 w 35"/>
                <a:gd name="T23" fmla="*/ 1 h 90"/>
                <a:gd name="T24" fmla="*/ 33 w 35"/>
                <a:gd name="T25" fmla="*/ 2 h 90"/>
                <a:gd name="T26" fmla="*/ 34 w 35"/>
                <a:gd name="T27" fmla="*/ 6 h 90"/>
                <a:gd name="T28" fmla="*/ 35 w 35"/>
                <a:gd name="T29" fmla="*/ 9 h 90"/>
                <a:gd name="T30" fmla="*/ 35 w 35"/>
                <a:gd name="T31" fmla="*/ 81 h 90"/>
                <a:gd name="T32" fmla="*/ 34 w 35"/>
                <a:gd name="T33" fmla="*/ 84 h 90"/>
                <a:gd name="T34" fmla="*/ 32 w 35"/>
                <a:gd name="T35" fmla="*/ 88 h 90"/>
                <a:gd name="T36" fmla="*/ 30 w 35"/>
                <a:gd name="T37" fmla="*/ 89 h 90"/>
                <a:gd name="T38" fmla="*/ 25 w 35"/>
                <a:gd name="T39" fmla="*/ 90 h 90"/>
                <a:gd name="T40" fmla="*/ 22 w 35"/>
                <a:gd name="T41" fmla="*/ 89 h 90"/>
                <a:gd name="T42" fmla="*/ 19 w 35"/>
                <a:gd name="T43" fmla="*/ 88 h 90"/>
                <a:gd name="T44" fmla="*/ 17 w 35"/>
                <a:gd name="T45" fmla="*/ 84 h 90"/>
                <a:gd name="T46" fmla="*/ 16 w 35"/>
                <a:gd name="T47" fmla="*/ 81 h 90"/>
                <a:gd name="T48" fmla="*/ 16 w 35"/>
                <a:gd name="T4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90">
                  <a:moveTo>
                    <a:pt x="16" y="17"/>
                  </a:moveTo>
                  <a:lnTo>
                    <a:pt x="9" y="17"/>
                  </a:lnTo>
                  <a:lnTo>
                    <a:pt x="5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2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3" y="2"/>
                  </a:lnTo>
                  <a:lnTo>
                    <a:pt x="34" y="6"/>
                  </a:lnTo>
                  <a:lnTo>
                    <a:pt x="35" y="9"/>
                  </a:lnTo>
                  <a:lnTo>
                    <a:pt x="35" y="81"/>
                  </a:lnTo>
                  <a:lnTo>
                    <a:pt x="34" y="84"/>
                  </a:lnTo>
                  <a:lnTo>
                    <a:pt x="32" y="88"/>
                  </a:lnTo>
                  <a:lnTo>
                    <a:pt x="30" y="89"/>
                  </a:lnTo>
                  <a:lnTo>
                    <a:pt x="25" y="90"/>
                  </a:lnTo>
                  <a:lnTo>
                    <a:pt x="22" y="89"/>
                  </a:lnTo>
                  <a:lnTo>
                    <a:pt x="19" y="88"/>
                  </a:lnTo>
                  <a:lnTo>
                    <a:pt x="17" y="84"/>
                  </a:lnTo>
                  <a:lnTo>
                    <a:pt x="16" y="81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2256" y="3527"/>
              <a:ext cx="547" cy="271"/>
            </a:xfrm>
            <a:custGeom>
              <a:avLst/>
              <a:gdLst>
                <a:gd name="T0" fmla="*/ 1094 w 1094"/>
                <a:gd name="T1" fmla="*/ 520 h 542"/>
                <a:gd name="T2" fmla="*/ 46 w 1094"/>
                <a:gd name="T3" fmla="*/ 542 h 542"/>
                <a:gd name="T4" fmla="*/ 0 w 1094"/>
                <a:gd name="T5" fmla="*/ 1 h 542"/>
                <a:gd name="T6" fmla="*/ 81 w 1094"/>
                <a:gd name="T7" fmla="*/ 0 h 542"/>
                <a:gd name="T8" fmla="*/ 94 w 1094"/>
                <a:gd name="T9" fmla="*/ 482 h 542"/>
                <a:gd name="T10" fmla="*/ 1094 w 1094"/>
                <a:gd name="T11" fmla="*/ 520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542">
                  <a:moveTo>
                    <a:pt x="1094" y="520"/>
                  </a:moveTo>
                  <a:lnTo>
                    <a:pt x="46" y="542"/>
                  </a:lnTo>
                  <a:lnTo>
                    <a:pt x="0" y="1"/>
                  </a:lnTo>
                  <a:lnTo>
                    <a:pt x="81" y="0"/>
                  </a:lnTo>
                  <a:lnTo>
                    <a:pt x="94" y="482"/>
                  </a:lnTo>
                  <a:lnTo>
                    <a:pt x="1094" y="5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8"/>
            <p:cNvSpPr>
              <a:spLocks/>
            </p:cNvSpPr>
            <p:nvPr/>
          </p:nvSpPr>
          <p:spPr bwMode="auto">
            <a:xfrm>
              <a:off x="2270" y="3466"/>
              <a:ext cx="554" cy="34"/>
            </a:xfrm>
            <a:custGeom>
              <a:avLst/>
              <a:gdLst>
                <a:gd name="T0" fmla="*/ 49 w 1107"/>
                <a:gd name="T1" fmla="*/ 0 h 69"/>
                <a:gd name="T2" fmla="*/ 1107 w 1107"/>
                <a:gd name="T3" fmla="*/ 68 h 69"/>
                <a:gd name="T4" fmla="*/ 0 w 1107"/>
                <a:gd name="T5" fmla="*/ 69 h 69"/>
                <a:gd name="T6" fmla="*/ 49 w 110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69">
                  <a:moveTo>
                    <a:pt x="49" y="0"/>
                  </a:moveTo>
                  <a:lnTo>
                    <a:pt x="1107" y="68"/>
                  </a:lnTo>
                  <a:lnTo>
                    <a:pt x="0" y="6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9"/>
            <p:cNvSpPr>
              <a:spLocks/>
            </p:cNvSpPr>
            <p:nvPr/>
          </p:nvSpPr>
          <p:spPr bwMode="auto">
            <a:xfrm>
              <a:off x="2816" y="3516"/>
              <a:ext cx="39" cy="244"/>
            </a:xfrm>
            <a:custGeom>
              <a:avLst/>
              <a:gdLst>
                <a:gd name="T0" fmla="*/ 78 w 78"/>
                <a:gd name="T1" fmla="*/ 0 h 487"/>
                <a:gd name="T2" fmla="*/ 0 w 78"/>
                <a:gd name="T3" fmla="*/ 3 h 487"/>
                <a:gd name="T4" fmla="*/ 23 w 78"/>
                <a:gd name="T5" fmla="*/ 487 h 487"/>
                <a:gd name="T6" fmla="*/ 78 w 78"/>
                <a:gd name="T7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487">
                  <a:moveTo>
                    <a:pt x="78" y="0"/>
                  </a:moveTo>
                  <a:lnTo>
                    <a:pt x="0" y="3"/>
                  </a:lnTo>
                  <a:lnTo>
                    <a:pt x="23" y="48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71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/>
              <a:t>Examples of Controlled Items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6556"/>
            <a:ext cx="8229600" cy="4800600"/>
          </a:xfrm>
        </p:spPr>
        <p:txBody>
          <a:bodyPr/>
          <a:lstStyle/>
          <a:p>
            <a:r>
              <a:rPr lang="en-US" sz="3000" dirty="0" smtClean="0"/>
              <a:t>Cost between $</a:t>
            </a:r>
            <a:r>
              <a:rPr lang="en-US" sz="3000" dirty="0"/>
              <a:t>500 </a:t>
            </a:r>
            <a:r>
              <a:rPr lang="en-US" sz="3000" dirty="0" smtClean="0"/>
              <a:t>- </a:t>
            </a:r>
            <a:r>
              <a:rPr lang="en-US" sz="3000" dirty="0"/>
              <a:t>$</a:t>
            </a:r>
            <a:r>
              <a:rPr lang="en-US" sz="3000" dirty="0" smtClean="0"/>
              <a:t>4,999.99</a:t>
            </a:r>
            <a:endParaRPr lang="en-US" sz="3000" dirty="0"/>
          </a:p>
          <a:p>
            <a:r>
              <a:rPr lang="en-US" sz="3000" dirty="0" smtClean="0"/>
              <a:t>Computers/laptops/tablets</a:t>
            </a:r>
            <a:endParaRPr lang="en-US" sz="3000" dirty="0"/>
          </a:p>
          <a:p>
            <a:r>
              <a:rPr lang="en-US" sz="3000" dirty="0" smtClean="0"/>
              <a:t>Projectors</a:t>
            </a:r>
            <a:endParaRPr lang="en-US" sz="3000" dirty="0"/>
          </a:p>
          <a:p>
            <a:r>
              <a:rPr lang="en-US" sz="3000" dirty="0" smtClean="0"/>
              <a:t>Portable Cameras</a:t>
            </a:r>
            <a:endParaRPr lang="en-US" sz="3000" dirty="0"/>
          </a:p>
          <a:p>
            <a:r>
              <a:rPr lang="en-US" sz="3000" dirty="0"/>
              <a:t>Televisions</a:t>
            </a:r>
          </a:p>
          <a:p>
            <a:r>
              <a:rPr lang="en-US" sz="3000" dirty="0" smtClean="0"/>
              <a:t>Video / Audio players / recorders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5" descr="MCj040403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68010"/>
            <a:ext cx="1244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cgonzalez8\AppData\Local\Microsoft\Windows\Temporary Internet Files\Content.IE5\GU4R08FF\MC90043384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6067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gonzalez8\AppData\Local\Microsoft\Windows\Temporary Internet Files\Content.IE5\YHDD2RV8\MC90043161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558" y="3455325"/>
            <a:ext cx="1420242" cy="126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cgonzalez8\AppData\Local\Microsoft\Windows\Temporary Internet Files\Content.IE5\GU4R08FF\MC90035789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439" y="4981675"/>
            <a:ext cx="1627758" cy="16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67400" cy="1066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Inventory Reporting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445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All items that meet the capital or controlled requirements (regardless of the source of funds) must be reported as inventory!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Rules apply not just to state funded equipment but </a:t>
            </a:r>
            <a:r>
              <a:rPr lang="en-US" sz="3000" u="sng" dirty="0" smtClean="0"/>
              <a:t>ALL</a:t>
            </a:r>
            <a:r>
              <a:rPr lang="en-US" sz="3000" dirty="0" smtClean="0"/>
              <a:t> equipment purchased by or donated to the organization.</a:t>
            </a:r>
            <a:endParaRPr lang="en-US" sz="3000" dirty="0"/>
          </a:p>
        </p:txBody>
      </p:sp>
      <p:pic>
        <p:nvPicPr>
          <p:cNvPr id="5124" name="Picture 4" descr="C:\Users\cgonzalez8\AppData\Local\Microsoft\Windows\Temporary Internet Files\Content.IE5\CY2LV1AC\MC90043982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67200"/>
            <a:ext cx="2285771" cy="22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C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7A66D"/>
      </a:accent1>
      <a:accent2>
        <a:srgbClr val="6C491D"/>
      </a:accent2>
      <a:accent3>
        <a:srgbClr val="FFFFFF"/>
      </a:accent3>
      <a:accent4>
        <a:srgbClr val="000000"/>
      </a:accent4>
      <a:accent5>
        <a:srgbClr val="A99A6F"/>
      </a:accent5>
      <a:accent6>
        <a:srgbClr val="500000"/>
      </a:accent6>
      <a:hlink>
        <a:srgbClr val="500000"/>
      </a:hlink>
      <a:folHlink>
        <a:srgbClr val="5F57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DARC Template</Template>
  <TotalTime>3647</TotalTime>
  <Words>781</Words>
  <Application>Microsoft Office PowerPoint</Application>
  <PresentationFormat>On-screen Show (4:3)</PresentationFormat>
  <Paragraphs>112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DARC Template</vt:lpstr>
      <vt:lpstr>DEPARTMENTAL INVENTORY Training </vt:lpstr>
      <vt:lpstr>Course Objectives</vt:lpstr>
      <vt:lpstr>Alternate Accountable Property Officer (Alt APO) Responsibilities</vt:lpstr>
      <vt:lpstr>The ULTIMATE Goal</vt:lpstr>
      <vt:lpstr>What is inventory?</vt:lpstr>
      <vt:lpstr>Capital Items</vt:lpstr>
      <vt:lpstr>Controlled Items</vt:lpstr>
      <vt:lpstr>Examples of Controlled Items </vt:lpstr>
      <vt:lpstr>Inventory Reporting</vt:lpstr>
      <vt:lpstr>The Surplus Process Summarized </vt:lpstr>
      <vt:lpstr>Missing or Stolen Items</vt:lpstr>
      <vt:lpstr>Potential  Property Audit Issues</vt:lpstr>
      <vt:lpstr>Departmental Responsibilities</vt:lpstr>
      <vt:lpstr>Departmental Responsibilities (Cont.)</vt:lpstr>
      <vt:lpstr>Statement of Responsibility Summarized</vt:lpstr>
      <vt:lpstr>Your Employees</vt:lpstr>
      <vt:lpstr>Off Campus Permits</vt:lpstr>
      <vt:lpstr>Recap</vt:lpstr>
      <vt:lpstr>Property Office Support</vt:lpstr>
    </vt:vector>
  </TitlesOfParts>
  <Company>TAMU - Division of Finance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Departmental  Property - Online</dc:title>
  <dc:creator>Christina Gonzalez</dc:creator>
  <cp:lastModifiedBy>Mounts, Betty</cp:lastModifiedBy>
  <cp:revision>232</cp:revision>
  <dcterms:created xsi:type="dcterms:W3CDTF">2009-06-15T21:11:30Z</dcterms:created>
  <dcterms:modified xsi:type="dcterms:W3CDTF">2015-10-21T18:20:53Z</dcterms:modified>
</cp:coreProperties>
</file>