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47"/>
  </p:notesMasterIdLst>
  <p:sldIdLst>
    <p:sldId id="256" r:id="rId2"/>
    <p:sldId id="257" r:id="rId3"/>
    <p:sldId id="260" r:id="rId4"/>
    <p:sldId id="268" r:id="rId5"/>
    <p:sldId id="259" r:id="rId6"/>
    <p:sldId id="267" r:id="rId7"/>
    <p:sldId id="276" r:id="rId8"/>
    <p:sldId id="277" r:id="rId9"/>
    <p:sldId id="266" r:id="rId10"/>
    <p:sldId id="261" r:id="rId11"/>
    <p:sldId id="265" r:id="rId12"/>
    <p:sldId id="275" r:id="rId13"/>
    <p:sldId id="264" r:id="rId14"/>
    <p:sldId id="278" r:id="rId15"/>
    <p:sldId id="279" r:id="rId16"/>
    <p:sldId id="280" r:id="rId17"/>
    <p:sldId id="273" r:id="rId18"/>
    <p:sldId id="290" r:id="rId19"/>
    <p:sldId id="258" r:id="rId20"/>
    <p:sldId id="271" r:id="rId21"/>
    <p:sldId id="285" r:id="rId22"/>
    <p:sldId id="283" r:id="rId23"/>
    <p:sldId id="286" r:id="rId24"/>
    <p:sldId id="270" r:id="rId25"/>
    <p:sldId id="291" r:id="rId26"/>
    <p:sldId id="296" r:id="rId27"/>
    <p:sldId id="302" r:id="rId28"/>
    <p:sldId id="295" r:id="rId29"/>
    <p:sldId id="303" r:id="rId30"/>
    <p:sldId id="292" r:id="rId31"/>
    <p:sldId id="293" r:id="rId32"/>
    <p:sldId id="297" r:id="rId33"/>
    <p:sldId id="298" r:id="rId34"/>
    <p:sldId id="272" r:id="rId35"/>
    <p:sldId id="282" r:id="rId36"/>
    <p:sldId id="274" r:id="rId37"/>
    <p:sldId id="289" r:id="rId38"/>
    <p:sldId id="284" r:id="rId39"/>
    <p:sldId id="301" r:id="rId40"/>
    <p:sldId id="299" r:id="rId41"/>
    <p:sldId id="287" r:id="rId42"/>
    <p:sldId id="263" r:id="rId43"/>
    <p:sldId id="262" r:id="rId44"/>
    <p:sldId id="281" r:id="rId45"/>
    <p:sldId id="30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26"/>
    <a:srgbClr val="3494BA"/>
    <a:srgbClr val="F7D64A"/>
    <a:srgbClr val="DE2E21"/>
    <a:srgbClr val="F1BA1C"/>
    <a:srgbClr val="16ADD6"/>
    <a:srgbClr val="23B0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47275"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BCB0E-7121-4952-9515-381F32E4642D}"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86AEE-4041-40AF-A09F-CF22F893CFD8}" type="slidenum">
              <a:rPr lang="en-US" smtClean="0"/>
              <a:t>‹#›</a:t>
            </a:fld>
            <a:endParaRPr lang="en-US"/>
          </a:p>
        </p:txBody>
      </p:sp>
    </p:spTree>
    <p:extLst>
      <p:ext uri="{BB962C8B-B14F-4D97-AF65-F5344CB8AC3E}">
        <p14:creationId xmlns:p14="http://schemas.microsoft.com/office/powerpoint/2010/main" val="241600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the Workday Home page: </a:t>
            </a:r>
          </a:p>
          <a:p>
            <a:pPr lvl="0"/>
            <a:r>
              <a:rPr lang="en-US" sz="1200" kern="1200" dirty="0">
                <a:solidFill>
                  <a:schemeClr val="tx1"/>
                </a:solidFill>
                <a:effectLst/>
                <a:latin typeface="+mn-lt"/>
                <a:ea typeface="+mn-ea"/>
                <a:cs typeface="+mn-cs"/>
              </a:rPr>
              <a:t>1.Type the Employee Name in the </a:t>
            </a:r>
            <a:r>
              <a:rPr lang="en-US" sz="1200" b="1" kern="1200" dirty="0">
                <a:solidFill>
                  <a:schemeClr val="tx1"/>
                </a:solidFill>
                <a:effectLst/>
                <a:latin typeface="+mn-lt"/>
                <a:ea typeface="+mn-ea"/>
                <a:cs typeface="+mn-cs"/>
              </a:rPr>
              <a:t>Search </a:t>
            </a:r>
            <a:r>
              <a:rPr lang="en-US" sz="1200" kern="1200" dirty="0">
                <a:solidFill>
                  <a:schemeClr val="tx1"/>
                </a:solidFill>
                <a:effectLst/>
                <a:latin typeface="+mn-lt"/>
                <a:ea typeface="+mn-ea"/>
                <a:cs typeface="+mn-cs"/>
              </a:rPr>
              <a:t>bar and press </a:t>
            </a:r>
            <a:r>
              <a:rPr lang="en-US" sz="1200" b="1" kern="1200" dirty="0">
                <a:solidFill>
                  <a:schemeClr val="tx1"/>
                </a:solidFill>
                <a:effectLst/>
                <a:latin typeface="+mn-lt"/>
                <a:ea typeface="+mn-ea"/>
                <a:cs typeface="+mn-cs"/>
              </a:rPr>
              <a:t>Enter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From the Employee’s </a:t>
            </a:r>
            <a:r>
              <a:rPr lang="en-US" sz="1200" b="1" kern="1200" dirty="0">
                <a:solidFill>
                  <a:schemeClr val="tx1"/>
                </a:solidFill>
                <a:effectLst/>
                <a:latin typeface="+mn-lt"/>
                <a:ea typeface="+mn-ea"/>
                <a:cs typeface="+mn-cs"/>
              </a:rPr>
              <a:t>Related Actions</a:t>
            </a:r>
            <a:r>
              <a:rPr lang="en-US" sz="1200" kern="1200" dirty="0">
                <a:solidFill>
                  <a:schemeClr val="tx1"/>
                </a:solidFill>
                <a:effectLst/>
                <a:latin typeface="+mn-lt"/>
                <a:ea typeface="+mn-ea"/>
                <a:cs typeface="+mn-cs"/>
              </a:rPr>
              <a:t>, hover over </a:t>
            </a:r>
            <a:r>
              <a:rPr lang="en-US" sz="1200" b="1" kern="1200" dirty="0">
                <a:solidFill>
                  <a:schemeClr val="tx1"/>
                </a:solidFill>
                <a:effectLst/>
                <a:latin typeface="+mn-lt"/>
                <a:ea typeface="+mn-ea"/>
                <a:cs typeface="+mn-cs"/>
              </a:rPr>
              <a:t>Worker History</a:t>
            </a:r>
            <a:r>
              <a:rPr lang="en-US" sz="1200" kern="1200" dirty="0">
                <a:solidFill>
                  <a:schemeClr val="tx1"/>
                </a:solidFill>
                <a:effectLst/>
                <a:latin typeface="+mn-lt"/>
                <a:ea typeface="+mn-ea"/>
                <a:cs typeface="+mn-cs"/>
              </a:rPr>
              <a:t> and click </a:t>
            </a:r>
            <a:r>
              <a:rPr lang="en-US" sz="1200" b="1" kern="1200" dirty="0">
                <a:solidFill>
                  <a:schemeClr val="tx1"/>
                </a:solidFill>
                <a:effectLst/>
                <a:latin typeface="+mn-lt"/>
                <a:ea typeface="+mn-ea"/>
                <a:cs typeface="+mn-cs"/>
              </a:rPr>
              <a:t>View Worker History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The </a:t>
            </a:r>
            <a:r>
              <a:rPr lang="en-US" sz="1200" b="1" kern="1200" dirty="0">
                <a:solidFill>
                  <a:schemeClr val="tx1"/>
                </a:solidFill>
                <a:effectLst/>
                <a:latin typeface="+mn-lt"/>
                <a:ea typeface="+mn-ea"/>
                <a:cs typeface="+mn-cs"/>
              </a:rPr>
              <a:t>View Worker History </a:t>
            </a:r>
            <a:r>
              <a:rPr lang="en-US" sz="1200" kern="1200" dirty="0">
                <a:solidFill>
                  <a:schemeClr val="tx1"/>
                </a:solidFill>
                <a:effectLst/>
                <a:latin typeface="+mn-lt"/>
                <a:ea typeface="+mn-ea"/>
                <a:cs typeface="+mn-cs"/>
              </a:rPr>
              <a:t>screen displays for the Employee. Click the </a:t>
            </a:r>
            <a:r>
              <a:rPr lang="en-US" sz="1200" b="1" kern="1200" dirty="0">
                <a:solidFill>
                  <a:schemeClr val="tx1"/>
                </a:solidFill>
                <a:effectLst/>
                <a:latin typeface="+mn-lt"/>
                <a:ea typeface="+mn-ea"/>
                <a:cs typeface="+mn-cs"/>
              </a:rPr>
              <a:t>View Worker History by Category </a:t>
            </a:r>
            <a:r>
              <a:rPr lang="en-US" sz="1200" kern="1200" dirty="0">
                <a:solidFill>
                  <a:schemeClr val="tx1"/>
                </a:solidFill>
                <a:effectLst/>
                <a:latin typeface="+mn-lt"/>
                <a:ea typeface="+mn-ea"/>
                <a:cs typeface="+mn-cs"/>
              </a:rPr>
              <a:t>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View Worker History by Category </a:t>
            </a:r>
            <a:r>
              <a:rPr lang="en-US" sz="1200" kern="1200" dirty="0">
                <a:solidFill>
                  <a:schemeClr val="tx1"/>
                </a:solidFill>
                <a:effectLst/>
                <a:latin typeface="+mn-lt"/>
                <a:ea typeface="+mn-ea"/>
                <a:cs typeface="+mn-cs"/>
              </a:rPr>
              <a:t>screen displays. Click the </a:t>
            </a:r>
            <a:r>
              <a:rPr lang="en-US" sz="1200" b="1" kern="1200" dirty="0">
                <a:solidFill>
                  <a:schemeClr val="tx1"/>
                </a:solidFill>
                <a:effectLst/>
                <a:latin typeface="+mn-lt"/>
                <a:ea typeface="+mn-ea"/>
                <a:cs typeface="+mn-cs"/>
              </a:rPr>
              <a:t>Personal Data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Time Off and Leave </a:t>
            </a:r>
            <a:r>
              <a:rPr lang="en-US" sz="1200" kern="1200" dirty="0">
                <a:solidFill>
                  <a:schemeClr val="tx1"/>
                </a:solidFill>
                <a:effectLst/>
                <a:latin typeface="+mn-lt"/>
                <a:ea typeface="+mn-ea"/>
                <a:cs typeface="+mn-cs"/>
              </a:rPr>
              <a:t>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All Enter Time transactions will be in the </a:t>
            </a:r>
            <a:r>
              <a:rPr lang="en-US" sz="1200" b="1" kern="1200" dirty="0">
                <a:solidFill>
                  <a:schemeClr val="tx1"/>
                </a:solidFill>
                <a:effectLst/>
                <a:latin typeface="+mn-lt"/>
                <a:ea typeface="+mn-ea"/>
                <a:cs typeface="+mn-cs"/>
              </a:rPr>
              <a:t>Personal Tab</a:t>
            </a:r>
            <a:r>
              <a:rPr lang="en-US" sz="1200" kern="1200" dirty="0">
                <a:solidFill>
                  <a:schemeClr val="tx1"/>
                </a:solidFill>
                <a:effectLst/>
                <a:latin typeface="+mn-lt"/>
                <a:ea typeface="+mn-ea"/>
                <a:cs typeface="+mn-cs"/>
              </a:rPr>
              <a:t> and all Request Time Off transactions will be in the </a:t>
            </a:r>
            <a:r>
              <a:rPr lang="en-US" sz="1200" b="1" kern="1200" dirty="0">
                <a:solidFill>
                  <a:schemeClr val="tx1"/>
                </a:solidFill>
                <a:effectLst/>
                <a:latin typeface="+mn-lt"/>
                <a:ea typeface="+mn-ea"/>
                <a:cs typeface="+mn-cs"/>
              </a:rPr>
              <a:t>Time Off and Leave </a:t>
            </a:r>
            <a:r>
              <a:rPr lang="en-US" sz="1200" kern="1200" dirty="0">
                <a:solidFill>
                  <a:schemeClr val="tx1"/>
                </a:solidFill>
                <a:effectLst/>
                <a:latin typeface="+mn-lt"/>
                <a:ea typeface="+mn-ea"/>
                <a:cs typeface="+mn-cs"/>
              </a:rPr>
              <a:t>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Personal Data </a:t>
            </a:r>
            <a:r>
              <a:rPr lang="en-US" sz="1200" kern="1200" dirty="0">
                <a:solidFill>
                  <a:schemeClr val="tx1"/>
                </a:solidFill>
                <a:effectLst/>
                <a:latin typeface="+mn-lt"/>
                <a:ea typeface="+mn-ea"/>
                <a:cs typeface="+mn-cs"/>
              </a:rPr>
              <a:t>tab displays. Under the </a:t>
            </a:r>
            <a:r>
              <a:rPr lang="en-US" sz="1200" b="1" kern="1200" dirty="0">
                <a:solidFill>
                  <a:schemeClr val="tx1"/>
                </a:solidFill>
                <a:effectLst/>
                <a:latin typeface="+mn-lt"/>
                <a:ea typeface="+mn-ea"/>
                <a:cs typeface="+mn-cs"/>
              </a:rPr>
              <a:t>System User History </a:t>
            </a:r>
            <a:r>
              <a:rPr lang="en-US" sz="1200" kern="1200" dirty="0">
                <a:solidFill>
                  <a:schemeClr val="tx1"/>
                </a:solidFill>
                <a:effectLst/>
                <a:latin typeface="+mn-lt"/>
                <a:ea typeface="+mn-ea"/>
                <a:cs typeface="+mn-cs"/>
              </a:rPr>
              <a:t>section, from the Time Entry’s </a:t>
            </a:r>
            <a:r>
              <a:rPr lang="en-US" sz="1200" b="1" kern="1200" dirty="0">
                <a:solidFill>
                  <a:schemeClr val="tx1"/>
                </a:solidFill>
                <a:effectLst/>
                <a:latin typeface="+mn-lt"/>
                <a:ea typeface="+mn-ea"/>
                <a:cs typeface="+mn-cs"/>
              </a:rPr>
              <a:t>Related Actions</a:t>
            </a:r>
            <a:r>
              <a:rPr lang="en-US" sz="1200" kern="1200" dirty="0">
                <a:solidFill>
                  <a:schemeClr val="tx1"/>
                </a:solidFill>
                <a:effectLst/>
                <a:latin typeface="+mn-lt"/>
                <a:ea typeface="+mn-ea"/>
                <a:cs typeface="+mn-cs"/>
              </a:rPr>
              <a:t>, hover over </a:t>
            </a:r>
            <a:r>
              <a:rPr lang="en-US" sz="1200" b="1" kern="1200" dirty="0">
                <a:solidFill>
                  <a:schemeClr val="tx1"/>
                </a:solidFill>
                <a:effectLst/>
                <a:latin typeface="+mn-lt"/>
                <a:ea typeface="+mn-ea"/>
                <a:cs typeface="+mn-cs"/>
              </a:rPr>
              <a:t>Business Process </a:t>
            </a:r>
            <a:r>
              <a:rPr lang="en-US" sz="1200" kern="1200" dirty="0">
                <a:solidFill>
                  <a:schemeClr val="tx1"/>
                </a:solidFill>
                <a:effectLst/>
                <a:latin typeface="+mn-lt"/>
                <a:ea typeface="+mn-ea"/>
                <a:cs typeface="+mn-cs"/>
              </a:rPr>
              <a:t>and click </a:t>
            </a:r>
            <a:r>
              <a:rPr lang="en-US" sz="1200" b="1" kern="1200" dirty="0">
                <a:solidFill>
                  <a:schemeClr val="tx1"/>
                </a:solidFill>
                <a:effectLst/>
                <a:latin typeface="+mn-lt"/>
                <a:ea typeface="+mn-ea"/>
                <a:cs typeface="+mn-cs"/>
              </a:rPr>
              <a:t>Advance Manually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Advance Business Process </a:t>
            </a:r>
            <a:r>
              <a:rPr lang="en-US" sz="1200" kern="1200" dirty="0">
                <a:solidFill>
                  <a:schemeClr val="tx1"/>
                </a:solidFill>
                <a:effectLst/>
                <a:latin typeface="+mn-lt"/>
                <a:ea typeface="+mn-ea"/>
                <a:cs typeface="+mn-cs"/>
              </a:rPr>
              <a:t>screen displays. Type an appropriate reason in the </a:t>
            </a:r>
            <a:r>
              <a:rPr lang="en-US" sz="1200" b="1" kern="1200" dirty="0">
                <a:solidFill>
                  <a:schemeClr val="tx1"/>
                </a:solidFill>
                <a:effectLst/>
                <a:latin typeface="+mn-lt"/>
                <a:ea typeface="+mn-ea"/>
                <a:cs typeface="+mn-cs"/>
              </a:rPr>
              <a:t>Reason for Advancing Business Process </a:t>
            </a:r>
            <a:r>
              <a:rPr lang="en-US" sz="1200" kern="1200" dirty="0">
                <a:solidFill>
                  <a:schemeClr val="tx1"/>
                </a:solidFill>
                <a:effectLst/>
                <a:latin typeface="+mn-lt"/>
                <a:ea typeface="+mn-ea"/>
                <a:cs typeface="+mn-cs"/>
              </a:rPr>
              <a:t>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sz="1200" kern="1200" dirty="0">
                <a:solidFill>
                  <a:schemeClr val="tx1"/>
                </a:solidFill>
                <a:effectLst/>
                <a:latin typeface="+mn-lt"/>
                <a:ea typeface="+mn-ea"/>
                <a:cs typeface="+mn-cs"/>
              </a:rPr>
              <a:t>Check the </a:t>
            </a:r>
            <a:r>
              <a:rPr lang="en-US" sz="1200" b="1" kern="1200" dirty="0">
                <a:solidFill>
                  <a:schemeClr val="tx1"/>
                </a:solidFill>
                <a:effectLst/>
                <a:latin typeface="+mn-lt"/>
                <a:ea typeface="+mn-ea"/>
                <a:cs typeface="+mn-cs"/>
              </a:rPr>
              <a:t>Send to Completion</a:t>
            </a:r>
            <a:r>
              <a:rPr lang="en-US" sz="1200" kern="1200" dirty="0">
                <a:solidFill>
                  <a:schemeClr val="tx1"/>
                </a:solidFill>
                <a:effectLst/>
                <a:latin typeface="+mn-lt"/>
                <a:ea typeface="+mn-ea"/>
                <a:cs typeface="+mn-cs"/>
              </a:rPr>
              <a:t> checkbox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We recommend not to check the </a:t>
            </a:r>
            <a:r>
              <a:rPr lang="en-US" sz="1200" b="1" kern="1200" dirty="0">
                <a:solidFill>
                  <a:schemeClr val="tx1"/>
                </a:solidFill>
                <a:effectLst/>
                <a:latin typeface="+mn-lt"/>
                <a:ea typeface="+mn-ea"/>
                <a:cs typeface="+mn-cs"/>
              </a:rPr>
              <a:t>Suppress Notifications </a:t>
            </a:r>
            <a:r>
              <a:rPr lang="en-US" sz="1200" kern="1200" dirty="0">
                <a:solidFill>
                  <a:schemeClr val="tx1"/>
                </a:solidFill>
                <a:effectLst/>
                <a:latin typeface="+mn-lt"/>
                <a:ea typeface="+mn-ea"/>
                <a:cs typeface="+mn-cs"/>
              </a:rPr>
              <a:t>checkbox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a:t>
            </a:r>
            <a:r>
              <a:rPr lang="en-US" baseline="0"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Business Process </a:t>
            </a:r>
            <a:r>
              <a:rPr lang="en-US" sz="1200" kern="1200" dirty="0">
                <a:solidFill>
                  <a:schemeClr val="tx1"/>
                </a:solidFill>
                <a:effectLst/>
                <a:latin typeface="+mn-lt"/>
                <a:ea typeface="+mn-ea"/>
                <a:cs typeface="+mn-cs"/>
              </a:rPr>
              <a:t>section, check the </a:t>
            </a:r>
            <a:r>
              <a:rPr lang="en-US" sz="1200" b="1" kern="1200" dirty="0">
                <a:solidFill>
                  <a:schemeClr val="tx1"/>
                </a:solidFill>
                <a:effectLst/>
                <a:latin typeface="+mn-lt"/>
                <a:ea typeface="+mn-ea"/>
                <a:cs typeface="+mn-cs"/>
              </a:rPr>
              <a:t>Confirm</a:t>
            </a:r>
            <a:r>
              <a:rPr lang="en-US" sz="1200" kern="1200" dirty="0">
                <a:solidFill>
                  <a:schemeClr val="tx1"/>
                </a:solidFill>
                <a:effectLst/>
                <a:latin typeface="+mn-lt"/>
                <a:ea typeface="+mn-ea"/>
                <a:cs typeface="+mn-cs"/>
              </a:rPr>
              <a:t> checkbox</a:t>
            </a:r>
          </a:p>
          <a:p>
            <a:pPr lvl="0"/>
            <a:r>
              <a:rPr lang="en-US" dirty="0"/>
              <a:t>9. </a:t>
            </a:r>
            <a:r>
              <a:rPr lang="en-US" sz="1200" kern="1200" dirty="0">
                <a:solidFill>
                  <a:schemeClr val="tx1"/>
                </a:solidFill>
                <a:effectLst/>
                <a:latin typeface="+mn-lt"/>
                <a:ea typeface="+mn-ea"/>
                <a:cs typeface="+mn-cs"/>
              </a:rPr>
              <a:t>Click the </a:t>
            </a:r>
            <a:r>
              <a:rPr lang="en-US" sz="1200" b="1" kern="1200" dirty="0">
                <a:solidFill>
                  <a:schemeClr val="tx1"/>
                </a:solidFill>
                <a:effectLst/>
                <a:latin typeface="+mn-lt"/>
                <a:ea typeface="+mn-ea"/>
                <a:cs typeface="+mn-cs"/>
              </a:rPr>
              <a:t>OK </a:t>
            </a:r>
            <a:r>
              <a:rPr lang="en-US" sz="1200" kern="1200" dirty="0">
                <a:solidFill>
                  <a:schemeClr val="tx1"/>
                </a:solidFill>
                <a:effectLst/>
                <a:latin typeface="+mn-lt"/>
                <a:ea typeface="+mn-ea"/>
                <a:cs typeface="+mn-cs"/>
              </a:rPr>
              <a:t>button</a:t>
            </a:r>
          </a:p>
          <a:p>
            <a:r>
              <a:rPr lang="en-US" sz="1200" kern="1200" dirty="0">
                <a:solidFill>
                  <a:schemeClr val="tx1"/>
                </a:solidFill>
                <a:effectLst/>
                <a:latin typeface="+mn-lt"/>
                <a:ea typeface="+mn-ea"/>
                <a:cs typeface="+mn-cs"/>
              </a:rPr>
              <a:t>This completes the </a:t>
            </a:r>
            <a:r>
              <a:rPr lang="en-US" sz="1200" b="1" kern="1200" dirty="0">
                <a:solidFill>
                  <a:schemeClr val="tx1"/>
                </a:solidFill>
                <a:effectLst/>
                <a:latin typeface="+mn-lt"/>
                <a:ea typeface="+mn-ea"/>
                <a:cs typeface="+mn-cs"/>
              </a:rPr>
              <a:t>Advance Business Process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C86AEE-4041-40AF-A09F-CF22F893CFD8}" type="slidenum">
              <a:rPr lang="en-US" smtClean="0"/>
              <a:t>22</a:t>
            </a:fld>
            <a:endParaRPr lang="en-US"/>
          </a:p>
        </p:txBody>
      </p:sp>
    </p:spTree>
    <p:extLst>
      <p:ext uri="{BB962C8B-B14F-4D97-AF65-F5344CB8AC3E}">
        <p14:creationId xmlns:p14="http://schemas.microsoft.com/office/powerpoint/2010/main" val="382900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Worker History-Mass</a:t>
            </a:r>
            <a:r>
              <a:rPr lang="en-US" sz="1200" b="1" kern="1200" baseline="0" dirty="0">
                <a:solidFill>
                  <a:schemeClr val="tx1"/>
                </a:solidFill>
                <a:effectLst/>
                <a:latin typeface="+mn-lt"/>
                <a:ea typeface="+mn-ea"/>
                <a:cs typeface="+mn-cs"/>
              </a:rPr>
              <a:t> Advance Task</a:t>
            </a:r>
            <a:endParaRPr lang="en-US" sz="1200" b="1"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the Workday Home page: </a:t>
            </a:r>
          </a:p>
          <a:p>
            <a:pPr lvl="0"/>
            <a:r>
              <a:rPr lang="en-US" sz="1200" kern="1200" dirty="0">
                <a:solidFill>
                  <a:schemeClr val="tx1"/>
                </a:solidFill>
                <a:effectLst/>
                <a:latin typeface="+mn-lt"/>
                <a:ea typeface="+mn-ea"/>
                <a:cs typeface="+mn-cs"/>
              </a:rPr>
              <a:t>1.Type the Employee Name in the </a:t>
            </a:r>
            <a:r>
              <a:rPr lang="en-US" sz="1200" b="1" kern="1200" dirty="0">
                <a:solidFill>
                  <a:schemeClr val="tx1"/>
                </a:solidFill>
                <a:effectLst/>
                <a:latin typeface="+mn-lt"/>
                <a:ea typeface="+mn-ea"/>
                <a:cs typeface="+mn-cs"/>
              </a:rPr>
              <a:t>Search </a:t>
            </a:r>
            <a:r>
              <a:rPr lang="en-US" sz="1200" kern="1200" dirty="0">
                <a:solidFill>
                  <a:schemeClr val="tx1"/>
                </a:solidFill>
                <a:effectLst/>
                <a:latin typeface="+mn-lt"/>
                <a:ea typeface="+mn-ea"/>
                <a:cs typeface="+mn-cs"/>
              </a:rPr>
              <a:t>bar and press </a:t>
            </a:r>
            <a:r>
              <a:rPr lang="en-US" sz="1200" b="1" kern="1200" dirty="0">
                <a:solidFill>
                  <a:schemeClr val="tx1"/>
                </a:solidFill>
                <a:effectLst/>
                <a:latin typeface="+mn-lt"/>
                <a:ea typeface="+mn-ea"/>
                <a:cs typeface="+mn-cs"/>
              </a:rPr>
              <a:t>Enter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From the Employee’s </a:t>
            </a:r>
            <a:r>
              <a:rPr lang="en-US" sz="1200" b="1" kern="1200" dirty="0">
                <a:solidFill>
                  <a:schemeClr val="tx1"/>
                </a:solidFill>
                <a:effectLst/>
                <a:latin typeface="+mn-lt"/>
                <a:ea typeface="+mn-ea"/>
                <a:cs typeface="+mn-cs"/>
              </a:rPr>
              <a:t>Related Actions</a:t>
            </a:r>
            <a:r>
              <a:rPr lang="en-US" sz="1200" kern="1200" dirty="0">
                <a:solidFill>
                  <a:schemeClr val="tx1"/>
                </a:solidFill>
                <a:effectLst/>
                <a:latin typeface="+mn-lt"/>
                <a:ea typeface="+mn-ea"/>
                <a:cs typeface="+mn-cs"/>
              </a:rPr>
              <a:t>, hover over </a:t>
            </a:r>
            <a:r>
              <a:rPr lang="en-US" sz="1200" b="1" kern="1200" dirty="0">
                <a:solidFill>
                  <a:schemeClr val="tx1"/>
                </a:solidFill>
                <a:effectLst/>
                <a:latin typeface="+mn-lt"/>
                <a:ea typeface="+mn-ea"/>
                <a:cs typeface="+mn-cs"/>
              </a:rPr>
              <a:t>Worker History</a:t>
            </a:r>
            <a:r>
              <a:rPr lang="en-US" sz="1200" kern="1200" dirty="0">
                <a:solidFill>
                  <a:schemeClr val="tx1"/>
                </a:solidFill>
                <a:effectLst/>
                <a:latin typeface="+mn-lt"/>
                <a:ea typeface="+mn-ea"/>
                <a:cs typeface="+mn-cs"/>
              </a:rPr>
              <a:t> and click </a:t>
            </a:r>
            <a:r>
              <a:rPr lang="en-US" sz="1200" b="1" kern="1200" dirty="0">
                <a:solidFill>
                  <a:schemeClr val="tx1"/>
                </a:solidFill>
                <a:effectLst/>
                <a:latin typeface="+mn-lt"/>
                <a:ea typeface="+mn-ea"/>
                <a:cs typeface="+mn-cs"/>
              </a:rPr>
              <a:t>View Worker History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The </a:t>
            </a:r>
            <a:r>
              <a:rPr lang="en-US" sz="1200" b="1" kern="1200" dirty="0">
                <a:solidFill>
                  <a:schemeClr val="tx1"/>
                </a:solidFill>
                <a:effectLst/>
                <a:latin typeface="+mn-lt"/>
                <a:ea typeface="+mn-ea"/>
                <a:cs typeface="+mn-cs"/>
              </a:rPr>
              <a:t>View Worker History </a:t>
            </a:r>
            <a:r>
              <a:rPr lang="en-US" sz="1200" kern="1200" dirty="0">
                <a:solidFill>
                  <a:schemeClr val="tx1"/>
                </a:solidFill>
                <a:effectLst/>
                <a:latin typeface="+mn-lt"/>
                <a:ea typeface="+mn-ea"/>
                <a:cs typeface="+mn-cs"/>
              </a:rPr>
              <a:t>screen displays for the Employee. Click the </a:t>
            </a:r>
            <a:r>
              <a:rPr lang="en-US" sz="1200" b="1" kern="1200" dirty="0">
                <a:solidFill>
                  <a:schemeClr val="tx1"/>
                </a:solidFill>
                <a:effectLst/>
                <a:latin typeface="+mn-lt"/>
                <a:ea typeface="+mn-ea"/>
                <a:cs typeface="+mn-cs"/>
              </a:rPr>
              <a:t>View Worker History by Category </a:t>
            </a:r>
            <a:r>
              <a:rPr lang="en-US" sz="1200" kern="1200" dirty="0">
                <a:solidFill>
                  <a:schemeClr val="tx1"/>
                </a:solidFill>
                <a:effectLst/>
                <a:latin typeface="+mn-lt"/>
                <a:ea typeface="+mn-ea"/>
                <a:cs typeface="+mn-cs"/>
              </a:rPr>
              <a:t>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View Worker History by Category </a:t>
            </a:r>
            <a:r>
              <a:rPr lang="en-US" sz="1200" kern="1200" dirty="0">
                <a:solidFill>
                  <a:schemeClr val="tx1"/>
                </a:solidFill>
                <a:effectLst/>
                <a:latin typeface="+mn-lt"/>
                <a:ea typeface="+mn-ea"/>
                <a:cs typeface="+mn-cs"/>
              </a:rPr>
              <a:t>screen displays. Click the </a:t>
            </a:r>
            <a:r>
              <a:rPr lang="en-US" sz="1200" b="1" kern="1200" dirty="0">
                <a:solidFill>
                  <a:schemeClr val="tx1"/>
                </a:solidFill>
                <a:effectLst/>
                <a:latin typeface="+mn-lt"/>
                <a:ea typeface="+mn-ea"/>
                <a:cs typeface="+mn-cs"/>
              </a:rPr>
              <a:t>Personal Data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Time Off and Leave </a:t>
            </a:r>
            <a:r>
              <a:rPr lang="en-US" sz="1200" kern="1200" dirty="0">
                <a:solidFill>
                  <a:schemeClr val="tx1"/>
                </a:solidFill>
                <a:effectLst/>
                <a:latin typeface="+mn-lt"/>
                <a:ea typeface="+mn-ea"/>
                <a:cs typeface="+mn-cs"/>
              </a:rPr>
              <a:t>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All Enter Time transactions will be in the </a:t>
            </a:r>
            <a:r>
              <a:rPr lang="en-US" sz="1200" b="1" kern="1200" dirty="0">
                <a:solidFill>
                  <a:schemeClr val="tx1"/>
                </a:solidFill>
                <a:effectLst/>
                <a:latin typeface="+mn-lt"/>
                <a:ea typeface="+mn-ea"/>
                <a:cs typeface="+mn-cs"/>
              </a:rPr>
              <a:t>Personal Tab</a:t>
            </a:r>
            <a:r>
              <a:rPr lang="en-US" sz="1200" kern="1200" dirty="0">
                <a:solidFill>
                  <a:schemeClr val="tx1"/>
                </a:solidFill>
                <a:effectLst/>
                <a:latin typeface="+mn-lt"/>
                <a:ea typeface="+mn-ea"/>
                <a:cs typeface="+mn-cs"/>
              </a:rPr>
              <a:t> and all Request Time Off transactions will be in the </a:t>
            </a:r>
            <a:r>
              <a:rPr lang="en-US" sz="1200" b="1" kern="1200" dirty="0">
                <a:solidFill>
                  <a:schemeClr val="tx1"/>
                </a:solidFill>
                <a:effectLst/>
                <a:latin typeface="+mn-lt"/>
                <a:ea typeface="+mn-ea"/>
                <a:cs typeface="+mn-cs"/>
              </a:rPr>
              <a:t>Time Off and Leave </a:t>
            </a:r>
            <a:r>
              <a:rPr lang="en-US" sz="1200" kern="1200" dirty="0">
                <a:solidFill>
                  <a:schemeClr val="tx1"/>
                </a:solidFill>
                <a:effectLst/>
                <a:latin typeface="+mn-lt"/>
                <a:ea typeface="+mn-ea"/>
                <a:cs typeface="+mn-cs"/>
              </a:rPr>
              <a:t>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Personal Data </a:t>
            </a:r>
            <a:r>
              <a:rPr lang="en-US" sz="1200" kern="1200" dirty="0">
                <a:solidFill>
                  <a:schemeClr val="tx1"/>
                </a:solidFill>
                <a:effectLst/>
                <a:latin typeface="+mn-lt"/>
                <a:ea typeface="+mn-ea"/>
                <a:cs typeface="+mn-cs"/>
              </a:rPr>
              <a:t>tab displays. Under the </a:t>
            </a:r>
            <a:r>
              <a:rPr lang="en-US" sz="1200" b="1" kern="1200" dirty="0">
                <a:solidFill>
                  <a:schemeClr val="tx1"/>
                </a:solidFill>
                <a:effectLst/>
                <a:latin typeface="+mn-lt"/>
                <a:ea typeface="+mn-ea"/>
                <a:cs typeface="+mn-cs"/>
              </a:rPr>
              <a:t>System User History </a:t>
            </a:r>
            <a:r>
              <a:rPr lang="en-US" sz="1200" kern="1200" dirty="0">
                <a:solidFill>
                  <a:schemeClr val="tx1"/>
                </a:solidFill>
                <a:effectLst/>
                <a:latin typeface="+mn-lt"/>
                <a:ea typeface="+mn-ea"/>
                <a:cs typeface="+mn-cs"/>
              </a:rPr>
              <a:t>section, from the Time Entry’s </a:t>
            </a:r>
            <a:r>
              <a:rPr lang="en-US" sz="1200" b="1" kern="1200" dirty="0">
                <a:solidFill>
                  <a:schemeClr val="tx1"/>
                </a:solidFill>
                <a:effectLst/>
                <a:latin typeface="+mn-lt"/>
                <a:ea typeface="+mn-ea"/>
                <a:cs typeface="+mn-cs"/>
              </a:rPr>
              <a:t>Related Actions</a:t>
            </a:r>
            <a:r>
              <a:rPr lang="en-US" sz="1200" kern="1200" dirty="0">
                <a:solidFill>
                  <a:schemeClr val="tx1"/>
                </a:solidFill>
                <a:effectLst/>
                <a:latin typeface="+mn-lt"/>
                <a:ea typeface="+mn-ea"/>
                <a:cs typeface="+mn-cs"/>
              </a:rPr>
              <a:t>, hover over </a:t>
            </a:r>
            <a:r>
              <a:rPr lang="en-US" sz="1200" b="1" kern="1200" dirty="0">
                <a:solidFill>
                  <a:schemeClr val="tx1"/>
                </a:solidFill>
                <a:effectLst/>
                <a:latin typeface="+mn-lt"/>
                <a:ea typeface="+mn-ea"/>
                <a:cs typeface="+mn-cs"/>
              </a:rPr>
              <a:t>Business Process </a:t>
            </a:r>
            <a:r>
              <a:rPr lang="en-US" sz="1200" kern="1200" dirty="0">
                <a:solidFill>
                  <a:schemeClr val="tx1"/>
                </a:solidFill>
                <a:effectLst/>
                <a:latin typeface="+mn-lt"/>
                <a:ea typeface="+mn-ea"/>
                <a:cs typeface="+mn-cs"/>
              </a:rPr>
              <a:t>and click </a:t>
            </a:r>
            <a:r>
              <a:rPr lang="en-US" sz="1200" b="1" kern="1200" dirty="0">
                <a:solidFill>
                  <a:schemeClr val="tx1"/>
                </a:solidFill>
                <a:effectLst/>
                <a:latin typeface="+mn-lt"/>
                <a:ea typeface="+mn-ea"/>
                <a:cs typeface="+mn-cs"/>
              </a:rPr>
              <a:t>Advance Manually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Advance Business Process </a:t>
            </a:r>
            <a:r>
              <a:rPr lang="en-US" sz="1200" kern="1200" dirty="0">
                <a:solidFill>
                  <a:schemeClr val="tx1"/>
                </a:solidFill>
                <a:effectLst/>
                <a:latin typeface="+mn-lt"/>
                <a:ea typeface="+mn-ea"/>
                <a:cs typeface="+mn-cs"/>
              </a:rPr>
              <a:t>screen displays. Type an appropriate reason in the </a:t>
            </a:r>
            <a:r>
              <a:rPr lang="en-US" sz="1200" b="1" kern="1200" dirty="0">
                <a:solidFill>
                  <a:schemeClr val="tx1"/>
                </a:solidFill>
                <a:effectLst/>
                <a:latin typeface="+mn-lt"/>
                <a:ea typeface="+mn-ea"/>
                <a:cs typeface="+mn-cs"/>
              </a:rPr>
              <a:t>Reason for Advancing Business Process </a:t>
            </a:r>
            <a:r>
              <a:rPr lang="en-US" sz="1200" kern="1200" dirty="0">
                <a:solidFill>
                  <a:schemeClr val="tx1"/>
                </a:solidFill>
                <a:effectLst/>
                <a:latin typeface="+mn-lt"/>
                <a:ea typeface="+mn-ea"/>
                <a:cs typeface="+mn-cs"/>
              </a:rPr>
              <a:t>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sz="1200" kern="1200" dirty="0">
                <a:solidFill>
                  <a:schemeClr val="tx1"/>
                </a:solidFill>
                <a:effectLst/>
                <a:latin typeface="+mn-lt"/>
                <a:ea typeface="+mn-ea"/>
                <a:cs typeface="+mn-cs"/>
              </a:rPr>
              <a:t>Check the </a:t>
            </a:r>
            <a:r>
              <a:rPr lang="en-US" sz="1200" b="1" kern="1200" dirty="0">
                <a:solidFill>
                  <a:schemeClr val="tx1"/>
                </a:solidFill>
                <a:effectLst/>
                <a:latin typeface="+mn-lt"/>
                <a:ea typeface="+mn-ea"/>
                <a:cs typeface="+mn-cs"/>
              </a:rPr>
              <a:t>Send to Completion</a:t>
            </a:r>
            <a:r>
              <a:rPr lang="en-US" sz="1200" kern="1200" dirty="0">
                <a:solidFill>
                  <a:schemeClr val="tx1"/>
                </a:solidFill>
                <a:effectLst/>
                <a:latin typeface="+mn-lt"/>
                <a:ea typeface="+mn-ea"/>
                <a:cs typeface="+mn-cs"/>
              </a:rPr>
              <a:t> checkbox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We recommend not to check the </a:t>
            </a:r>
            <a:r>
              <a:rPr lang="en-US" sz="1200" b="1" kern="1200" dirty="0">
                <a:solidFill>
                  <a:schemeClr val="tx1"/>
                </a:solidFill>
                <a:effectLst/>
                <a:latin typeface="+mn-lt"/>
                <a:ea typeface="+mn-ea"/>
                <a:cs typeface="+mn-cs"/>
              </a:rPr>
              <a:t>Suppress Notifications </a:t>
            </a:r>
            <a:r>
              <a:rPr lang="en-US" sz="1200" kern="1200" dirty="0">
                <a:solidFill>
                  <a:schemeClr val="tx1"/>
                </a:solidFill>
                <a:effectLst/>
                <a:latin typeface="+mn-lt"/>
                <a:ea typeface="+mn-ea"/>
                <a:cs typeface="+mn-cs"/>
              </a:rPr>
              <a:t>checkbox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a:t>
            </a:r>
            <a:r>
              <a:rPr lang="en-US" baseline="0"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Business Process </a:t>
            </a:r>
            <a:r>
              <a:rPr lang="en-US" sz="1200" kern="1200" dirty="0">
                <a:solidFill>
                  <a:schemeClr val="tx1"/>
                </a:solidFill>
                <a:effectLst/>
                <a:latin typeface="+mn-lt"/>
                <a:ea typeface="+mn-ea"/>
                <a:cs typeface="+mn-cs"/>
              </a:rPr>
              <a:t>section, check the </a:t>
            </a:r>
            <a:r>
              <a:rPr lang="en-US" sz="1200" b="1" kern="1200" dirty="0">
                <a:solidFill>
                  <a:schemeClr val="tx1"/>
                </a:solidFill>
                <a:effectLst/>
                <a:latin typeface="+mn-lt"/>
                <a:ea typeface="+mn-ea"/>
                <a:cs typeface="+mn-cs"/>
              </a:rPr>
              <a:t>Confirm</a:t>
            </a:r>
            <a:r>
              <a:rPr lang="en-US" sz="1200" kern="1200" dirty="0">
                <a:solidFill>
                  <a:schemeClr val="tx1"/>
                </a:solidFill>
                <a:effectLst/>
                <a:latin typeface="+mn-lt"/>
                <a:ea typeface="+mn-ea"/>
                <a:cs typeface="+mn-cs"/>
              </a:rPr>
              <a:t> checkbox</a:t>
            </a:r>
          </a:p>
          <a:p>
            <a:pPr lvl="0"/>
            <a:r>
              <a:rPr lang="en-US" dirty="0"/>
              <a:t>9. </a:t>
            </a:r>
            <a:r>
              <a:rPr lang="en-US" sz="1200" kern="1200" dirty="0">
                <a:solidFill>
                  <a:schemeClr val="tx1"/>
                </a:solidFill>
                <a:effectLst/>
                <a:latin typeface="+mn-lt"/>
                <a:ea typeface="+mn-ea"/>
                <a:cs typeface="+mn-cs"/>
              </a:rPr>
              <a:t>Click the </a:t>
            </a:r>
            <a:r>
              <a:rPr lang="en-US" sz="1200" b="1" kern="1200" dirty="0">
                <a:solidFill>
                  <a:schemeClr val="tx1"/>
                </a:solidFill>
                <a:effectLst/>
                <a:latin typeface="+mn-lt"/>
                <a:ea typeface="+mn-ea"/>
                <a:cs typeface="+mn-cs"/>
              </a:rPr>
              <a:t>OK </a:t>
            </a:r>
            <a:r>
              <a:rPr lang="en-US" sz="1200" kern="1200" dirty="0">
                <a:solidFill>
                  <a:schemeClr val="tx1"/>
                </a:solidFill>
                <a:effectLst/>
                <a:latin typeface="+mn-lt"/>
                <a:ea typeface="+mn-ea"/>
                <a:cs typeface="+mn-cs"/>
              </a:rPr>
              <a:t>button</a:t>
            </a:r>
          </a:p>
          <a:p>
            <a:r>
              <a:rPr lang="en-US" sz="1200" kern="1200" dirty="0">
                <a:solidFill>
                  <a:schemeClr val="tx1"/>
                </a:solidFill>
                <a:effectLst/>
                <a:latin typeface="+mn-lt"/>
                <a:ea typeface="+mn-ea"/>
                <a:cs typeface="+mn-cs"/>
              </a:rPr>
              <a:t>This completes the </a:t>
            </a:r>
            <a:r>
              <a:rPr lang="en-US" sz="1200" b="1" kern="1200" dirty="0">
                <a:solidFill>
                  <a:schemeClr val="tx1"/>
                </a:solidFill>
                <a:effectLst/>
                <a:latin typeface="+mn-lt"/>
                <a:ea typeface="+mn-ea"/>
                <a:cs typeface="+mn-cs"/>
              </a:rPr>
              <a:t>Advance Business Process </a:t>
            </a:r>
            <a:r>
              <a:rPr lang="en-US" sz="1200" kern="1200" dirty="0" err="1">
                <a:solidFill>
                  <a:schemeClr val="tx1"/>
                </a:solidFill>
                <a:effectLst/>
                <a:latin typeface="+mn-lt"/>
                <a:ea typeface="+mn-ea"/>
                <a:cs typeface="+mn-cs"/>
              </a:rPr>
              <a:t>process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C86AEE-4041-40AF-A09F-CF22F893CFD8}" type="slidenum">
              <a:rPr lang="en-US" smtClean="0"/>
              <a:t>23</a:t>
            </a:fld>
            <a:endParaRPr lang="en-US"/>
          </a:p>
        </p:txBody>
      </p:sp>
    </p:spTree>
    <p:extLst>
      <p:ext uri="{BB962C8B-B14F-4D97-AF65-F5344CB8AC3E}">
        <p14:creationId xmlns:p14="http://schemas.microsoft.com/office/powerpoint/2010/main" val="425797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6/19/2019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72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717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582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332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3999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7750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981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4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43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3097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04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6/19/2019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46748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tmp"/></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 Id="rId6" Type="http://schemas.openxmlformats.org/officeDocument/2006/relationships/image" Target="../media/image1.tmp"/><Relationship Id="rId5" Type="http://schemas.openxmlformats.org/officeDocument/2006/relationships/image" Target="../media/image14.tmp"/><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8.xml"/><Relationship Id="rId5" Type="http://schemas.openxmlformats.org/officeDocument/2006/relationships/image" Target="../media/image1.tm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tmp"/><Relationship Id="rId1" Type="http://schemas.openxmlformats.org/officeDocument/2006/relationships/slideLayout" Target="../slideLayouts/slideLayout8.xml"/><Relationship Id="rId5" Type="http://schemas.openxmlformats.org/officeDocument/2006/relationships/image" Target="../media/image1.tmp"/><Relationship Id="rId4" Type="http://schemas.openxmlformats.org/officeDocument/2006/relationships/image" Target="../media/image19.tmp"/></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emf"/><Relationship Id="rId1" Type="http://schemas.openxmlformats.org/officeDocument/2006/relationships/slideLayout" Target="../slideLayouts/slideLayout4.xml"/><Relationship Id="rId6" Type="http://schemas.openxmlformats.org/officeDocument/2006/relationships/image" Target="../media/image27.tmp"/><Relationship Id="rId5" Type="http://schemas.openxmlformats.org/officeDocument/2006/relationships/image" Target="../media/image26.tmp"/><Relationship Id="rId4" Type="http://schemas.openxmlformats.org/officeDocument/2006/relationships/image" Target="../media/image25.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3.tmp"/><Relationship Id="rId3" Type="http://schemas.openxmlformats.org/officeDocument/2006/relationships/image" Target="../media/image28.tmp"/><Relationship Id="rId7" Type="http://schemas.openxmlformats.org/officeDocument/2006/relationships/image" Target="../media/image32.em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5.tm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8.xml"/><Relationship Id="rId5" Type="http://schemas.openxmlformats.org/officeDocument/2006/relationships/image" Target="../media/image43.tmp"/><Relationship Id="rId4" Type="http://schemas.openxmlformats.org/officeDocument/2006/relationships/image" Target="../media/image42.tmp"/></Relationships>
</file>

<file path=ppt/slides/_rels/slide27.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7.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tmp"/><Relationship Id="rId5" Type="http://schemas.openxmlformats.org/officeDocument/2006/relationships/image" Target="../media/image50.tmp"/><Relationship Id="rId4" Type="http://schemas.openxmlformats.org/officeDocument/2006/relationships/image" Target="../media/image49.tmp"/></Relationships>
</file>

<file path=ppt/slides/_rels/slide32.xml.rels><?xml version="1.0" encoding="UTF-8" standalone="yes"?>
<Relationships xmlns="http://schemas.openxmlformats.org/package/2006/relationships"><Relationship Id="rId3" Type="http://schemas.openxmlformats.org/officeDocument/2006/relationships/image" Target="../media/image48.tmp"/><Relationship Id="rId7" Type="http://schemas.openxmlformats.org/officeDocument/2006/relationships/image" Target="../media/image54.tmp"/><Relationship Id="rId2" Type="http://schemas.openxmlformats.org/officeDocument/2006/relationships/image" Target="../media/image51.tmp"/><Relationship Id="rId1" Type="http://schemas.openxmlformats.org/officeDocument/2006/relationships/slideLayout" Target="../slideLayouts/slideLayout2.xml"/><Relationship Id="rId6" Type="http://schemas.openxmlformats.org/officeDocument/2006/relationships/image" Target="../media/image53.tmp"/><Relationship Id="rId5" Type="http://schemas.openxmlformats.org/officeDocument/2006/relationships/image" Target="../media/image52.tmp"/><Relationship Id="rId4" Type="http://schemas.openxmlformats.org/officeDocument/2006/relationships/image" Target="../media/image50.tmp"/></Relationships>
</file>

<file path=ppt/slides/_rels/slide33.xml.rels><?xml version="1.0" encoding="UTF-8" standalone="yes"?>
<Relationships xmlns="http://schemas.openxmlformats.org/package/2006/relationships"><Relationship Id="rId3" Type="http://schemas.openxmlformats.org/officeDocument/2006/relationships/image" Target="../media/image50.tmp"/><Relationship Id="rId7" Type="http://schemas.openxmlformats.org/officeDocument/2006/relationships/image" Target="../media/image52.tmp"/><Relationship Id="rId2" Type="http://schemas.openxmlformats.org/officeDocument/2006/relationships/image" Target="../media/image48.tmp"/><Relationship Id="rId1" Type="http://schemas.openxmlformats.org/officeDocument/2006/relationships/slideLayout" Target="../slideLayouts/slideLayout2.xml"/><Relationship Id="rId6" Type="http://schemas.openxmlformats.org/officeDocument/2006/relationships/image" Target="../media/image56.tmp"/><Relationship Id="rId5" Type="http://schemas.openxmlformats.org/officeDocument/2006/relationships/image" Target="../media/image55.tmp"/><Relationship Id="rId4" Type="http://schemas.openxmlformats.org/officeDocument/2006/relationships/image" Target="../media/image53.tmp"/></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62.tmp"/><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66.tmp"/><Relationship Id="rId4" Type="http://schemas.openxmlformats.org/officeDocument/2006/relationships/image" Target="../media/image65.tmp"/></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7.tmp"/><Relationship Id="rId1" Type="http://schemas.openxmlformats.org/officeDocument/2006/relationships/slideLayout" Target="../slideLayouts/slideLayout5.xml"/><Relationship Id="rId5" Type="http://schemas.openxmlformats.org/officeDocument/2006/relationships/image" Target="../media/image69.tmp"/><Relationship Id="rId4" Type="http://schemas.openxmlformats.org/officeDocument/2006/relationships/image" Target="../media/image68.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it.tamus.edu/workdayservices" TargetMode="External"/><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it.tamus.edu/workday/" TargetMode="External"/><Relationship Id="rId7" Type="http://schemas.openxmlformats.org/officeDocument/2006/relationships/image" Target="../media/image75.tmp"/><Relationship Id="rId2" Type="http://schemas.openxmlformats.org/officeDocument/2006/relationships/image" Target="../media/image73.jp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hyperlink" Target="https://comptroller.tamucc.edu/payroll/assets/bi-wkly-pay-schedule.pdf" TargetMode="External"/><Relationship Id="rId4" Type="http://schemas.openxmlformats.org/officeDocument/2006/relationships/hyperlink" Target="http://comptroller.tamucc.edu/payroll/index.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jpg"/><Relationship Id="rId5" Type="http://schemas.openxmlformats.org/officeDocument/2006/relationships/image" Target="../media/image79.gif"/><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Tracking </a:t>
            </a:r>
          </a:p>
        </p:txBody>
      </p:sp>
      <p:sp>
        <p:nvSpPr>
          <p:cNvPr id="3" name="Subtitle 2"/>
          <p:cNvSpPr>
            <a:spLocks noGrp="1"/>
          </p:cNvSpPr>
          <p:nvPr>
            <p:ph type="subTitle" idx="1"/>
          </p:nvPr>
        </p:nvSpPr>
        <p:spPr>
          <a:xfrm>
            <a:off x="1709530" y="3856080"/>
            <a:ext cx="8767860" cy="1388165"/>
          </a:xfrm>
        </p:spPr>
        <p:txBody>
          <a:bodyPr/>
          <a:lstStyle/>
          <a:p>
            <a:r>
              <a:rPr lang="en-US" dirty="0"/>
              <a:t>Financial Management Course</a:t>
            </a:r>
          </a:p>
        </p:txBody>
      </p:sp>
      <p:pic>
        <p:nvPicPr>
          <p:cNvPr id="6" name="Picture 5">
            <a:extLst>
              <a:ext uri="{FF2B5EF4-FFF2-40B4-BE49-F238E27FC236}">
                <a16:creationId xmlns:a16="http://schemas.microsoft.com/office/drawing/2014/main" id="{D24A640E-ECA3-4656-8216-40A9CAE02A94}"/>
              </a:ext>
            </a:extLst>
          </p:cNvPr>
          <p:cNvPicPr>
            <a:picLocks noChangeAspect="1"/>
          </p:cNvPicPr>
          <p:nvPr/>
        </p:nvPicPr>
        <p:blipFill>
          <a:blip r:embed="rId2"/>
          <a:stretch>
            <a:fillRect/>
          </a:stretch>
        </p:blipFill>
        <p:spPr>
          <a:xfrm>
            <a:off x="5588564" y="1443093"/>
            <a:ext cx="1009791" cy="1086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5798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25"/>
          <p:cNvGrpSpPr>
            <a:grpSpLocks noChangeAspect="1"/>
          </p:cNvGrpSpPr>
          <p:nvPr/>
        </p:nvGrpSpPr>
        <p:grpSpPr bwMode="auto">
          <a:xfrm>
            <a:off x="749862" y="1525386"/>
            <a:ext cx="290918" cy="291773"/>
            <a:chOff x="5044" y="1157"/>
            <a:chExt cx="340" cy="341"/>
          </a:xfrm>
          <a:solidFill>
            <a:schemeClr val="accent2"/>
          </a:solidFill>
        </p:grpSpPr>
        <p:sp>
          <p:nvSpPr>
            <p:cNvPr id="9"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Title 24"/>
          <p:cNvSpPr>
            <a:spLocks noGrp="1"/>
          </p:cNvSpPr>
          <p:nvPr>
            <p:ph type="title"/>
          </p:nvPr>
        </p:nvSpPr>
        <p:spPr>
          <a:xfrm>
            <a:off x="483162" y="505496"/>
            <a:ext cx="5153751" cy="504775"/>
          </a:xfrm>
        </p:spPr>
        <p:txBody>
          <a:bodyPr>
            <a:normAutofit fontScale="90000"/>
          </a:bodyPr>
          <a:lstStyle/>
          <a:p>
            <a:r>
              <a:rPr lang="en-US" dirty="0"/>
              <a:t>Time Entry Employees:</a:t>
            </a:r>
          </a:p>
        </p:txBody>
      </p:sp>
      <p:pic>
        <p:nvPicPr>
          <p:cNvPr id="26" name="Picture 25"/>
          <p:cNvPicPr>
            <a:picLocks noChangeAspect="1"/>
          </p:cNvPicPr>
          <p:nvPr/>
        </p:nvPicPr>
        <p:blipFill>
          <a:blip r:embed="rId2"/>
          <a:stretch>
            <a:fillRect/>
          </a:stretch>
        </p:blipFill>
        <p:spPr>
          <a:xfrm>
            <a:off x="6620670" y="776517"/>
            <a:ext cx="4837950" cy="314027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t="12638"/>
          <a:stretch/>
        </p:blipFill>
        <p:spPr>
          <a:xfrm>
            <a:off x="483162" y="2913713"/>
            <a:ext cx="8143189" cy="3556642"/>
          </a:xfrm>
          <a:prstGeom prst="rect">
            <a:avLst/>
          </a:prstGeom>
          <a:ln>
            <a:noFill/>
          </a:ln>
          <a:effectLst>
            <a:outerShdw blurRad="190500" algn="tl" rotWithShape="0">
              <a:srgbClr val="000000">
                <a:alpha val="70000"/>
              </a:srgbClr>
            </a:outerShdw>
          </a:effectLst>
        </p:spPr>
      </p:pic>
      <p:sp>
        <p:nvSpPr>
          <p:cNvPr id="27" name="TextBox 26"/>
          <p:cNvSpPr txBox="1"/>
          <p:nvPr/>
        </p:nvSpPr>
        <p:spPr>
          <a:xfrm>
            <a:off x="1107520" y="1436385"/>
            <a:ext cx="3751110" cy="1477328"/>
          </a:xfrm>
          <a:prstGeom prst="rect">
            <a:avLst/>
          </a:prstGeom>
          <a:noFill/>
        </p:spPr>
        <p:txBody>
          <a:bodyPr wrap="square" rtlCol="0">
            <a:spAutoFit/>
          </a:bodyPr>
          <a:lstStyle/>
          <a:p>
            <a:r>
              <a:rPr lang="en-US" dirty="0">
                <a:solidFill>
                  <a:schemeClr val="accent1"/>
                </a:solidFill>
              </a:rPr>
              <a:t>Enter </a:t>
            </a:r>
            <a:r>
              <a:rPr lang="en-US" b="1" u="sng" dirty="0">
                <a:solidFill>
                  <a:schemeClr val="accent1"/>
                </a:solidFill>
              </a:rPr>
              <a:t>total</a:t>
            </a:r>
            <a:r>
              <a:rPr lang="en-US" dirty="0">
                <a:solidFill>
                  <a:schemeClr val="accent1"/>
                </a:solidFill>
              </a:rPr>
              <a:t> number of hours worked per week.</a:t>
            </a:r>
          </a:p>
          <a:p>
            <a:endParaRPr lang="en-US" dirty="0">
              <a:solidFill>
                <a:schemeClr val="accent1"/>
              </a:solidFill>
            </a:endParaRPr>
          </a:p>
          <a:p>
            <a:r>
              <a:rPr lang="en-US" dirty="0">
                <a:solidFill>
                  <a:schemeClr val="accent1"/>
                </a:solidFill>
              </a:rPr>
              <a:t>Most staff (nonexempt)</a:t>
            </a:r>
          </a:p>
          <a:p>
            <a:endParaRPr lang="en-US" dirty="0">
              <a:solidFill>
                <a:schemeClr val="accent1"/>
              </a:solidFill>
            </a:endParaRPr>
          </a:p>
        </p:txBody>
      </p:sp>
      <p:grpSp>
        <p:nvGrpSpPr>
          <p:cNvPr id="11" name="Group 325"/>
          <p:cNvGrpSpPr>
            <a:grpSpLocks noChangeAspect="1"/>
          </p:cNvGrpSpPr>
          <p:nvPr/>
        </p:nvGrpSpPr>
        <p:grpSpPr bwMode="auto">
          <a:xfrm>
            <a:off x="686545" y="2349541"/>
            <a:ext cx="290918" cy="291773"/>
            <a:chOff x="5044" y="1157"/>
            <a:chExt cx="340" cy="341"/>
          </a:xfrm>
          <a:solidFill>
            <a:schemeClr val="accent2"/>
          </a:solidFill>
        </p:grpSpPr>
        <p:sp>
          <p:nvSpPr>
            <p:cNvPr id="12"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5" name="Picture 14">
            <a:extLst>
              <a:ext uri="{FF2B5EF4-FFF2-40B4-BE49-F238E27FC236}">
                <a16:creationId xmlns:a16="http://schemas.microsoft.com/office/drawing/2014/main" id="{C7D2E227-7CCC-48CC-9A1E-576DDE8BD494}"/>
              </a:ext>
            </a:extLst>
          </p:cNvPr>
          <p:cNvPicPr>
            <a:picLocks noChangeAspect="1"/>
          </p:cNvPicPr>
          <p:nvPr/>
        </p:nvPicPr>
        <p:blipFill>
          <a:blip r:embed="rId4"/>
          <a:stretch>
            <a:fillRect/>
          </a:stretch>
        </p:blipFill>
        <p:spPr>
          <a:xfrm>
            <a:off x="8691624" y="360149"/>
            <a:ext cx="699564" cy="752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503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1046848" y="390414"/>
            <a:ext cx="8918265" cy="869214"/>
          </a:xfrm>
        </p:spPr>
        <p:txBody>
          <a:bodyPr>
            <a:normAutofit/>
          </a:bodyPr>
          <a:lstStyle/>
          <a:p>
            <a:r>
              <a:rPr lang="en-US" dirty="0"/>
              <a:t>Time Clock or “In/out”  Employees:</a:t>
            </a:r>
          </a:p>
        </p:txBody>
      </p:sp>
      <p:sp>
        <p:nvSpPr>
          <p:cNvPr id="29" name="Rectangle 28"/>
          <p:cNvSpPr/>
          <p:nvPr/>
        </p:nvSpPr>
        <p:spPr>
          <a:xfrm>
            <a:off x="657428" y="1769269"/>
            <a:ext cx="2769425" cy="1077218"/>
          </a:xfrm>
          <a:prstGeom prst="rect">
            <a:avLst/>
          </a:prstGeom>
        </p:spPr>
        <p:txBody>
          <a:bodyPr wrap="square">
            <a:spAutoFit/>
          </a:bodyPr>
          <a:lstStyle/>
          <a:p>
            <a:r>
              <a:rPr lang="en-US" sz="1600" dirty="0">
                <a:solidFill>
                  <a:schemeClr val="accent1"/>
                </a:solidFill>
              </a:rPr>
              <a:t>These employees use the time clock feature &amp; record actual time worked, rather than the number of hours</a:t>
            </a:r>
          </a:p>
        </p:txBody>
      </p:sp>
      <p:sp>
        <p:nvSpPr>
          <p:cNvPr id="39" name="Rectangle 38"/>
          <p:cNvSpPr/>
          <p:nvPr/>
        </p:nvSpPr>
        <p:spPr>
          <a:xfrm>
            <a:off x="657426" y="2866650"/>
            <a:ext cx="2769425" cy="1077218"/>
          </a:xfrm>
          <a:prstGeom prst="rect">
            <a:avLst/>
          </a:prstGeom>
        </p:spPr>
        <p:txBody>
          <a:bodyPr wrap="square">
            <a:spAutoFit/>
          </a:bodyPr>
          <a:lstStyle/>
          <a:p>
            <a:r>
              <a:rPr lang="en-US" sz="1600" dirty="0">
                <a:solidFill>
                  <a:schemeClr val="accent1"/>
                </a:solidFill>
              </a:rPr>
              <a:t>Our workstation/company has configured all student workers to report their time using the time clock feature.  </a:t>
            </a:r>
          </a:p>
        </p:txBody>
      </p:sp>
      <p:sp>
        <p:nvSpPr>
          <p:cNvPr id="40" name="Rectangle 39"/>
          <p:cNvSpPr/>
          <p:nvPr/>
        </p:nvSpPr>
        <p:spPr>
          <a:xfrm>
            <a:off x="657427" y="4093936"/>
            <a:ext cx="2769425" cy="830997"/>
          </a:xfrm>
          <a:prstGeom prst="rect">
            <a:avLst/>
          </a:prstGeom>
        </p:spPr>
        <p:txBody>
          <a:bodyPr wrap="square">
            <a:spAutoFit/>
          </a:bodyPr>
          <a:lstStyle/>
          <a:p>
            <a:r>
              <a:rPr lang="en-US" sz="1600" dirty="0">
                <a:solidFill>
                  <a:schemeClr val="accent1"/>
                </a:solidFill>
              </a:rPr>
              <a:t>Staff were setup with this time entry type at supervisors request. </a:t>
            </a:r>
          </a:p>
        </p:txBody>
      </p:sp>
      <p:pic>
        <p:nvPicPr>
          <p:cNvPr id="45" name="Picture 4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851" y="1363288"/>
            <a:ext cx="8406107" cy="4621876"/>
          </a:xfrm>
          <a:prstGeom prst="rect">
            <a:avLst/>
          </a:prstGeom>
          <a:ln>
            <a:noFill/>
          </a:ln>
          <a:effectLst>
            <a:outerShdw blurRad="292100" dist="139700" dir="2700000" algn="tl" rotWithShape="0">
              <a:srgbClr val="333333">
                <a:alpha val="65000"/>
              </a:srgbClr>
            </a:outerShdw>
          </a:effectLst>
        </p:spPr>
      </p:pic>
      <p:grpSp>
        <p:nvGrpSpPr>
          <p:cNvPr id="16" name="Group 325"/>
          <p:cNvGrpSpPr>
            <a:grpSpLocks noChangeAspect="1"/>
          </p:cNvGrpSpPr>
          <p:nvPr/>
        </p:nvGrpSpPr>
        <p:grpSpPr bwMode="auto">
          <a:xfrm>
            <a:off x="331981" y="1859930"/>
            <a:ext cx="290918" cy="291773"/>
            <a:chOff x="5044" y="1157"/>
            <a:chExt cx="340" cy="341"/>
          </a:xfrm>
          <a:solidFill>
            <a:schemeClr val="accent2"/>
          </a:solidFill>
        </p:grpSpPr>
        <p:sp>
          <p:nvSpPr>
            <p:cNvPr id="17"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325"/>
          <p:cNvGrpSpPr>
            <a:grpSpLocks noChangeAspect="1"/>
          </p:cNvGrpSpPr>
          <p:nvPr/>
        </p:nvGrpSpPr>
        <p:grpSpPr bwMode="auto">
          <a:xfrm>
            <a:off x="331981" y="2976933"/>
            <a:ext cx="290918" cy="291773"/>
            <a:chOff x="5044" y="1157"/>
            <a:chExt cx="340" cy="341"/>
          </a:xfrm>
          <a:solidFill>
            <a:schemeClr val="accent2"/>
          </a:solidFill>
        </p:grpSpPr>
        <p:sp>
          <p:nvSpPr>
            <p:cNvPr id="20"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2" name="Group 325"/>
          <p:cNvGrpSpPr>
            <a:grpSpLocks noChangeAspect="1"/>
          </p:cNvGrpSpPr>
          <p:nvPr/>
        </p:nvGrpSpPr>
        <p:grpSpPr bwMode="auto">
          <a:xfrm>
            <a:off x="331981" y="4093936"/>
            <a:ext cx="290918" cy="291773"/>
            <a:chOff x="5044" y="1157"/>
            <a:chExt cx="340" cy="341"/>
          </a:xfrm>
          <a:solidFill>
            <a:schemeClr val="accent2"/>
          </a:solidFill>
        </p:grpSpPr>
        <p:sp>
          <p:nvSpPr>
            <p:cNvPr id="23"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3695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enter time</a:t>
            </a:r>
          </a:p>
        </p:txBody>
      </p:sp>
      <p:pic>
        <p:nvPicPr>
          <p:cNvPr id="4" name="Picture 3">
            <a:extLst>
              <a:ext uri="{FF2B5EF4-FFF2-40B4-BE49-F238E27FC236}">
                <a16:creationId xmlns:a16="http://schemas.microsoft.com/office/drawing/2014/main" id="{4DFF5748-EE92-40C1-AA5C-D73CEA903CB5}"/>
              </a:ext>
            </a:extLst>
          </p:cNvPr>
          <p:cNvPicPr>
            <a:picLocks noChangeAspect="1"/>
          </p:cNvPicPr>
          <p:nvPr/>
        </p:nvPicPr>
        <p:blipFill>
          <a:blip r:embed="rId2"/>
          <a:stretch>
            <a:fillRect/>
          </a:stretch>
        </p:blipFill>
        <p:spPr>
          <a:xfrm>
            <a:off x="5405804" y="3922505"/>
            <a:ext cx="1104053" cy="1187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8199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6223" y="100424"/>
            <a:ext cx="3931920" cy="897775"/>
          </a:xfrm>
        </p:spPr>
        <p:txBody>
          <a:bodyPr/>
          <a:lstStyle/>
          <a:p>
            <a:r>
              <a:rPr lang="en-US" dirty="0"/>
              <a:t>Enter Time</a:t>
            </a:r>
          </a:p>
        </p:txBody>
      </p:sp>
      <p:pic>
        <p:nvPicPr>
          <p:cNvPr id="16" name="Picture 1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134" y="2908067"/>
            <a:ext cx="4197495" cy="3442298"/>
          </a:xfrm>
          <a:prstGeom prst="rect">
            <a:avLst/>
          </a:prstGeom>
          <a:ln>
            <a:noFill/>
          </a:ln>
          <a:effectLst>
            <a:outerShdw blurRad="292100" dist="139700" dir="2700000" algn="tl" rotWithShape="0">
              <a:srgbClr val="333333">
                <a:alpha val="65000"/>
              </a:srgbClr>
            </a:outerShdw>
          </a:effectLst>
        </p:spPr>
      </p:pic>
      <p:pic>
        <p:nvPicPr>
          <p:cNvPr id="17" name="Picture 1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17" y="2908067"/>
            <a:ext cx="4251063" cy="3486228"/>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8610605" y="3266866"/>
            <a:ext cx="286980" cy="251711"/>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a:t>
            </a:r>
          </a:p>
        </p:txBody>
      </p:sp>
      <p:sp>
        <p:nvSpPr>
          <p:cNvPr id="15" name="Oval 14"/>
          <p:cNvSpPr/>
          <p:nvPr/>
        </p:nvSpPr>
        <p:spPr>
          <a:xfrm>
            <a:off x="8361354" y="5336348"/>
            <a:ext cx="249251" cy="276034"/>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2</a:t>
            </a:r>
          </a:p>
        </p:txBody>
      </p:sp>
      <p:sp>
        <p:nvSpPr>
          <p:cNvPr id="19" name="TextBox 18"/>
          <p:cNvSpPr txBox="1"/>
          <p:nvPr/>
        </p:nvSpPr>
        <p:spPr>
          <a:xfrm>
            <a:off x="5752795" y="2359336"/>
            <a:ext cx="5466368" cy="369332"/>
          </a:xfrm>
          <a:prstGeom prst="rect">
            <a:avLst/>
          </a:prstGeom>
          <a:noFill/>
        </p:spPr>
        <p:txBody>
          <a:bodyPr wrap="none" rtlCol="0">
            <a:spAutoFit/>
          </a:bodyPr>
          <a:lstStyle/>
          <a:p>
            <a:r>
              <a:rPr lang="en-US" dirty="0"/>
              <a:t>“In/Out Employees” – Time Clock or Calendar timesheet </a:t>
            </a:r>
          </a:p>
        </p:txBody>
      </p:sp>
      <p:sp>
        <p:nvSpPr>
          <p:cNvPr id="20" name="TextBox 19"/>
          <p:cNvSpPr txBox="1"/>
          <p:nvPr/>
        </p:nvSpPr>
        <p:spPr>
          <a:xfrm>
            <a:off x="564262" y="2348005"/>
            <a:ext cx="5153890" cy="369332"/>
          </a:xfrm>
          <a:prstGeom prst="rect">
            <a:avLst/>
          </a:prstGeom>
          <a:noFill/>
        </p:spPr>
        <p:txBody>
          <a:bodyPr wrap="square" rtlCol="0">
            <a:spAutoFit/>
          </a:bodyPr>
          <a:lstStyle/>
          <a:p>
            <a:r>
              <a:rPr lang="en-US" dirty="0"/>
              <a:t>Time Entry Employees – Calendar timesheet only </a:t>
            </a:r>
          </a:p>
        </p:txBody>
      </p:sp>
      <p:cxnSp>
        <p:nvCxnSpPr>
          <p:cNvPr id="29" name="Straight Arrow Connector 28"/>
          <p:cNvCxnSpPr/>
          <p:nvPr/>
        </p:nvCxnSpPr>
        <p:spPr>
          <a:xfrm flipH="1">
            <a:off x="8217326" y="3420430"/>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2"/>
          </p:cNvCxnSpPr>
          <p:nvPr/>
        </p:nvCxnSpPr>
        <p:spPr>
          <a:xfrm flipH="1">
            <a:off x="7819181" y="5474365"/>
            <a:ext cx="542173" cy="1380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911649" y="3266866"/>
            <a:ext cx="286980" cy="251711"/>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a:t>
            </a:r>
          </a:p>
        </p:txBody>
      </p:sp>
      <p:cxnSp>
        <p:nvCxnSpPr>
          <p:cNvPr id="32" name="Straight Arrow Connector 31"/>
          <p:cNvCxnSpPr/>
          <p:nvPr/>
        </p:nvCxnSpPr>
        <p:spPr>
          <a:xfrm flipH="1">
            <a:off x="2518370" y="3425721"/>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20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93525" y="157066"/>
            <a:ext cx="9875981" cy="897775"/>
          </a:xfrm>
        </p:spPr>
        <p:txBody>
          <a:bodyPr/>
          <a:lstStyle/>
          <a:p>
            <a:r>
              <a:rPr lang="en-US" dirty="0"/>
              <a:t>Enter Time – Time Entry Employees</a:t>
            </a:r>
          </a:p>
        </p:txBody>
      </p:sp>
      <p:pic>
        <p:nvPicPr>
          <p:cNvPr id="25" name="Picture 24"/>
          <p:cNvPicPr/>
          <p:nvPr/>
        </p:nvPicPr>
        <p:blipFill>
          <a:blip r:embed="rId2"/>
          <a:stretch>
            <a:fillRect/>
          </a:stretch>
        </p:blipFill>
        <p:spPr>
          <a:xfrm>
            <a:off x="490906" y="1557154"/>
            <a:ext cx="3754153" cy="2076734"/>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27" name="Picture 26"/>
          <p:cNvPicPr/>
          <p:nvPr/>
        </p:nvPicPr>
        <p:blipFill>
          <a:blip r:embed="rId3"/>
          <a:stretch>
            <a:fillRect/>
          </a:stretch>
        </p:blipFill>
        <p:spPr>
          <a:xfrm>
            <a:off x="732845" y="3757117"/>
            <a:ext cx="2958006" cy="274343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28" name="Picture 27"/>
          <p:cNvPicPr/>
          <p:nvPr/>
        </p:nvPicPr>
        <p:blipFill>
          <a:blip r:embed="rId4">
            <a:extLst>
              <a:ext uri="{28A0092B-C50C-407E-A947-70E740481C1C}">
                <a14:useLocalDpi xmlns:a14="http://schemas.microsoft.com/office/drawing/2010/main" val="0"/>
              </a:ext>
            </a:extLst>
          </a:blip>
          <a:stretch>
            <a:fillRect/>
          </a:stretch>
        </p:blipFill>
        <p:spPr>
          <a:xfrm>
            <a:off x="4936806" y="4078180"/>
            <a:ext cx="5329411" cy="193192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304" y="1557154"/>
            <a:ext cx="7292329" cy="141641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cxnSp>
        <p:nvCxnSpPr>
          <p:cNvPr id="36" name="Straight Arrow Connector 35"/>
          <p:cNvCxnSpPr/>
          <p:nvPr/>
        </p:nvCxnSpPr>
        <p:spPr>
          <a:xfrm flipH="1">
            <a:off x="1934873" y="1927970"/>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1005050" y="1943100"/>
            <a:ext cx="320175" cy="247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304616" y="6139557"/>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325225" y="1532460"/>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12" name="Oval 11"/>
          <p:cNvSpPr/>
          <p:nvPr/>
        </p:nvSpPr>
        <p:spPr>
          <a:xfrm>
            <a:off x="3360375" y="1372976"/>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4" name="Oval 13"/>
          <p:cNvSpPr/>
          <p:nvPr/>
        </p:nvSpPr>
        <p:spPr>
          <a:xfrm>
            <a:off x="3195137" y="3658582"/>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15" name="Oval 14"/>
          <p:cNvSpPr/>
          <p:nvPr/>
        </p:nvSpPr>
        <p:spPr>
          <a:xfrm>
            <a:off x="7901230" y="381806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4</a:t>
            </a:r>
          </a:p>
        </p:txBody>
      </p:sp>
      <p:pic>
        <p:nvPicPr>
          <p:cNvPr id="16" name="Picture 15">
            <a:extLst>
              <a:ext uri="{FF2B5EF4-FFF2-40B4-BE49-F238E27FC236}">
                <a16:creationId xmlns:a16="http://schemas.microsoft.com/office/drawing/2014/main" id="{F8B57367-4AA5-49F4-BCFE-CEE1C26A4479}"/>
              </a:ext>
            </a:extLst>
          </p:cNvPr>
          <p:cNvPicPr>
            <a:picLocks noChangeAspect="1"/>
          </p:cNvPicPr>
          <p:nvPr/>
        </p:nvPicPr>
        <p:blipFill>
          <a:blip r:embed="rId6"/>
          <a:stretch>
            <a:fillRect/>
          </a:stretch>
        </p:blipFill>
        <p:spPr>
          <a:xfrm>
            <a:off x="1267073" y="510275"/>
            <a:ext cx="1145810" cy="1232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019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2779" y="277035"/>
            <a:ext cx="11508221" cy="897775"/>
          </a:xfrm>
        </p:spPr>
        <p:txBody>
          <a:bodyPr/>
          <a:lstStyle/>
          <a:p>
            <a:r>
              <a:rPr lang="en-US" dirty="0"/>
              <a:t>In/Out Employees- Enter time (Time Clock feature)</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12" y="2201326"/>
            <a:ext cx="3317501" cy="2671534"/>
          </a:xfrm>
          <a:prstGeom prst="rect">
            <a:avLst/>
          </a:prstGeom>
        </p:spPr>
      </p:pic>
      <p:pic>
        <p:nvPicPr>
          <p:cNvPr id="10" name="Picture 9"/>
          <p:cNvPicPr>
            <a:picLocks noChangeAspect="1"/>
          </p:cNvPicPr>
          <p:nvPr/>
        </p:nvPicPr>
        <p:blipFill>
          <a:blip r:embed="rId3"/>
          <a:stretch>
            <a:fillRect/>
          </a:stretch>
        </p:blipFill>
        <p:spPr>
          <a:xfrm>
            <a:off x="7766984" y="1623629"/>
            <a:ext cx="3222441" cy="406714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grpSp>
        <p:nvGrpSpPr>
          <p:cNvPr id="11" name="Group 10"/>
          <p:cNvGrpSpPr/>
          <p:nvPr/>
        </p:nvGrpSpPr>
        <p:grpSpPr>
          <a:xfrm>
            <a:off x="4212972" y="1623629"/>
            <a:ext cx="3285107" cy="4067142"/>
            <a:chOff x="3403348" y="2428972"/>
            <a:chExt cx="2590800" cy="3590828"/>
          </a:xfrm>
        </p:grpSpPr>
        <p:pic>
          <p:nvPicPr>
            <p:cNvPr id="12" name="Picture 11"/>
            <p:cNvPicPr>
              <a:picLocks noChangeAspect="1"/>
            </p:cNvPicPr>
            <p:nvPr/>
          </p:nvPicPr>
          <p:blipFill>
            <a:blip r:embed="rId4"/>
            <a:stretch>
              <a:fillRect/>
            </a:stretch>
          </p:blipFill>
          <p:spPr>
            <a:xfrm>
              <a:off x="3403348" y="2428972"/>
              <a:ext cx="2590800" cy="359082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4191000" y="4699000"/>
              <a:ext cx="1295400" cy="177800"/>
            </a:xfrm>
            <a:prstGeom prst="rect">
              <a:avLst/>
            </a:prstGeom>
            <a:solidFill>
              <a:schemeClr val="bg1"/>
            </a:solidFill>
            <a:ln>
              <a:noFill/>
            </a:ln>
          </p:spPr>
          <p:txBody>
            <a:bodyPr wrap="square" lIns="0" rtlCol="0">
              <a:noAutofit/>
            </a:bodyPr>
            <a:lstStyle/>
            <a:p>
              <a:r>
                <a:rPr lang="en-US" sz="800" dirty="0">
                  <a:solidFill>
                    <a:schemeClr val="bg2">
                      <a:lumMod val="50000"/>
                    </a:schemeClr>
                  </a:solidFill>
                  <a:latin typeface="Calibri" panose="020F0502020204030204" pitchFamily="34" charset="0"/>
                </a:rPr>
                <a:t>P-50983 Student Tutor</a:t>
              </a:r>
            </a:p>
          </p:txBody>
        </p:sp>
      </p:grpSp>
      <p:cxnSp>
        <p:nvCxnSpPr>
          <p:cNvPr id="14" name="Straight Arrow Connector 13"/>
          <p:cNvCxnSpPr/>
          <p:nvPr/>
        </p:nvCxnSpPr>
        <p:spPr>
          <a:xfrm flipH="1">
            <a:off x="1729974" y="4194770"/>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122348" y="3963964"/>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6" name="Oval 15"/>
          <p:cNvSpPr/>
          <p:nvPr/>
        </p:nvSpPr>
        <p:spPr>
          <a:xfrm>
            <a:off x="5788073" y="146414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17" name="Oval 16"/>
          <p:cNvSpPr/>
          <p:nvPr/>
        </p:nvSpPr>
        <p:spPr>
          <a:xfrm>
            <a:off x="9212966" y="1371502"/>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3" name="Line Callout 1 2"/>
          <p:cNvSpPr/>
          <p:nvPr/>
        </p:nvSpPr>
        <p:spPr>
          <a:xfrm>
            <a:off x="9129973" y="3426955"/>
            <a:ext cx="1667897" cy="365817"/>
          </a:xfrm>
          <a:prstGeom prst="borderCallout1">
            <a:avLst>
              <a:gd name="adj1" fmla="val 18750"/>
              <a:gd name="adj2" fmla="val -8333"/>
              <a:gd name="adj3" fmla="val 134518"/>
              <a:gd name="adj4" fmla="val -430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Select check out reason</a:t>
            </a:r>
          </a:p>
        </p:txBody>
      </p:sp>
      <p:cxnSp>
        <p:nvCxnSpPr>
          <p:cNvPr id="18" name="Straight Arrow Connector 17"/>
          <p:cNvCxnSpPr/>
          <p:nvPr/>
        </p:nvCxnSpPr>
        <p:spPr>
          <a:xfrm flipH="1">
            <a:off x="8423104" y="5321090"/>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015067" y="5176299"/>
            <a:ext cx="312307" cy="2502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77AF1A-8AC2-4467-8736-38BB47779100}"/>
              </a:ext>
            </a:extLst>
          </p:cNvPr>
          <p:cNvPicPr>
            <a:picLocks noChangeAspect="1"/>
          </p:cNvPicPr>
          <p:nvPr/>
        </p:nvPicPr>
        <p:blipFill>
          <a:blip r:embed="rId5"/>
          <a:stretch>
            <a:fillRect/>
          </a:stretch>
        </p:blipFill>
        <p:spPr>
          <a:xfrm>
            <a:off x="1729974" y="1644781"/>
            <a:ext cx="721944" cy="776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877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8054" y="204691"/>
            <a:ext cx="11146271" cy="897775"/>
          </a:xfrm>
        </p:spPr>
        <p:txBody>
          <a:bodyPr/>
          <a:lstStyle/>
          <a:p>
            <a:r>
              <a:rPr lang="en-US" dirty="0"/>
              <a:t>In/out employees – Enter Time (Calendar timesheet)</a:t>
            </a:r>
          </a:p>
        </p:txBody>
      </p:sp>
      <p:cxnSp>
        <p:nvCxnSpPr>
          <p:cNvPr id="8" name="Straight Arrow Connector 7"/>
          <p:cNvCxnSpPr/>
          <p:nvPr/>
        </p:nvCxnSpPr>
        <p:spPr>
          <a:xfrm flipH="1">
            <a:off x="2023689" y="1895043"/>
            <a:ext cx="393279" cy="10973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715" y="3342910"/>
            <a:ext cx="7816136" cy="217596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25" name="Picture 24"/>
          <p:cNvPicPr/>
          <p:nvPr/>
        </p:nvPicPr>
        <p:blipFill>
          <a:blip r:embed="rId3"/>
          <a:stretch>
            <a:fillRect/>
          </a:stretch>
        </p:blipFill>
        <p:spPr>
          <a:xfrm>
            <a:off x="451607" y="1497410"/>
            <a:ext cx="3930720" cy="230318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461" y="1649582"/>
            <a:ext cx="2624281" cy="386928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cxnSp>
        <p:nvCxnSpPr>
          <p:cNvPr id="12" name="Straight Arrow Connector 11"/>
          <p:cNvCxnSpPr/>
          <p:nvPr/>
        </p:nvCxnSpPr>
        <p:spPr>
          <a:xfrm flipH="1">
            <a:off x="2023688" y="1845358"/>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094501" y="4674956"/>
            <a:ext cx="272550" cy="2712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628101" y="2621450"/>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28100" y="2913768"/>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750482" y="4946187"/>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43477" y="133061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9" name="Oval 18"/>
          <p:cNvSpPr/>
          <p:nvPr/>
        </p:nvSpPr>
        <p:spPr>
          <a:xfrm>
            <a:off x="6283180" y="3099446"/>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20" name="Oval 19"/>
          <p:cNvSpPr/>
          <p:nvPr/>
        </p:nvSpPr>
        <p:spPr>
          <a:xfrm>
            <a:off x="11413849" y="147585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21" name="Line Callout 1 20"/>
          <p:cNvSpPr/>
          <p:nvPr/>
        </p:nvSpPr>
        <p:spPr>
          <a:xfrm>
            <a:off x="7335379" y="2075933"/>
            <a:ext cx="1667897" cy="365817"/>
          </a:xfrm>
          <a:prstGeom prst="borderCallout1">
            <a:avLst>
              <a:gd name="adj1" fmla="val 107867"/>
              <a:gd name="adj2" fmla="val 102744"/>
              <a:gd name="adj3" fmla="val 351875"/>
              <a:gd name="adj4" fmla="val 1700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Select check out reason</a:t>
            </a:r>
          </a:p>
        </p:txBody>
      </p:sp>
      <p:pic>
        <p:nvPicPr>
          <p:cNvPr id="22" name="Picture 21">
            <a:extLst>
              <a:ext uri="{FF2B5EF4-FFF2-40B4-BE49-F238E27FC236}">
                <a16:creationId xmlns:a16="http://schemas.microsoft.com/office/drawing/2014/main" id="{190961AB-D1AA-40F0-8108-F077A2CAB3B0}"/>
              </a:ext>
            </a:extLst>
          </p:cNvPr>
          <p:cNvPicPr>
            <a:picLocks noChangeAspect="1"/>
          </p:cNvPicPr>
          <p:nvPr/>
        </p:nvPicPr>
        <p:blipFill>
          <a:blip r:embed="rId5"/>
          <a:stretch>
            <a:fillRect/>
          </a:stretch>
        </p:blipFill>
        <p:spPr>
          <a:xfrm>
            <a:off x="1861373" y="1122287"/>
            <a:ext cx="555594" cy="597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169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9156" y="275067"/>
            <a:ext cx="8636407" cy="780474"/>
          </a:xfrm>
        </p:spPr>
        <p:txBody>
          <a:bodyPr/>
          <a:lstStyle/>
          <a:p>
            <a:r>
              <a:rPr lang="en-US" dirty="0"/>
              <a:t>Enter Time: Additional Functionality</a:t>
            </a:r>
          </a:p>
        </p:txBody>
      </p:sp>
      <p:grpSp>
        <p:nvGrpSpPr>
          <p:cNvPr id="10" name="Group 325"/>
          <p:cNvGrpSpPr>
            <a:grpSpLocks noChangeAspect="1"/>
          </p:cNvGrpSpPr>
          <p:nvPr/>
        </p:nvGrpSpPr>
        <p:grpSpPr bwMode="auto">
          <a:xfrm>
            <a:off x="3044095" y="1452511"/>
            <a:ext cx="520214" cy="521743"/>
            <a:chOff x="5044" y="1157"/>
            <a:chExt cx="340" cy="341"/>
          </a:xfrm>
          <a:solidFill>
            <a:schemeClr val="accent1"/>
          </a:solidFill>
        </p:grpSpPr>
        <p:sp>
          <p:nvSpPr>
            <p:cNvPr id="11"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Rectangle 12"/>
          <p:cNvSpPr/>
          <p:nvPr/>
        </p:nvSpPr>
        <p:spPr>
          <a:xfrm>
            <a:off x="3564309" y="1390218"/>
            <a:ext cx="7637090" cy="646331"/>
          </a:xfrm>
          <a:prstGeom prst="rect">
            <a:avLst/>
          </a:prstGeom>
        </p:spPr>
        <p:txBody>
          <a:bodyPr wrap="square">
            <a:spAutoFit/>
          </a:bodyPr>
          <a:lstStyle/>
          <a:p>
            <a:r>
              <a:rPr lang="en-US" dirty="0"/>
              <a:t>Workday offers several options to make entering time easier for Employees and Timekeepers, listed below: </a:t>
            </a:r>
          </a:p>
        </p:txBody>
      </p:sp>
      <p:sp>
        <p:nvSpPr>
          <p:cNvPr id="16" name="Rectangle 15"/>
          <p:cNvSpPr/>
          <p:nvPr/>
        </p:nvSpPr>
        <p:spPr>
          <a:xfrm>
            <a:off x="2744113" y="2202621"/>
            <a:ext cx="8912499" cy="3831818"/>
          </a:xfrm>
          <a:prstGeom prst="rect">
            <a:avLst/>
          </a:prstGeom>
        </p:spPr>
        <p:txBody>
          <a:bodyPr wrap="square">
            <a:spAutoFit/>
          </a:bodyPr>
          <a:lstStyle/>
          <a:p>
            <a:pPr>
              <a:lnSpc>
                <a:spcPct val="150000"/>
              </a:lnSpc>
              <a:spcBef>
                <a:spcPts val="600"/>
              </a:spcBef>
              <a:spcAft>
                <a:spcPts val="600"/>
              </a:spcAft>
            </a:pPr>
            <a:r>
              <a:rPr lang="en-US" sz="1600" b="1" dirty="0"/>
              <a:t>Auto-fill from Prior Week:</a:t>
            </a:r>
            <a:r>
              <a:rPr lang="en-US" sz="1600" dirty="0"/>
              <a:t> copies some or all of time entered from prior weeks onto current timesheet</a:t>
            </a:r>
          </a:p>
          <a:p>
            <a:pPr>
              <a:lnSpc>
                <a:spcPct val="150000"/>
              </a:lnSpc>
              <a:spcBef>
                <a:spcPts val="600"/>
              </a:spcBef>
              <a:spcAft>
                <a:spcPts val="600"/>
              </a:spcAft>
            </a:pPr>
            <a:r>
              <a:rPr lang="en-US" sz="1600" b="1" dirty="0"/>
              <a:t>Auto-fill from Schedule: </a:t>
            </a:r>
            <a:r>
              <a:rPr lang="en-US" sz="1600" dirty="0"/>
              <a:t>adds all hours an employee was scheduled to work onto the current timesheet</a:t>
            </a:r>
          </a:p>
          <a:p>
            <a:pPr>
              <a:lnSpc>
                <a:spcPct val="150000"/>
              </a:lnSpc>
              <a:spcBef>
                <a:spcPts val="600"/>
              </a:spcBef>
              <a:spcAft>
                <a:spcPts val="600"/>
              </a:spcAft>
            </a:pPr>
            <a:r>
              <a:rPr lang="en-US" sz="1600" b="1" dirty="0"/>
              <a:t>Quick Add: </a:t>
            </a:r>
            <a:r>
              <a:rPr lang="en-US" sz="1600" dirty="0"/>
              <a:t>inputs hours for the entire week at once, rather than requiring the Employee or Timekeeper to click on each day individually from the Calendar View</a:t>
            </a:r>
          </a:p>
          <a:p>
            <a:pPr>
              <a:lnSpc>
                <a:spcPct val="150000"/>
              </a:lnSpc>
              <a:spcBef>
                <a:spcPts val="0"/>
              </a:spcBef>
            </a:pPr>
            <a:r>
              <a:rPr lang="en-US" sz="1600" b="1" dirty="0"/>
              <a:t>Run Calculations: </a:t>
            </a:r>
            <a:r>
              <a:rPr lang="en-US" sz="1600" dirty="0"/>
              <a:t>use Run Calculations to run all applicable calculations for the employee (i.e. refresh timesheet)</a:t>
            </a:r>
          </a:p>
          <a:p>
            <a:pPr marL="742950" lvl="1" indent="-285750">
              <a:lnSpc>
                <a:spcPct val="150000"/>
              </a:lnSpc>
              <a:spcBef>
                <a:spcPts val="0"/>
              </a:spcBef>
              <a:buFont typeface="Arial" panose="020B0604020202020204" pitchFamily="34" charset="0"/>
              <a:buChar char="•"/>
            </a:pPr>
            <a:r>
              <a:rPr lang="en-US" sz="1600" dirty="0"/>
              <a:t>Calculations automatically run when time is entered. If you need to run calculations without making a change to the timesheet, you can.</a:t>
            </a:r>
          </a:p>
          <a:p>
            <a:pPr>
              <a:lnSpc>
                <a:spcPct val="150000"/>
              </a:lnSpc>
              <a:spcBef>
                <a:spcPts val="600"/>
              </a:spcBef>
              <a:spcAft>
                <a:spcPts val="600"/>
              </a:spcAft>
            </a:pPr>
            <a:endParaRPr lang="en-US" sz="1400" dirty="0"/>
          </a:p>
        </p:txBody>
      </p:sp>
      <p:pic>
        <p:nvPicPr>
          <p:cNvPr id="17" name="Picture 16"/>
          <p:cNvPicPr/>
          <p:nvPr/>
        </p:nvPicPr>
        <p:blipFill>
          <a:blip r:embed="rId2"/>
          <a:stretch>
            <a:fillRect/>
          </a:stretch>
        </p:blipFill>
        <p:spPr>
          <a:xfrm>
            <a:off x="427852" y="1452511"/>
            <a:ext cx="2056154" cy="392409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373116" y="6110652"/>
            <a:ext cx="9828283" cy="369332"/>
          </a:xfrm>
          <a:prstGeom prst="rect">
            <a:avLst/>
          </a:prstGeom>
          <a:solidFill>
            <a:schemeClr val="accent3">
              <a:lumMod val="20000"/>
              <a:lumOff val="80000"/>
            </a:schemeClr>
          </a:solidFill>
          <a:ln>
            <a:solidFill>
              <a:schemeClr val="accent4"/>
            </a:solidFill>
          </a:ln>
        </p:spPr>
        <p:txBody>
          <a:bodyPr wrap="square" rtlCol="0">
            <a:spAutoFit/>
          </a:bodyPr>
          <a:lstStyle/>
          <a:p>
            <a:r>
              <a:rPr lang="en-US" dirty="0"/>
              <a:t>*Note: </a:t>
            </a:r>
            <a:r>
              <a:rPr lang="en-US" b="1" dirty="0"/>
              <a:t>Auto-fill from prior week  &amp; Auto-fill from Schedule </a:t>
            </a:r>
            <a:r>
              <a:rPr lang="en-US" dirty="0"/>
              <a:t>are not available for in/out employees.</a:t>
            </a:r>
            <a:r>
              <a:rPr lang="en-US" b="1" dirty="0"/>
              <a:t> </a:t>
            </a:r>
          </a:p>
        </p:txBody>
      </p:sp>
    </p:spTree>
    <p:extLst>
      <p:ext uri="{BB962C8B-B14F-4D97-AF65-F5344CB8AC3E}">
        <p14:creationId xmlns:p14="http://schemas.microsoft.com/office/powerpoint/2010/main" val="7990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31457" y="1270739"/>
            <a:ext cx="8778240" cy="2303493"/>
          </a:xfrm>
        </p:spPr>
        <p:txBody>
          <a:bodyPr>
            <a:normAutofit/>
          </a:bodyPr>
          <a:lstStyle/>
          <a:p>
            <a:r>
              <a:rPr lang="en-US" sz="5400" dirty="0"/>
              <a:t>Submitting &amp; Approving Time</a:t>
            </a:r>
          </a:p>
        </p:txBody>
      </p:sp>
      <p:grpSp>
        <p:nvGrpSpPr>
          <p:cNvPr id="3" name="Group 2"/>
          <p:cNvGrpSpPr/>
          <p:nvPr/>
        </p:nvGrpSpPr>
        <p:grpSpPr>
          <a:xfrm>
            <a:off x="5444583" y="4104862"/>
            <a:ext cx="908509" cy="888558"/>
            <a:chOff x="4291417" y="2438399"/>
            <a:chExt cx="1310537" cy="1310537"/>
          </a:xfrm>
        </p:grpSpPr>
        <p:sp>
          <p:nvSpPr>
            <p:cNvPr id="5" name="Oval 4"/>
            <p:cNvSpPr/>
            <p:nvPr/>
          </p:nvSpPr>
          <p:spPr>
            <a:xfrm>
              <a:off x="4291417" y="2438399"/>
              <a:ext cx="1310537" cy="1310537"/>
            </a:xfrm>
            <a:prstGeom prst="ellipse">
              <a:avLst/>
            </a:prstGeom>
            <a:no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79"/>
            <p:cNvSpPr>
              <a:spLocks noChangeAspect="1" noEditPoints="1"/>
            </p:cNvSpPr>
            <p:nvPr/>
          </p:nvSpPr>
          <p:spPr bwMode="auto">
            <a:xfrm>
              <a:off x="4571999" y="2689674"/>
              <a:ext cx="749372" cy="807986"/>
            </a:xfrm>
            <a:custGeom>
              <a:avLst/>
              <a:gdLst>
                <a:gd name="T0" fmla="*/ 298 w 304"/>
                <a:gd name="T1" fmla="*/ 160 h 278"/>
                <a:gd name="T2" fmla="*/ 234 w 304"/>
                <a:gd name="T3" fmla="*/ 96 h 278"/>
                <a:gd name="T4" fmla="*/ 196 w 304"/>
                <a:gd name="T5" fmla="*/ 96 h 278"/>
                <a:gd name="T6" fmla="*/ 213 w 304"/>
                <a:gd name="T7" fmla="*/ 46 h 278"/>
                <a:gd name="T8" fmla="*/ 199 w 304"/>
                <a:gd name="T9" fmla="*/ 3 h 278"/>
                <a:gd name="T10" fmla="*/ 191 w 304"/>
                <a:gd name="T11" fmla="*/ 0 h 278"/>
                <a:gd name="T12" fmla="*/ 184 w 304"/>
                <a:gd name="T13" fmla="*/ 4 h 278"/>
                <a:gd name="T14" fmla="*/ 89 w 304"/>
                <a:gd name="T15" fmla="*/ 112 h 278"/>
                <a:gd name="T16" fmla="*/ 88 w 304"/>
                <a:gd name="T17" fmla="*/ 114 h 278"/>
                <a:gd name="T18" fmla="*/ 79 w 304"/>
                <a:gd name="T19" fmla="*/ 128 h 278"/>
                <a:gd name="T20" fmla="*/ 10 w 304"/>
                <a:gd name="T21" fmla="*/ 128 h 278"/>
                <a:gd name="T22" fmla="*/ 0 w 304"/>
                <a:gd name="T23" fmla="*/ 139 h 278"/>
                <a:gd name="T24" fmla="*/ 0 w 304"/>
                <a:gd name="T25" fmla="*/ 256 h 278"/>
                <a:gd name="T26" fmla="*/ 10 w 304"/>
                <a:gd name="T27" fmla="*/ 267 h 278"/>
                <a:gd name="T28" fmla="*/ 95 w 304"/>
                <a:gd name="T29" fmla="*/ 267 h 278"/>
                <a:gd name="T30" fmla="*/ 128 w 304"/>
                <a:gd name="T31" fmla="*/ 278 h 278"/>
                <a:gd name="T32" fmla="*/ 224 w 304"/>
                <a:gd name="T33" fmla="*/ 278 h 278"/>
                <a:gd name="T34" fmla="*/ 274 w 304"/>
                <a:gd name="T35" fmla="*/ 256 h 278"/>
                <a:gd name="T36" fmla="*/ 298 w 304"/>
                <a:gd name="T37" fmla="*/ 160 h 278"/>
                <a:gd name="T38" fmla="*/ 21 w 304"/>
                <a:gd name="T39" fmla="*/ 150 h 278"/>
                <a:gd name="T40" fmla="*/ 74 w 304"/>
                <a:gd name="T41" fmla="*/ 150 h 278"/>
                <a:gd name="T42" fmla="*/ 74 w 304"/>
                <a:gd name="T43" fmla="*/ 150 h 278"/>
                <a:gd name="T44" fmla="*/ 74 w 304"/>
                <a:gd name="T45" fmla="*/ 224 h 278"/>
                <a:gd name="T46" fmla="*/ 78 w 304"/>
                <a:gd name="T47" fmla="*/ 246 h 278"/>
                <a:gd name="T48" fmla="*/ 21 w 304"/>
                <a:gd name="T49" fmla="*/ 246 h 278"/>
                <a:gd name="T50" fmla="*/ 21 w 304"/>
                <a:gd name="T51" fmla="*/ 150 h 278"/>
                <a:gd name="T52" fmla="*/ 258 w 304"/>
                <a:gd name="T53" fmla="*/ 242 h 278"/>
                <a:gd name="T54" fmla="*/ 224 w 304"/>
                <a:gd name="T55" fmla="*/ 256 h 278"/>
                <a:gd name="T56" fmla="*/ 128 w 304"/>
                <a:gd name="T57" fmla="*/ 256 h 278"/>
                <a:gd name="T58" fmla="*/ 96 w 304"/>
                <a:gd name="T59" fmla="*/ 224 h 278"/>
                <a:gd name="T60" fmla="*/ 96 w 304"/>
                <a:gd name="T61" fmla="*/ 150 h 278"/>
                <a:gd name="T62" fmla="*/ 104 w 304"/>
                <a:gd name="T63" fmla="*/ 127 h 278"/>
                <a:gd name="T64" fmla="*/ 105 w 304"/>
                <a:gd name="T65" fmla="*/ 127 h 278"/>
                <a:gd name="T66" fmla="*/ 191 w 304"/>
                <a:gd name="T67" fmla="*/ 28 h 278"/>
                <a:gd name="T68" fmla="*/ 192 w 304"/>
                <a:gd name="T69" fmla="*/ 40 h 278"/>
                <a:gd name="T70" fmla="*/ 171 w 304"/>
                <a:gd name="T71" fmla="*/ 104 h 278"/>
                <a:gd name="T72" fmla="*/ 171 w 304"/>
                <a:gd name="T73" fmla="*/ 104 h 278"/>
                <a:gd name="T74" fmla="*/ 170 w 304"/>
                <a:gd name="T75" fmla="*/ 107 h 278"/>
                <a:gd name="T76" fmla="*/ 181 w 304"/>
                <a:gd name="T77" fmla="*/ 118 h 278"/>
                <a:gd name="T78" fmla="*/ 234 w 304"/>
                <a:gd name="T79" fmla="*/ 118 h 278"/>
                <a:gd name="T80" fmla="*/ 277 w 304"/>
                <a:gd name="T81" fmla="*/ 161 h 278"/>
                <a:gd name="T82" fmla="*/ 258 w 304"/>
                <a:gd name="T83" fmla="*/ 24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278">
                  <a:moveTo>
                    <a:pt x="298" y="160"/>
                  </a:moveTo>
                  <a:cubicBezTo>
                    <a:pt x="298" y="129"/>
                    <a:pt x="265" y="96"/>
                    <a:pt x="234" y="96"/>
                  </a:cubicBezTo>
                  <a:cubicBezTo>
                    <a:pt x="196" y="96"/>
                    <a:pt x="196" y="96"/>
                    <a:pt x="196" y="96"/>
                  </a:cubicBezTo>
                  <a:cubicBezTo>
                    <a:pt x="213" y="46"/>
                    <a:pt x="213" y="46"/>
                    <a:pt x="213" y="46"/>
                  </a:cubicBezTo>
                  <a:cubicBezTo>
                    <a:pt x="219" y="23"/>
                    <a:pt x="200" y="4"/>
                    <a:pt x="199" y="3"/>
                  </a:cubicBezTo>
                  <a:cubicBezTo>
                    <a:pt x="197" y="1"/>
                    <a:pt x="194" y="0"/>
                    <a:pt x="191" y="0"/>
                  </a:cubicBezTo>
                  <a:cubicBezTo>
                    <a:pt x="188" y="0"/>
                    <a:pt x="186" y="2"/>
                    <a:pt x="184" y="4"/>
                  </a:cubicBezTo>
                  <a:cubicBezTo>
                    <a:pt x="89" y="112"/>
                    <a:pt x="89" y="112"/>
                    <a:pt x="89" y="112"/>
                  </a:cubicBezTo>
                  <a:cubicBezTo>
                    <a:pt x="89" y="112"/>
                    <a:pt x="89" y="112"/>
                    <a:pt x="88" y="114"/>
                  </a:cubicBezTo>
                  <a:cubicBezTo>
                    <a:pt x="84" y="118"/>
                    <a:pt x="81" y="123"/>
                    <a:pt x="79" y="128"/>
                  </a:cubicBezTo>
                  <a:cubicBezTo>
                    <a:pt x="10" y="128"/>
                    <a:pt x="10" y="128"/>
                    <a:pt x="10" y="128"/>
                  </a:cubicBezTo>
                  <a:cubicBezTo>
                    <a:pt x="4" y="128"/>
                    <a:pt x="0" y="133"/>
                    <a:pt x="0" y="139"/>
                  </a:cubicBezTo>
                  <a:cubicBezTo>
                    <a:pt x="0" y="256"/>
                    <a:pt x="0" y="256"/>
                    <a:pt x="0" y="256"/>
                  </a:cubicBezTo>
                  <a:cubicBezTo>
                    <a:pt x="0" y="262"/>
                    <a:pt x="4" y="267"/>
                    <a:pt x="10" y="267"/>
                  </a:cubicBezTo>
                  <a:cubicBezTo>
                    <a:pt x="95" y="267"/>
                    <a:pt x="95" y="267"/>
                    <a:pt x="95" y="267"/>
                  </a:cubicBezTo>
                  <a:cubicBezTo>
                    <a:pt x="104" y="274"/>
                    <a:pt x="115" y="278"/>
                    <a:pt x="128" y="278"/>
                  </a:cubicBezTo>
                  <a:cubicBezTo>
                    <a:pt x="224" y="278"/>
                    <a:pt x="224" y="278"/>
                    <a:pt x="224" y="278"/>
                  </a:cubicBezTo>
                  <a:cubicBezTo>
                    <a:pt x="244" y="278"/>
                    <a:pt x="261" y="271"/>
                    <a:pt x="274" y="256"/>
                  </a:cubicBezTo>
                  <a:cubicBezTo>
                    <a:pt x="304" y="223"/>
                    <a:pt x="299" y="162"/>
                    <a:pt x="298" y="160"/>
                  </a:cubicBezTo>
                  <a:close/>
                  <a:moveTo>
                    <a:pt x="21" y="150"/>
                  </a:moveTo>
                  <a:cubicBezTo>
                    <a:pt x="74" y="150"/>
                    <a:pt x="74" y="150"/>
                    <a:pt x="74" y="150"/>
                  </a:cubicBezTo>
                  <a:cubicBezTo>
                    <a:pt x="74" y="150"/>
                    <a:pt x="74" y="150"/>
                    <a:pt x="74" y="150"/>
                  </a:cubicBezTo>
                  <a:cubicBezTo>
                    <a:pt x="74" y="224"/>
                    <a:pt x="74" y="224"/>
                    <a:pt x="74" y="224"/>
                  </a:cubicBezTo>
                  <a:cubicBezTo>
                    <a:pt x="74" y="232"/>
                    <a:pt x="76" y="239"/>
                    <a:pt x="78" y="246"/>
                  </a:cubicBezTo>
                  <a:cubicBezTo>
                    <a:pt x="21" y="246"/>
                    <a:pt x="21" y="246"/>
                    <a:pt x="21" y="246"/>
                  </a:cubicBezTo>
                  <a:lnTo>
                    <a:pt x="21" y="150"/>
                  </a:lnTo>
                  <a:close/>
                  <a:moveTo>
                    <a:pt x="258" y="242"/>
                  </a:moveTo>
                  <a:cubicBezTo>
                    <a:pt x="250" y="252"/>
                    <a:pt x="238" y="256"/>
                    <a:pt x="224" y="256"/>
                  </a:cubicBezTo>
                  <a:cubicBezTo>
                    <a:pt x="128" y="256"/>
                    <a:pt x="128" y="256"/>
                    <a:pt x="128" y="256"/>
                  </a:cubicBezTo>
                  <a:cubicBezTo>
                    <a:pt x="109" y="256"/>
                    <a:pt x="96" y="243"/>
                    <a:pt x="96" y="224"/>
                  </a:cubicBezTo>
                  <a:cubicBezTo>
                    <a:pt x="96" y="150"/>
                    <a:pt x="96" y="150"/>
                    <a:pt x="96" y="150"/>
                  </a:cubicBezTo>
                  <a:cubicBezTo>
                    <a:pt x="96" y="142"/>
                    <a:pt x="99" y="134"/>
                    <a:pt x="104" y="127"/>
                  </a:cubicBezTo>
                  <a:cubicBezTo>
                    <a:pt x="105" y="127"/>
                    <a:pt x="105" y="127"/>
                    <a:pt x="105" y="127"/>
                  </a:cubicBezTo>
                  <a:cubicBezTo>
                    <a:pt x="191" y="28"/>
                    <a:pt x="191" y="28"/>
                    <a:pt x="191" y="28"/>
                  </a:cubicBezTo>
                  <a:cubicBezTo>
                    <a:pt x="192" y="32"/>
                    <a:pt x="193" y="36"/>
                    <a:pt x="192" y="40"/>
                  </a:cubicBezTo>
                  <a:cubicBezTo>
                    <a:pt x="171" y="104"/>
                    <a:pt x="171" y="104"/>
                    <a:pt x="171" y="104"/>
                  </a:cubicBezTo>
                  <a:cubicBezTo>
                    <a:pt x="171" y="104"/>
                    <a:pt x="171" y="104"/>
                    <a:pt x="171" y="104"/>
                  </a:cubicBezTo>
                  <a:cubicBezTo>
                    <a:pt x="171" y="105"/>
                    <a:pt x="170" y="106"/>
                    <a:pt x="170" y="107"/>
                  </a:cubicBezTo>
                  <a:cubicBezTo>
                    <a:pt x="170" y="113"/>
                    <a:pt x="175" y="118"/>
                    <a:pt x="181" y="118"/>
                  </a:cubicBezTo>
                  <a:cubicBezTo>
                    <a:pt x="234" y="118"/>
                    <a:pt x="234" y="118"/>
                    <a:pt x="234" y="118"/>
                  </a:cubicBezTo>
                  <a:cubicBezTo>
                    <a:pt x="253" y="118"/>
                    <a:pt x="277" y="141"/>
                    <a:pt x="277" y="161"/>
                  </a:cubicBezTo>
                  <a:cubicBezTo>
                    <a:pt x="277" y="162"/>
                    <a:pt x="282" y="216"/>
                    <a:pt x="258" y="242"/>
                  </a:cubicBezTo>
                  <a:close/>
                </a:path>
              </a:pathLst>
            </a:custGeom>
            <a:solidFill>
              <a:srgbClr val="FFFFFF"/>
            </a:solidFill>
            <a:ln>
              <a:solidFill>
                <a:srgbClr val="FFFFFF"/>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13559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515098"/>
            <a:ext cx="9875520" cy="687185"/>
          </a:xfrm>
        </p:spPr>
        <p:txBody>
          <a:bodyPr>
            <a:normAutofit fontScale="90000"/>
          </a:bodyPr>
          <a:lstStyle/>
          <a:p>
            <a:br>
              <a:rPr lang="en-US" dirty="0"/>
            </a:br>
            <a:br>
              <a:rPr lang="en-US" dirty="0"/>
            </a:br>
            <a:br>
              <a:rPr lang="en-US" dirty="0"/>
            </a:br>
            <a:br>
              <a:rPr lang="en-US" dirty="0"/>
            </a:br>
            <a:br>
              <a:rPr lang="en-US" dirty="0"/>
            </a:br>
            <a:r>
              <a:rPr lang="en-US" dirty="0"/>
              <a:t>Submitting Time</a:t>
            </a:r>
            <a:br>
              <a:rPr lang="en-US" dirty="0"/>
            </a:br>
            <a:br>
              <a:rPr lang="en-US" dirty="0"/>
            </a:br>
            <a:br>
              <a:rPr lang="en-US" dirty="0"/>
            </a:br>
            <a:br>
              <a:rPr lang="en-US" dirty="0"/>
            </a:br>
            <a:br>
              <a:rPr lang="en-US" dirty="0"/>
            </a:br>
            <a:br>
              <a:rPr lang="en-US" dirty="0"/>
            </a:br>
            <a:endParaRPr lang="en-US" dirty="0"/>
          </a:p>
        </p:txBody>
      </p:sp>
      <p:grpSp>
        <p:nvGrpSpPr>
          <p:cNvPr id="10" name="Group 325"/>
          <p:cNvGrpSpPr>
            <a:grpSpLocks noChangeAspect="1"/>
          </p:cNvGrpSpPr>
          <p:nvPr/>
        </p:nvGrpSpPr>
        <p:grpSpPr bwMode="auto">
          <a:xfrm>
            <a:off x="1368253" y="1001851"/>
            <a:ext cx="371765" cy="372857"/>
            <a:chOff x="5044" y="1157"/>
            <a:chExt cx="340" cy="341"/>
          </a:xfrm>
          <a:solidFill>
            <a:schemeClr val="accent2"/>
          </a:solidFill>
        </p:grpSpPr>
        <p:sp>
          <p:nvSpPr>
            <p:cNvPr id="11"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extBox 4"/>
          <p:cNvSpPr txBox="1"/>
          <p:nvPr/>
        </p:nvSpPr>
        <p:spPr>
          <a:xfrm>
            <a:off x="1755072" y="992649"/>
            <a:ext cx="8405091" cy="369332"/>
          </a:xfrm>
          <a:prstGeom prst="rect">
            <a:avLst/>
          </a:prstGeom>
          <a:noFill/>
        </p:spPr>
        <p:txBody>
          <a:bodyPr wrap="square" rtlCol="0">
            <a:spAutoFit/>
          </a:bodyPr>
          <a:lstStyle/>
          <a:p>
            <a:r>
              <a:rPr lang="en-US" dirty="0">
                <a:solidFill>
                  <a:schemeClr val="accent1"/>
                </a:solidFill>
              </a:rPr>
              <a:t>Time should be entered by week or daily and submitted at least once every two weeks</a:t>
            </a:r>
            <a:r>
              <a:rPr lang="en-US" dirty="0"/>
              <a:t>.</a:t>
            </a:r>
          </a:p>
        </p:txBody>
      </p:sp>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419" y="1526651"/>
            <a:ext cx="9990748" cy="4685170"/>
          </a:xfrm>
          <a:prstGeom prst="rect">
            <a:avLst/>
          </a:prstGeom>
          <a:ln>
            <a:noFill/>
          </a:ln>
          <a:effectLst>
            <a:outerShdw blurRad="190500" algn="tl" rotWithShape="0">
              <a:srgbClr val="000000">
                <a:alpha val="70000"/>
              </a:srgbClr>
            </a:outerShdw>
          </a:effectLst>
        </p:spPr>
      </p:pic>
      <p:pic>
        <p:nvPicPr>
          <p:cNvPr id="19" name="Picture 18"/>
          <p:cNvPicPr/>
          <p:nvPr/>
        </p:nvPicPr>
        <p:blipFill>
          <a:blip r:embed="rId3">
            <a:extLst>
              <a:ext uri="{28A0092B-C50C-407E-A947-70E740481C1C}">
                <a14:useLocalDpi xmlns:a14="http://schemas.microsoft.com/office/drawing/2010/main" val="0"/>
              </a:ext>
            </a:extLst>
          </a:blip>
          <a:stretch>
            <a:fillRect/>
          </a:stretch>
        </p:blipFill>
        <p:spPr>
          <a:xfrm>
            <a:off x="2975113" y="3009399"/>
            <a:ext cx="8657645" cy="35267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218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225" y="948266"/>
            <a:ext cx="3318173" cy="623382"/>
          </a:xfrm>
        </p:spPr>
        <p:txBody>
          <a:bodyPr>
            <a:normAutofit fontScale="90000"/>
          </a:bodyPr>
          <a:lstStyle/>
          <a:p>
            <a:r>
              <a:rPr lang="en-US"/>
              <a:t>Course  Topics:</a:t>
            </a:r>
            <a:endParaRPr lang="en-US" dirty="0"/>
          </a:p>
        </p:txBody>
      </p:sp>
      <p:sp>
        <p:nvSpPr>
          <p:cNvPr id="5" name="Text Placeholder 4"/>
          <p:cNvSpPr>
            <a:spLocks noGrp="1"/>
          </p:cNvSpPr>
          <p:nvPr>
            <p:ph type="body" idx="1"/>
          </p:nvPr>
        </p:nvSpPr>
        <p:spPr>
          <a:xfrm>
            <a:off x="4423097" y="948266"/>
            <a:ext cx="5515562" cy="5029201"/>
          </a:xfrm>
        </p:spPr>
        <p:txBody>
          <a:bodyPr>
            <a:normAutofit fontScale="77500" lnSpcReduction="20000"/>
          </a:bodyPr>
          <a:lstStyle/>
          <a:p>
            <a:endParaRPr lang="en-US" dirty="0"/>
          </a:p>
          <a:p>
            <a:pPr marL="285750" indent="-285750">
              <a:buFont typeface="Arial" panose="020B0604020202020204" pitchFamily="34" charset="0"/>
              <a:buChar char="•"/>
            </a:pPr>
            <a:r>
              <a:rPr lang="en-US" sz="2600" dirty="0">
                <a:solidFill>
                  <a:schemeClr val="accent1"/>
                </a:solidFill>
              </a:rPr>
              <a:t>Time Tracking Overview</a:t>
            </a:r>
          </a:p>
          <a:p>
            <a:pPr marL="285750" indent="-285750">
              <a:buFont typeface="Arial" panose="020B0604020202020204" pitchFamily="34" charset="0"/>
              <a:buChar char="•"/>
            </a:pPr>
            <a:r>
              <a:rPr lang="en-US" sz="2600" dirty="0">
                <a:solidFill>
                  <a:schemeClr val="accent1"/>
                </a:solidFill>
              </a:rPr>
              <a:t>Deadlines &amp; Lockout periods</a:t>
            </a:r>
          </a:p>
          <a:p>
            <a:pPr marL="285750" indent="-285750">
              <a:buFont typeface="Arial" panose="020B0604020202020204" pitchFamily="34" charset="0"/>
              <a:buChar char="•"/>
            </a:pPr>
            <a:r>
              <a:rPr lang="en-US" sz="2600" dirty="0">
                <a:solidFill>
                  <a:schemeClr val="accent1"/>
                </a:solidFill>
              </a:rPr>
              <a:t>Security Roles &amp; Responsibilities</a:t>
            </a:r>
          </a:p>
          <a:p>
            <a:pPr marL="285750" indent="-285750">
              <a:buFont typeface="Arial" panose="020B0604020202020204" pitchFamily="34" charset="0"/>
              <a:buChar char="•"/>
            </a:pPr>
            <a:r>
              <a:rPr lang="en-US" sz="2600" dirty="0">
                <a:solidFill>
                  <a:schemeClr val="accent1"/>
                </a:solidFill>
              </a:rPr>
              <a:t>Entering time </a:t>
            </a:r>
          </a:p>
          <a:p>
            <a:pPr marL="285750" indent="-285750">
              <a:buFont typeface="Arial" panose="020B0604020202020204" pitchFamily="34" charset="0"/>
              <a:buChar char="•"/>
            </a:pPr>
            <a:r>
              <a:rPr lang="en-US" sz="2600" dirty="0">
                <a:solidFill>
                  <a:schemeClr val="accent1"/>
                </a:solidFill>
              </a:rPr>
              <a:t>Submitting &amp; Approving Time</a:t>
            </a:r>
          </a:p>
          <a:p>
            <a:pPr marL="742950" lvl="1" indent="-285750">
              <a:buFont typeface="Arial" panose="020B0604020202020204" pitchFamily="34" charset="0"/>
              <a:buChar char="•"/>
            </a:pPr>
            <a:r>
              <a:rPr lang="en-US" sz="2600" dirty="0">
                <a:solidFill>
                  <a:schemeClr val="accent1"/>
                </a:solidFill>
              </a:rPr>
              <a:t>Manual &amp; Mass Advance</a:t>
            </a:r>
          </a:p>
          <a:p>
            <a:pPr marL="285750" indent="-285750">
              <a:buFont typeface="Arial" panose="020B0604020202020204" pitchFamily="34" charset="0"/>
              <a:buChar char="•"/>
            </a:pPr>
            <a:r>
              <a:rPr lang="en-US" sz="2600" dirty="0">
                <a:solidFill>
                  <a:schemeClr val="accent1"/>
                </a:solidFill>
              </a:rPr>
              <a:t>Errors &amp; Warnings</a:t>
            </a:r>
          </a:p>
          <a:p>
            <a:pPr marL="285750" indent="-285750">
              <a:buFont typeface="Arial" panose="020B0604020202020204" pitchFamily="34" charset="0"/>
              <a:buChar char="•"/>
            </a:pPr>
            <a:r>
              <a:rPr lang="en-US" sz="2600" dirty="0">
                <a:solidFill>
                  <a:schemeClr val="accent1"/>
                </a:solidFill>
              </a:rPr>
              <a:t>Reviewing reports</a:t>
            </a:r>
          </a:p>
          <a:p>
            <a:pPr marL="285750" indent="-285750">
              <a:buFont typeface="Arial" panose="020B0604020202020204" pitchFamily="34" charset="0"/>
              <a:buChar char="•"/>
            </a:pPr>
            <a:r>
              <a:rPr lang="en-US" sz="2600" dirty="0">
                <a:solidFill>
                  <a:schemeClr val="accent1"/>
                </a:solidFill>
              </a:rPr>
              <a:t>FAQs</a:t>
            </a:r>
          </a:p>
          <a:p>
            <a:pPr marL="285750" indent="-285750">
              <a:buFont typeface="Arial" panose="020B0604020202020204" pitchFamily="34" charset="0"/>
              <a:buChar char="•"/>
            </a:pPr>
            <a:r>
              <a:rPr lang="en-US" sz="2600" dirty="0">
                <a:solidFill>
                  <a:schemeClr val="accent1"/>
                </a:solidFill>
              </a:rPr>
              <a:t>Q&amp;A</a:t>
            </a:r>
          </a:p>
          <a:p>
            <a:pPr marL="285750" indent="-285750">
              <a:buFont typeface="Arial" panose="020B0604020202020204" pitchFamily="34" charset="0"/>
              <a:buChar char="•"/>
            </a:pPr>
            <a:r>
              <a:rPr lang="en-US" sz="2600" dirty="0">
                <a:solidFill>
                  <a:schemeClr val="accent1"/>
                </a:solidFill>
              </a:rPr>
              <a:t>Say Hello to Workday Services New Website!</a:t>
            </a:r>
          </a:p>
          <a:p>
            <a:pPr marL="285750" indent="-285750">
              <a:buFont typeface="Arial" panose="020B0604020202020204" pitchFamily="34" charset="0"/>
              <a:buChar char="•"/>
            </a:pPr>
            <a:r>
              <a:rPr lang="en-US" sz="2600" dirty="0">
                <a:solidFill>
                  <a:schemeClr val="accent1"/>
                </a:solidFill>
              </a:rPr>
              <a:t>Contact Us</a:t>
            </a:r>
          </a:p>
          <a:p>
            <a:pPr marL="285750" indent="-285750">
              <a:buFont typeface="Arial" panose="020B0604020202020204" pitchFamily="34" charset="0"/>
              <a:buChar char="•"/>
            </a:pPr>
            <a:endParaRPr lang="en-US" sz="2600"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5557" y="1910964"/>
            <a:ext cx="2406204" cy="2213708"/>
          </a:xfrm>
          <a:prstGeom prst="rect">
            <a:avLst/>
          </a:prstGeom>
        </p:spPr>
      </p:pic>
      <p:pic>
        <p:nvPicPr>
          <p:cNvPr id="6" name="Picture 5">
            <a:extLst>
              <a:ext uri="{FF2B5EF4-FFF2-40B4-BE49-F238E27FC236}">
                <a16:creationId xmlns:a16="http://schemas.microsoft.com/office/drawing/2014/main" id="{7248D313-C089-4714-A3EA-91BB6598255A}"/>
              </a:ext>
            </a:extLst>
          </p:cNvPr>
          <p:cNvPicPr>
            <a:picLocks noChangeAspect="1"/>
          </p:cNvPicPr>
          <p:nvPr/>
        </p:nvPicPr>
        <p:blipFill>
          <a:blip r:embed="rId3"/>
          <a:stretch>
            <a:fillRect/>
          </a:stretch>
        </p:blipFill>
        <p:spPr>
          <a:xfrm>
            <a:off x="1518889" y="2278263"/>
            <a:ext cx="1375312" cy="1479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436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80" y="693483"/>
            <a:ext cx="7178660" cy="515389"/>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dirty="0"/>
              <a:t>Approve Time</a:t>
            </a:r>
            <a:br>
              <a:rPr lang="en-US" dirty="0"/>
            </a:br>
            <a:br>
              <a:rPr lang="en-US" dirty="0"/>
            </a:br>
            <a:r>
              <a:rPr lang="en-US" dirty="0"/>
              <a:t>                              </a:t>
            </a:r>
            <a:br>
              <a:rPr lang="en-US" dirty="0"/>
            </a:br>
            <a:br>
              <a:rPr lang="en-US" dirty="0"/>
            </a:br>
            <a:br>
              <a:rPr lang="en-US" dirty="0"/>
            </a:br>
            <a:br>
              <a:rPr lang="en-US" dirty="0"/>
            </a:br>
            <a:br>
              <a:rPr lang="en-US" dirty="0"/>
            </a:br>
            <a:br>
              <a:rPr lang="en-US" dirty="0"/>
            </a:br>
            <a:endParaRPr lang="en-US" dirty="0"/>
          </a:p>
        </p:txBody>
      </p:sp>
      <p:sp>
        <p:nvSpPr>
          <p:cNvPr id="3" name="Content Placeholder 2"/>
          <p:cNvSpPr>
            <a:spLocks noGrp="1"/>
          </p:cNvSpPr>
          <p:nvPr>
            <p:ph sz="half" idx="1"/>
          </p:nvPr>
        </p:nvSpPr>
        <p:spPr>
          <a:xfrm>
            <a:off x="877680" y="1200581"/>
            <a:ext cx="4830393" cy="901740"/>
          </a:xfrm>
        </p:spPr>
        <p:txBody>
          <a:bodyPr>
            <a:normAutofit/>
          </a:bodyPr>
          <a:lstStyle/>
          <a:p>
            <a:pPr marL="0" indent="0">
              <a:buNone/>
            </a:pPr>
            <a:endParaRPr lang="en-US" sz="1400" dirty="0"/>
          </a:p>
          <a:p>
            <a:pPr marL="0" indent="0">
              <a:buNone/>
            </a:pPr>
            <a:r>
              <a:rPr lang="en-US" sz="1400" dirty="0"/>
              <a:t>Once the employee submits their time, manager will receive an Inbox task for Time Entry Approval.</a:t>
            </a:r>
          </a:p>
        </p:txBody>
      </p:sp>
      <p:pic>
        <p:nvPicPr>
          <p:cNvPr id="5" name="Content Placeholder 4"/>
          <p:cNvPicPr>
            <a:picLocks noGrp="1" noChangeAspect="1"/>
          </p:cNvPicPr>
          <p:nvPr>
            <p:ph sz="half" idx="2"/>
          </p:nvPr>
        </p:nvPicPr>
        <p:blipFill>
          <a:blip r:embed="rId2"/>
          <a:stretch>
            <a:fillRect/>
          </a:stretch>
        </p:blipFill>
        <p:spPr>
          <a:xfrm>
            <a:off x="583433" y="2327532"/>
            <a:ext cx="4767796" cy="2947279"/>
          </a:xfrm>
          <a:prstGeom prst="rect">
            <a:avLst/>
          </a:prstGeom>
          <a:ln>
            <a:noFill/>
          </a:ln>
          <a:effectLst>
            <a:outerShdw blurRad="190500" algn="tl" rotWithShape="0">
              <a:srgbClr val="000000">
                <a:alpha val="70000"/>
              </a:srgbClr>
            </a:outerShdw>
          </a:effectLst>
        </p:spPr>
      </p:pic>
      <p:grpSp>
        <p:nvGrpSpPr>
          <p:cNvPr id="7" name="Group 325"/>
          <p:cNvGrpSpPr>
            <a:grpSpLocks noChangeAspect="1"/>
          </p:cNvGrpSpPr>
          <p:nvPr/>
        </p:nvGrpSpPr>
        <p:grpSpPr bwMode="auto">
          <a:xfrm>
            <a:off x="541327" y="1621207"/>
            <a:ext cx="294248" cy="295113"/>
            <a:chOff x="5044" y="1157"/>
            <a:chExt cx="340" cy="341"/>
          </a:xfrm>
          <a:solidFill>
            <a:schemeClr val="accent1"/>
          </a:solidFill>
        </p:grpSpPr>
        <p:sp>
          <p:nvSpPr>
            <p:cNvPr id="8"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Content Placeholder 2"/>
          <p:cNvSpPr txBox="1">
            <a:spLocks/>
          </p:cNvSpPr>
          <p:nvPr/>
        </p:nvSpPr>
        <p:spPr>
          <a:xfrm>
            <a:off x="6904424" y="1233763"/>
            <a:ext cx="4557903" cy="9467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buFont typeface="Corbel" pitchFamily="34" charset="0"/>
              <a:buNone/>
            </a:pPr>
            <a:endParaRPr lang="en-US" sz="1400" dirty="0"/>
          </a:p>
          <a:p>
            <a:pPr marL="0" indent="0">
              <a:buFont typeface="Corbel" pitchFamily="34" charset="0"/>
              <a:buNone/>
            </a:pPr>
            <a:r>
              <a:rPr lang="en-US" sz="1400" dirty="0"/>
              <a:t>Submitted time can also be approved from the “Review Time” task. </a:t>
            </a:r>
          </a:p>
        </p:txBody>
      </p:sp>
      <p:grpSp>
        <p:nvGrpSpPr>
          <p:cNvPr id="14" name="Group 325"/>
          <p:cNvGrpSpPr>
            <a:grpSpLocks noChangeAspect="1"/>
          </p:cNvGrpSpPr>
          <p:nvPr/>
        </p:nvGrpSpPr>
        <p:grpSpPr bwMode="auto">
          <a:xfrm>
            <a:off x="6505726" y="1672172"/>
            <a:ext cx="294248" cy="295113"/>
            <a:chOff x="5044" y="1157"/>
            <a:chExt cx="340" cy="341"/>
          </a:xfrm>
          <a:solidFill>
            <a:schemeClr val="accent1"/>
          </a:solidFill>
        </p:grpSpPr>
        <p:sp>
          <p:nvSpPr>
            <p:cNvPr id="15"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02" y="2151508"/>
            <a:ext cx="3123194" cy="1515142"/>
          </a:xfrm>
          <a:prstGeom prst="rect">
            <a:avLst/>
          </a:prstGeom>
          <a:ln>
            <a:noFill/>
          </a:ln>
          <a:effectLst>
            <a:outerShdw blurRad="190500" algn="tl" rotWithShape="0">
              <a:srgbClr val="000000">
                <a:alpha val="70000"/>
              </a:srgbClr>
            </a:outerShdw>
          </a:effectLst>
        </p:spPr>
      </p:pic>
      <p:sp>
        <p:nvSpPr>
          <p:cNvPr id="20" name="Rounded Rectangle 19"/>
          <p:cNvSpPr/>
          <p:nvPr/>
        </p:nvSpPr>
        <p:spPr>
          <a:xfrm>
            <a:off x="8436333" y="2819105"/>
            <a:ext cx="596348" cy="2089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230" y="3801171"/>
            <a:ext cx="5127608" cy="2493656"/>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21E04786-2C15-4465-B8A6-98089CEDF795}"/>
              </a:ext>
            </a:extLst>
          </p:cNvPr>
          <p:cNvPicPr>
            <a:picLocks noChangeAspect="1"/>
          </p:cNvPicPr>
          <p:nvPr/>
        </p:nvPicPr>
        <p:blipFill rotWithShape="1">
          <a:blip r:embed="rId5"/>
          <a:srcRect l="942" t="-2944" r="-942" b="2944"/>
          <a:stretch/>
        </p:blipFill>
        <p:spPr>
          <a:xfrm>
            <a:off x="4089113" y="2235104"/>
            <a:ext cx="1328234" cy="901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AEECF025-EAE2-482A-86D2-FABDB3331FFC}"/>
              </a:ext>
            </a:extLst>
          </p:cNvPr>
          <p:cNvPicPr>
            <a:picLocks noChangeAspect="1"/>
          </p:cNvPicPr>
          <p:nvPr/>
        </p:nvPicPr>
        <p:blipFill>
          <a:blip r:embed="rId6"/>
          <a:stretch>
            <a:fillRect/>
          </a:stretch>
        </p:blipFill>
        <p:spPr>
          <a:xfrm>
            <a:off x="6774654" y="2245078"/>
            <a:ext cx="954575" cy="1278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447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826" y="493940"/>
            <a:ext cx="10218107" cy="1080418"/>
          </a:xfrm>
        </p:spPr>
        <p:txBody>
          <a:bodyPr>
            <a:normAutofit/>
          </a:bodyPr>
          <a:lstStyle/>
          <a:p>
            <a:r>
              <a:rPr lang="en-US" sz="4000" dirty="0"/>
              <a:t>Manual &amp; Mass Advance Business Process Tasks </a:t>
            </a:r>
          </a:p>
        </p:txBody>
      </p:sp>
      <p:sp>
        <p:nvSpPr>
          <p:cNvPr id="3" name="Text Placeholder 2"/>
          <p:cNvSpPr>
            <a:spLocks noGrp="1"/>
          </p:cNvSpPr>
          <p:nvPr>
            <p:ph type="body" idx="1"/>
          </p:nvPr>
        </p:nvSpPr>
        <p:spPr>
          <a:xfrm>
            <a:off x="1143000" y="2001511"/>
            <a:ext cx="4754880" cy="503150"/>
          </a:xfrm>
          <a:solidFill>
            <a:srgbClr val="00B050"/>
          </a:solidFill>
        </p:spPr>
        <p:txBody>
          <a:bodyPr/>
          <a:lstStyle/>
          <a:p>
            <a:r>
              <a:rPr lang="en-US" dirty="0">
                <a:solidFill>
                  <a:schemeClr val="bg1"/>
                </a:solidFill>
              </a:rPr>
              <a:t>Manual Advance </a:t>
            </a:r>
            <a:r>
              <a:rPr lang="en-US" dirty="0"/>
              <a:t>		</a:t>
            </a:r>
          </a:p>
        </p:txBody>
      </p:sp>
      <p:sp>
        <p:nvSpPr>
          <p:cNvPr id="4" name="Content Placeholder 3"/>
          <p:cNvSpPr>
            <a:spLocks noGrp="1"/>
          </p:cNvSpPr>
          <p:nvPr>
            <p:ph sz="half" idx="2"/>
          </p:nvPr>
        </p:nvSpPr>
        <p:spPr>
          <a:xfrm>
            <a:off x="1142999" y="2520538"/>
            <a:ext cx="4754880" cy="3403183"/>
          </a:xfrm>
        </p:spPr>
        <p:txBody>
          <a:bodyPr>
            <a:normAutofit/>
          </a:bodyPr>
          <a:lstStyle/>
          <a:p>
            <a:r>
              <a:rPr lang="en-US" dirty="0"/>
              <a:t>Single transaction (Enter Time/Request Time Off)</a:t>
            </a:r>
          </a:p>
          <a:p>
            <a:r>
              <a:rPr lang="en-US" dirty="0"/>
              <a:t>Use the Employee’s Worker History</a:t>
            </a:r>
          </a:p>
          <a:p>
            <a:r>
              <a:rPr lang="en-US" dirty="0"/>
              <a:t>Requires Timekeeper &amp; Absence Partner security roles</a:t>
            </a:r>
          </a:p>
          <a:p>
            <a:pPr lvl="2"/>
            <a:r>
              <a:rPr lang="en-US" dirty="0"/>
              <a:t>Timekeeper Role – Time Manual Advance</a:t>
            </a:r>
          </a:p>
          <a:p>
            <a:pPr lvl="2"/>
            <a:r>
              <a:rPr lang="en-US" dirty="0"/>
              <a:t>Absence Partner – Request Time Off Manual Advance. </a:t>
            </a:r>
          </a:p>
        </p:txBody>
      </p:sp>
      <p:sp>
        <p:nvSpPr>
          <p:cNvPr id="5" name="Text Placeholder 4"/>
          <p:cNvSpPr>
            <a:spLocks noGrp="1"/>
          </p:cNvSpPr>
          <p:nvPr>
            <p:ph type="body" sz="quarter" idx="3"/>
          </p:nvPr>
        </p:nvSpPr>
        <p:spPr>
          <a:xfrm>
            <a:off x="6269173" y="1999032"/>
            <a:ext cx="4754880" cy="521508"/>
          </a:xfrm>
          <a:solidFill>
            <a:srgbClr val="00B050"/>
          </a:solidFill>
        </p:spPr>
        <p:txBody>
          <a:bodyPr/>
          <a:lstStyle/>
          <a:p>
            <a:r>
              <a:rPr lang="en-US" dirty="0">
                <a:solidFill>
                  <a:schemeClr val="bg1"/>
                </a:solidFill>
              </a:rPr>
              <a:t>Mass Advance </a:t>
            </a:r>
          </a:p>
        </p:txBody>
      </p:sp>
      <p:sp>
        <p:nvSpPr>
          <p:cNvPr id="6" name="Content Placeholder 5"/>
          <p:cNvSpPr>
            <a:spLocks noGrp="1"/>
          </p:cNvSpPr>
          <p:nvPr>
            <p:ph sz="quarter" idx="4"/>
          </p:nvPr>
        </p:nvSpPr>
        <p:spPr>
          <a:xfrm>
            <a:off x="6269173" y="2520540"/>
            <a:ext cx="4754880" cy="3578110"/>
          </a:xfrm>
        </p:spPr>
        <p:txBody>
          <a:bodyPr>
            <a:normAutofit/>
          </a:bodyPr>
          <a:lstStyle/>
          <a:p>
            <a:r>
              <a:rPr lang="en-US" dirty="0"/>
              <a:t>Advance a group of transactions (Enter Time/Request Time Off)</a:t>
            </a:r>
          </a:p>
          <a:p>
            <a:r>
              <a:rPr lang="en-US" dirty="0"/>
              <a:t>Use the </a:t>
            </a:r>
            <a:r>
              <a:rPr lang="en-US" b="1" dirty="0"/>
              <a:t>Mass Advance</a:t>
            </a:r>
            <a:r>
              <a:rPr lang="en-US" dirty="0"/>
              <a:t> Business Process task </a:t>
            </a:r>
          </a:p>
          <a:p>
            <a:r>
              <a:rPr lang="en-US" dirty="0"/>
              <a:t>Requires Timekeeper &amp; Absence Partner security roles</a:t>
            </a:r>
          </a:p>
          <a:p>
            <a:pPr lvl="2"/>
            <a:r>
              <a:rPr lang="en-US" dirty="0"/>
              <a:t>Timekeeper Role – </a:t>
            </a:r>
            <a:r>
              <a:rPr lang="en-US" b="1" dirty="0"/>
              <a:t>Time</a:t>
            </a:r>
            <a:r>
              <a:rPr lang="en-US" dirty="0"/>
              <a:t> Mass Advance</a:t>
            </a:r>
          </a:p>
          <a:p>
            <a:pPr lvl="2"/>
            <a:r>
              <a:rPr lang="en-US" dirty="0"/>
              <a:t>Absence Partner – </a:t>
            </a:r>
            <a:r>
              <a:rPr lang="en-US" b="1" dirty="0"/>
              <a:t>Request Time Off </a:t>
            </a:r>
            <a:r>
              <a:rPr lang="en-US" dirty="0"/>
              <a:t>Mass Advance. </a:t>
            </a:r>
          </a:p>
          <a:p>
            <a:endParaRPr lang="en-US" dirty="0"/>
          </a:p>
        </p:txBody>
      </p:sp>
    </p:spTree>
    <p:extLst>
      <p:ext uri="{BB962C8B-B14F-4D97-AF65-F5344CB8AC3E}">
        <p14:creationId xmlns:p14="http://schemas.microsoft.com/office/powerpoint/2010/main" val="35276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48033" y="160336"/>
            <a:ext cx="6317135" cy="880573"/>
          </a:xfrm>
        </p:spPr>
        <p:txBody>
          <a:bodyPr/>
          <a:lstStyle/>
          <a:p>
            <a:r>
              <a:rPr lang="en-US" dirty="0"/>
              <a:t> Manual Advance Task</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44" y="1265190"/>
            <a:ext cx="3583953" cy="2421121"/>
          </a:xfrm>
          <a:prstGeom prst="rect">
            <a:avLst/>
          </a:prstGeom>
          <a:ln>
            <a:noFill/>
          </a:ln>
          <a:effectLst>
            <a:outerShdw blurRad="190500" algn="tl" rotWithShape="0">
              <a:srgbClr val="000000">
                <a:alpha val="70000"/>
              </a:srgbClr>
            </a:outerShdw>
          </a:effectLst>
        </p:spPr>
      </p:pic>
      <p:pic>
        <p:nvPicPr>
          <p:cNvPr id="24" name="Picture 23" descr="View Worker History button with View Worker History by Category button highlighted for emphasis" title="View Worker History button with View Worker History by Category button highlighted for emphasis"/>
          <p:cNvPicPr/>
          <p:nvPr/>
        </p:nvPicPr>
        <p:blipFill>
          <a:blip r:embed="rId4">
            <a:extLst>
              <a:ext uri="{28A0092B-C50C-407E-A947-70E740481C1C}">
                <a14:useLocalDpi xmlns:a14="http://schemas.microsoft.com/office/drawing/2010/main" val="0"/>
              </a:ext>
            </a:extLst>
          </a:blip>
          <a:srcRect/>
          <a:stretch>
            <a:fillRect/>
          </a:stretch>
        </p:blipFill>
        <p:spPr bwMode="auto">
          <a:xfrm>
            <a:off x="4553364" y="1215730"/>
            <a:ext cx="2830830" cy="897890"/>
          </a:xfrm>
          <a:prstGeom prst="rect">
            <a:avLst/>
          </a:prstGeom>
          <a:ln>
            <a:noFill/>
          </a:ln>
          <a:effectLst>
            <a:outerShdw blurRad="190500" algn="tl" rotWithShape="0">
              <a:srgbClr val="000000">
                <a:alpha val="70000"/>
              </a:srgbClr>
            </a:outerShdw>
          </a:effectLst>
        </p:spPr>
      </p:pic>
      <p:pic>
        <p:nvPicPr>
          <p:cNvPr id="25" name="Picture 24" descr="View worker history by category page with  Personal data tab and Time off and leave tabs highlighted" title="View worker history by category page with  Personal data tab and Time off and leave tabs highlight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7635" y="2195740"/>
            <a:ext cx="5115422" cy="1488824"/>
          </a:xfrm>
          <a:prstGeom prst="rect">
            <a:avLst/>
          </a:prstGeom>
          <a:ln>
            <a:noFill/>
          </a:ln>
          <a:effectLst>
            <a:outerShdw blurRad="190500" algn="tl" rotWithShape="0">
              <a:srgbClr val="000000">
                <a:alpha val="70000"/>
              </a:srgbClr>
            </a:outerShdw>
          </a:effectLst>
        </p:spPr>
      </p:pic>
      <p:pic>
        <p:nvPicPr>
          <p:cNvPr id="26" name="Picture 25" descr="system user history section with related actions on time entry for tom employee highlighted advance manually highlighted under the business process selection is highlighted" title="system user history section with related actions on time entry for tom employee highlighted advance manually highlighted under the business process selection is highligh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6502" y="2806375"/>
            <a:ext cx="5187341" cy="1670646"/>
          </a:xfrm>
          <a:prstGeom prst="rect">
            <a:avLst/>
          </a:prstGeom>
          <a:ln>
            <a:noFill/>
          </a:ln>
          <a:effectLst>
            <a:outerShdw blurRad="190500" algn="tl" rotWithShape="0">
              <a:srgbClr val="000000">
                <a:alpha val="70000"/>
              </a:srgbClr>
            </a:outerShdw>
          </a:effectLst>
        </p:spPr>
      </p:pic>
      <p:pic>
        <p:nvPicPr>
          <p:cNvPr id="27" name="Picture 26" descr="advance business process page displayed with reason for advancing the business process box highlighted along with the send to completion check box" title="advance business process page displayed with reason for advancing the business process box highlighted along with the send to completion check box"/>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051" y="3908845"/>
            <a:ext cx="4764156" cy="1707695"/>
          </a:xfrm>
          <a:prstGeom prst="rect">
            <a:avLst/>
          </a:prstGeom>
          <a:ln>
            <a:noFill/>
          </a:ln>
          <a:effectLst>
            <a:outerShdw blurRad="190500" algn="tl" rotWithShape="0">
              <a:srgbClr val="000000">
                <a:alpha val="70000"/>
              </a:srgbClr>
            </a:outerShdw>
          </a:effectLst>
        </p:spPr>
      </p:pic>
      <p:sp>
        <p:nvSpPr>
          <p:cNvPr id="39" name="Rounded Rectangle 38"/>
          <p:cNvSpPr/>
          <p:nvPr/>
        </p:nvSpPr>
        <p:spPr>
          <a:xfrm>
            <a:off x="1796994" y="3491538"/>
            <a:ext cx="970060" cy="150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941983" y="2360361"/>
            <a:ext cx="1304014" cy="1920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700544" y="1704312"/>
            <a:ext cx="1406057" cy="1880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605669" y="3294086"/>
            <a:ext cx="775109" cy="3904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0494986" y="3900893"/>
            <a:ext cx="1158857" cy="1908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916265" y="4923094"/>
            <a:ext cx="3387255" cy="4758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8931" y="5161015"/>
            <a:ext cx="2691847" cy="1349366"/>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3784821" y="5939960"/>
            <a:ext cx="277640" cy="307777"/>
          </a:xfrm>
          <a:prstGeom prst="rect">
            <a:avLst/>
          </a:prstGeom>
          <a:noFill/>
        </p:spPr>
        <p:txBody>
          <a:bodyPr wrap="none" rtlCol="0">
            <a:spAutoFit/>
          </a:bodyPr>
          <a:lstStyle/>
          <a:p>
            <a:r>
              <a:rPr lang="en-US" sz="1400" b="1" dirty="0">
                <a:solidFill>
                  <a:srgbClr val="FF0000"/>
                </a:solidFill>
              </a:rPr>
              <a:t>x</a:t>
            </a:r>
          </a:p>
        </p:txBody>
      </p:sp>
      <p:cxnSp>
        <p:nvCxnSpPr>
          <p:cNvPr id="47" name="Straight Arrow Connector 46"/>
          <p:cNvCxnSpPr/>
          <p:nvPr/>
        </p:nvCxnSpPr>
        <p:spPr>
          <a:xfrm flipH="1">
            <a:off x="1730066" y="1265190"/>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3049" y="4832679"/>
            <a:ext cx="4643824" cy="923330"/>
          </a:xfrm>
          <a:prstGeom prst="rect">
            <a:avLst/>
          </a:prstGeom>
          <a:noFill/>
        </p:spPr>
        <p:txBody>
          <a:bodyPr wrap="square" rtlCol="0">
            <a:spAutoFit/>
          </a:bodyPr>
          <a:lstStyle/>
          <a:p>
            <a:r>
              <a:rPr lang="en-US" dirty="0"/>
              <a:t>*Most commonly used to approve/advance time when manager is not available for approval.</a:t>
            </a:r>
          </a:p>
        </p:txBody>
      </p:sp>
      <p:sp>
        <p:nvSpPr>
          <p:cNvPr id="19" name="Oval 18"/>
          <p:cNvSpPr/>
          <p:nvPr/>
        </p:nvSpPr>
        <p:spPr>
          <a:xfrm>
            <a:off x="550406" y="101433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20" name="Oval 19"/>
          <p:cNvSpPr/>
          <p:nvPr/>
        </p:nvSpPr>
        <p:spPr>
          <a:xfrm>
            <a:off x="1520118" y="3407134"/>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21" name="Oval 20"/>
          <p:cNvSpPr/>
          <p:nvPr/>
        </p:nvSpPr>
        <p:spPr>
          <a:xfrm>
            <a:off x="3784821" y="213359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22" name="Oval 21"/>
          <p:cNvSpPr/>
          <p:nvPr/>
        </p:nvSpPr>
        <p:spPr>
          <a:xfrm>
            <a:off x="6136026" y="1614029"/>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4</a:t>
            </a:r>
          </a:p>
        </p:txBody>
      </p:sp>
      <p:sp>
        <p:nvSpPr>
          <p:cNvPr id="23" name="Oval 22"/>
          <p:cNvSpPr/>
          <p:nvPr/>
        </p:nvSpPr>
        <p:spPr>
          <a:xfrm>
            <a:off x="5827985" y="3007073"/>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5</a:t>
            </a:r>
          </a:p>
        </p:txBody>
      </p:sp>
      <p:sp>
        <p:nvSpPr>
          <p:cNvPr id="28" name="Oval 27"/>
          <p:cNvSpPr/>
          <p:nvPr/>
        </p:nvSpPr>
        <p:spPr>
          <a:xfrm>
            <a:off x="9558781" y="3088167"/>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6</a:t>
            </a:r>
          </a:p>
        </p:txBody>
      </p:sp>
      <p:cxnSp>
        <p:nvCxnSpPr>
          <p:cNvPr id="29" name="Straight Arrow Connector 28"/>
          <p:cNvCxnSpPr/>
          <p:nvPr/>
        </p:nvCxnSpPr>
        <p:spPr>
          <a:xfrm flipH="1">
            <a:off x="9165502" y="3326040"/>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1574329" y="3779412"/>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7</a:t>
            </a:r>
          </a:p>
        </p:txBody>
      </p:sp>
      <p:sp>
        <p:nvSpPr>
          <p:cNvPr id="32" name="Oval 31"/>
          <p:cNvSpPr/>
          <p:nvPr/>
        </p:nvSpPr>
        <p:spPr>
          <a:xfrm>
            <a:off x="2462965" y="4541076"/>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8</a:t>
            </a:r>
          </a:p>
        </p:txBody>
      </p:sp>
      <p:sp>
        <p:nvSpPr>
          <p:cNvPr id="33" name="Oval 32"/>
          <p:cNvSpPr/>
          <p:nvPr/>
        </p:nvSpPr>
        <p:spPr>
          <a:xfrm>
            <a:off x="5691478" y="5027228"/>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9</a:t>
            </a:r>
          </a:p>
        </p:txBody>
      </p:sp>
      <p:sp>
        <p:nvSpPr>
          <p:cNvPr id="34" name="TextBox 33"/>
          <p:cNvSpPr txBox="1"/>
          <p:nvPr/>
        </p:nvSpPr>
        <p:spPr>
          <a:xfrm>
            <a:off x="1850578" y="4646474"/>
            <a:ext cx="264816" cy="276999"/>
          </a:xfrm>
          <a:prstGeom prst="rect">
            <a:avLst/>
          </a:prstGeom>
          <a:noFill/>
        </p:spPr>
        <p:txBody>
          <a:bodyPr wrap="none" rtlCol="0">
            <a:spAutoFit/>
          </a:bodyPr>
          <a:lstStyle/>
          <a:p>
            <a:r>
              <a:rPr lang="en-US" sz="1200" b="1" dirty="0">
                <a:solidFill>
                  <a:srgbClr val="FF0000"/>
                </a:solidFill>
              </a:rPr>
              <a:t>x</a:t>
            </a:r>
          </a:p>
        </p:txBody>
      </p:sp>
    </p:spTree>
    <p:extLst>
      <p:ext uri="{BB962C8B-B14F-4D97-AF65-F5344CB8AC3E}">
        <p14:creationId xmlns:p14="http://schemas.microsoft.com/office/powerpoint/2010/main" val="228860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51722" y="215995"/>
            <a:ext cx="9565418" cy="880573"/>
          </a:xfrm>
        </p:spPr>
        <p:txBody>
          <a:bodyPr>
            <a:normAutofit/>
          </a:bodyPr>
          <a:lstStyle/>
          <a:p>
            <a:r>
              <a:rPr lang="en-US" dirty="0"/>
              <a:t> Mass Advance Business Process  Task</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925" y="1384446"/>
            <a:ext cx="2166233" cy="588879"/>
          </a:xfrm>
          <a:prstGeom prst="rect">
            <a:avLst/>
          </a:prstGeom>
          <a:ln>
            <a:noFill/>
          </a:ln>
          <a:effectLst>
            <a:outerShdw blurRad="190500" algn="tl" rotWithShape="0">
              <a:srgbClr val="000000">
                <a:alpha val="70000"/>
              </a:srgbClr>
            </a:outerShdw>
          </a:effec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357" y="1328783"/>
            <a:ext cx="2255590" cy="1149543"/>
          </a:xfrm>
          <a:prstGeom prst="rect">
            <a:avLst/>
          </a:prstGeom>
          <a:ln>
            <a:noFill/>
          </a:ln>
          <a:effectLst>
            <a:outerShdw blurRad="190500" algn="tl" rotWithShape="0">
              <a:srgbClr val="000000">
                <a:alpha val="70000"/>
              </a:srgbClr>
            </a:outerShdw>
          </a:effectLst>
        </p:spPr>
      </p:pic>
      <p:sp>
        <p:nvSpPr>
          <p:cNvPr id="41" name="Rounded Rectangle 40"/>
          <p:cNvSpPr/>
          <p:nvPr/>
        </p:nvSpPr>
        <p:spPr>
          <a:xfrm>
            <a:off x="4628982" y="2031620"/>
            <a:ext cx="1231130" cy="1947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37" y="2478326"/>
            <a:ext cx="2934821" cy="3103490"/>
          </a:xfrm>
          <a:prstGeom prst="rect">
            <a:avLst/>
          </a:prstGeom>
          <a:ln>
            <a:noFill/>
          </a:ln>
          <a:effectLst>
            <a:outerShdw blurRad="190500" algn="tl" rotWithShape="0">
              <a:srgbClr val="000000">
                <a:alpha val="70000"/>
              </a:srgbClr>
            </a:outerShdw>
          </a:effectLst>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4223" y="2635004"/>
            <a:ext cx="7925769" cy="3855324"/>
          </a:xfrm>
          <a:prstGeom prst="rect">
            <a:avLst/>
          </a:prstGeom>
          <a:ln>
            <a:noFill/>
          </a:ln>
          <a:effectLst>
            <a:outerShdw blurRad="190500" algn="tl" rotWithShape="0">
              <a:srgbClr val="000000">
                <a:alpha val="70000"/>
              </a:srgbClr>
            </a:outerShdw>
          </a:effectLst>
        </p:spPr>
      </p:pic>
      <p:sp>
        <p:nvSpPr>
          <p:cNvPr id="28" name="Rounded Rectangle 27"/>
          <p:cNvSpPr/>
          <p:nvPr/>
        </p:nvSpPr>
        <p:spPr>
          <a:xfrm>
            <a:off x="543336" y="3527790"/>
            <a:ext cx="1746639" cy="4558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a:off x="4431873" y="4308350"/>
            <a:ext cx="428082" cy="1342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908723" y="6266561"/>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400921" y="4851228"/>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03691" y="1404121"/>
            <a:ext cx="4286228" cy="923330"/>
          </a:xfrm>
          <a:prstGeom prst="rect">
            <a:avLst/>
          </a:prstGeom>
          <a:noFill/>
        </p:spPr>
        <p:txBody>
          <a:bodyPr wrap="square" rtlCol="0">
            <a:spAutoFit/>
          </a:bodyPr>
          <a:lstStyle/>
          <a:p>
            <a:r>
              <a:rPr lang="en-US" dirty="0"/>
              <a:t>*Most commonly used to approve/advance time for a large number of employees (i.e. entire supervisory org).</a:t>
            </a:r>
          </a:p>
        </p:txBody>
      </p:sp>
      <p:sp>
        <p:nvSpPr>
          <p:cNvPr id="6" name="Oval 5"/>
          <p:cNvSpPr/>
          <p:nvPr/>
        </p:nvSpPr>
        <p:spPr>
          <a:xfrm>
            <a:off x="1021246" y="1136329"/>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5" name="Oval 14"/>
          <p:cNvSpPr/>
          <p:nvPr/>
        </p:nvSpPr>
        <p:spPr>
          <a:xfrm>
            <a:off x="5768386" y="1169299"/>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16" name="Oval 15"/>
          <p:cNvSpPr/>
          <p:nvPr/>
        </p:nvSpPr>
        <p:spPr>
          <a:xfrm>
            <a:off x="2909813" y="2266062"/>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17" name="Oval 16"/>
          <p:cNvSpPr/>
          <p:nvPr/>
        </p:nvSpPr>
        <p:spPr>
          <a:xfrm>
            <a:off x="5921697" y="2510499"/>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427960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31457" y="1270739"/>
            <a:ext cx="8778240" cy="2303493"/>
          </a:xfrm>
        </p:spPr>
        <p:txBody>
          <a:bodyPr>
            <a:normAutofit/>
          </a:bodyPr>
          <a:lstStyle/>
          <a:p>
            <a:r>
              <a:rPr lang="en-US" sz="4400" dirty="0"/>
              <a:t>Errors &amp; alerts</a:t>
            </a:r>
          </a:p>
        </p:txBody>
      </p:sp>
      <p:pic>
        <p:nvPicPr>
          <p:cNvPr id="7" name="Picture 6" descr="File:&lt;strong&gt;Error&lt;/strong&gt;.svg - Wikimedia Commons"/>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829640" y="4132613"/>
            <a:ext cx="737414" cy="687091"/>
          </a:xfrm>
          <a:prstGeom prst="rect">
            <a:avLst/>
          </a:prstGeom>
        </p:spPr>
      </p:pic>
    </p:spTree>
    <p:extLst>
      <p:ext uri="{BB962C8B-B14F-4D97-AF65-F5344CB8AC3E}">
        <p14:creationId xmlns:p14="http://schemas.microsoft.com/office/powerpoint/2010/main" val="335219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905365" y="509678"/>
            <a:ext cx="10122010" cy="646331"/>
          </a:xfrm>
          <a:prstGeom prst="rect">
            <a:avLst/>
          </a:prstGeom>
          <a:solidFill>
            <a:srgbClr val="DE2E21"/>
          </a:solidFill>
        </p:spPr>
        <p:txBody>
          <a:bodyPr wrap="square" rtlCol="0">
            <a:spAutoFit/>
          </a:bodyPr>
          <a:lstStyle/>
          <a:p>
            <a:pPr algn="ctr"/>
            <a:r>
              <a:rPr lang="en-US" sz="2400" b="1" dirty="0">
                <a:solidFill>
                  <a:schemeClr val="bg1"/>
                </a:solidFill>
              </a:rPr>
              <a:t>Errors : Timesheet can not be submitted until error is cleared </a:t>
            </a:r>
          </a:p>
          <a:p>
            <a:endParaRPr lang="en-US" baseline="-25000" dirty="0">
              <a:solidFill>
                <a:schemeClr val="bg1"/>
              </a:solidFill>
            </a:endParaRPr>
          </a:p>
        </p:txBody>
      </p:sp>
      <p:graphicFrame>
        <p:nvGraphicFramePr>
          <p:cNvPr id="52" name="Table 51"/>
          <p:cNvGraphicFramePr>
            <a:graphicFrameLocks noGrp="1"/>
          </p:cNvGraphicFramePr>
          <p:nvPr>
            <p:extLst>
              <p:ext uri="{D42A27DB-BD31-4B8C-83A1-F6EECF244321}">
                <p14:modId xmlns:p14="http://schemas.microsoft.com/office/powerpoint/2010/main" val="1366407098"/>
              </p:ext>
            </p:extLst>
          </p:nvPr>
        </p:nvGraphicFramePr>
        <p:xfrm>
          <a:off x="705495" y="1393753"/>
          <a:ext cx="10569456" cy="4312920"/>
        </p:xfrm>
        <a:graphic>
          <a:graphicData uri="http://schemas.openxmlformats.org/drawingml/2006/table">
            <a:tbl>
              <a:tblPr firstRow="1" bandRow="1">
                <a:tableStyleId>{912C8C85-51F0-491E-9774-3900AFEF0FD7}</a:tableStyleId>
              </a:tblPr>
              <a:tblGrid>
                <a:gridCol w="2784765">
                  <a:extLst>
                    <a:ext uri="{9D8B030D-6E8A-4147-A177-3AD203B41FA5}">
                      <a16:colId xmlns:a16="http://schemas.microsoft.com/office/drawing/2014/main" val="787162798"/>
                    </a:ext>
                  </a:extLst>
                </a:gridCol>
                <a:gridCol w="2499963">
                  <a:extLst>
                    <a:ext uri="{9D8B030D-6E8A-4147-A177-3AD203B41FA5}">
                      <a16:colId xmlns:a16="http://schemas.microsoft.com/office/drawing/2014/main" val="3034134138"/>
                    </a:ext>
                  </a:extLst>
                </a:gridCol>
                <a:gridCol w="2642364">
                  <a:extLst>
                    <a:ext uri="{9D8B030D-6E8A-4147-A177-3AD203B41FA5}">
                      <a16:colId xmlns:a16="http://schemas.microsoft.com/office/drawing/2014/main" val="3350718740"/>
                    </a:ext>
                  </a:extLst>
                </a:gridCol>
                <a:gridCol w="2642364">
                  <a:extLst>
                    <a:ext uri="{9D8B030D-6E8A-4147-A177-3AD203B41FA5}">
                      <a16:colId xmlns:a16="http://schemas.microsoft.com/office/drawing/2014/main" val="1331252345"/>
                    </a:ext>
                  </a:extLst>
                </a:gridCol>
              </a:tblGrid>
              <a:tr h="323729">
                <a:tc>
                  <a:txBody>
                    <a:bodyPr/>
                    <a:lstStyle/>
                    <a:p>
                      <a:r>
                        <a:rPr lang="en-US" sz="1600" dirty="0"/>
                        <a:t>Error</a:t>
                      </a:r>
                    </a:p>
                  </a:txBody>
                  <a:tcPr/>
                </a:tc>
                <a:tc>
                  <a:txBody>
                    <a:bodyPr/>
                    <a:lstStyle/>
                    <a:p>
                      <a:r>
                        <a:rPr lang="en-US" sz="1600" dirty="0"/>
                        <a:t>Who ?</a:t>
                      </a:r>
                    </a:p>
                  </a:txBody>
                  <a:tcPr/>
                </a:tc>
                <a:tc>
                  <a:txBody>
                    <a:bodyPr/>
                    <a:lstStyle/>
                    <a:p>
                      <a:r>
                        <a:rPr lang="en-US" sz="1600" dirty="0"/>
                        <a:t>When?</a:t>
                      </a:r>
                    </a:p>
                  </a:txBody>
                  <a:tcPr/>
                </a:tc>
                <a:tc>
                  <a:txBody>
                    <a:bodyPr/>
                    <a:lstStyle/>
                    <a:p>
                      <a:r>
                        <a:rPr lang="en-US" sz="1600" dirty="0"/>
                        <a:t>Fix</a:t>
                      </a:r>
                    </a:p>
                  </a:txBody>
                  <a:tcPr/>
                </a:tc>
                <a:extLst>
                  <a:ext uri="{0D108BD9-81ED-4DB2-BD59-A6C34878D82A}">
                    <a16:rowId xmlns:a16="http://schemas.microsoft.com/office/drawing/2014/main" val="480724473"/>
                  </a:ext>
                </a:extLst>
              </a:tr>
              <a:tr h="908595">
                <a:tc>
                  <a:txBody>
                    <a:bodyPr/>
                    <a:lstStyle/>
                    <a:p>
                      <a:pPr marL="0" algn="l" defTabSz="914400" rtl="0" eaLnBrk="1" latinLnBrk="0" hangingPunct="1"/>
                      <a:r>
                        <a:rPr lang="en-US" sz="1200" dirty="0">
                          <a:solidFill>
                            <a:schemeClr val="accent1"/>
                          </a:solidFill>
                        </a:rPr>
                        <a:t>This</a:t>
                      </a:r>
                      <a:r>
                        <a:rPr lang="en-US" sz="1200" baseline="0" dirty="0">
                          <a:solidFill>
                            <a:schemeClr val="accent1"/>
                          </a:solidFill>
                        </a:rPr>
                        <a:t> timesheet contains insufficient hours. Budgeted employees’ timesheets must account for all scheduled hours.</a:t>
                      </a:r>
                      <a:r>
                        <a:rPr lang="en-US" sz="1200" kern="1200" dirty="0">
                          <a:solidFill>
                            <a:schemeClr val="accent1"/>
                          </a:solidFill>
                        </a:rPr>
                        <a:t> Enter more work hours or take paid or unpaid time off for the remaining hours.</a:t>
                      </a:r>
                      <a:endParaRPr lang="en-US" sz="1200" kern="1200" dirty="0">
                        <a:solidFill>
                          <a:schemeClr val="accent1"/>
                        </a:solidFill>
                        <a:latin typeface="+mn-lt"/>
                        <a:ea typeface="+mn-ea"/>
                        <a:cs typeface="+mn-cs"/>
                      </a:endParaRPr>
                    </a:p>
                  </a:txBody>
                  <a:tcPr/>
                </a:tc>
                <a:tc>
                  <a:txBody>
                    <a:bodyPr/>
                    <a:lstStyle/>
                    <a:p>
                      <a:r>
                        <a:rPr lang="en-US" sz="1200" kern="1200" baseline="0" dirty="0">
                          <a:solidFill>
                            <a:schemeClr val="accent1"/>
                          </a:solidFill>
                          <a:latin typeface="+mn-lt"/>
                          <a:ea typeface="+mn-ea"/>
                          <a:cs typeface="+mn-cs"/>
                        </a:rPr>
                        <a:t>Nonexempt employees</a:t>
                      </a:r>
                    </a:p>
                    <a:p>
                      <a:pPr marL="171450" indent="-171450">
                        <a:buFont typeface="Arial" panose="020B0604020202020204" pitchFamily="34" charset="0"/>
                        <a:buChar char="•"/>
                      </a:pPr>
                      <a:r>
                        <a:rPr lang="en-US" sz="1200" kern="1200" baseline="0" dirty="0">
                          <a:solidFill>
                            <a:schemeClr val="accent1"/>
                          </a:solidFill>
                          <a:latin typeface="+mn-lt"/>
                          <a:ea typeface="+mn-ea"/>
                          <a:cs typeface="+mn-cs"/>
                        </a:rPr>
                        <a:t>Time entry &amp; in/out nonexempt employees (full time staff only).</a:t>
                      </a:r>
                    </a:p>
                    <a:p>
                      <a:endParaRPr lang="en-US" sz="1200" kern="1200" baseline="0" dirty="0">
                        <a:solidFill>
                          <a:schemeClr val="accent1"/>
                        </a:solidFill>
                        <a:latin typeface="+mn-lt"/>
                        <a:ea typeface="+mn-ea"/>
                        <a:cs typeface="+mn-cs"/>
                      </a:endParaRPr>
                    </a:p>
                    <a:p>
                      <a:r>
                        <a:rPr lang="en-US" sz="1100" b="1" kern="1200" baseline="0" dirty="0">
                          <a:solidFill>
                            <a:schemeClr val="accent1"/>
                          </a:solidFill>
                          <a:latin typeface="+mn-lt"/>
                          <a:ea typeface="+mn-ea"/>
                          <a:cs typeface="+mn-cs"/>
                        </a:rPr>
                        <a:t>*Note: </a:t>
                      </a:r>
                      <a:r>
                        <a:rPr lang="en-US" sz="1100" kern="1200" baseline="0" dirty="0">
                          <a:solidFill>
                            <a:schemeClr val="accent1"/>
                          </a:solidFill>
                          <a:latin typeface="+mn-lt"/>
                          <a:ea typeface="+mn-ea"/>
                          <a:cs typeface="+mn-cs"/>
                        </a:rPr>
                        <a:t>Students &amp; contingent workers would not receive this errors since they don’t have a built- in work schedule. </a:t>
                      </a:r>
                    </a:p>
                  </a:txBody>
                  <a:tcPr/>
                </a:tc>
                <a:tc>
                  <a:txBody>
                    <a:bodyPr/>
                    <a:lstStyle/>
                    <a:p>
                      <a:pPr marL="0" algn="l" defTabSz="914400" rtl="0" eaLnBrk="1" latinLnBrk="0" hangingPunct="1"/>
                      <a:r>
                        <a:rPr lang="en-US" sz="1200" kern="1200" baseline="0" dirty="0">
                          <a:solidFill>
                            <a:schemeClr val="accent1"/>
                          </a:solidFill>
                          <a:latin typeface="+mn-lt"/>
                          <a:ea typeface="+mn-ea"/>
                          <a:cs typeface="+mn-cs"/>
                        </a:rPr>
                        <a:t>Employee doesn’t account for 80 hours in the pay period.</a:t>
                      </a:r>
                    </a:p>
                    <a:p>
                      <a:pPr marL="0" algn="l" defTabSz="914400" rtl="0" eaLnBrk="1" latinLnBrk="0" hangingPunct="1"/>
                      <a:endParaRPr lang="en-US" sz="1200" kern="1200" baseline="0" dirty="0">
                        <a:solidFill>
                          <a:schemeClr val="accent1"/>
                        </a:solidFill>
                        <a:latin typeface="+mn-lt"/>
                        <a:ea typeface="+mn-ea"/>
                        <a:cs typeface="+mn-cs"/>
                      </a:endParaRPr>
                    </a:p>
                    <a:p>
                      <a:pPr marL="0" algn="l" defTabSz="914400" rtl="0" eaLnBrk="1" latinLnBrk="0" hangingPunct="1"/>
                      <a:endParaRPr lang="en-US" sz="1200" kern="1200" baseline="0" dirty="0">
                        <a:solidFill>
                          <a:schemeClr val="accent1"/>
                        </a:solidFill>
                        <a:latin typeface="+mn-lt"/>
                        <a:ea typeface="+mn-ea"/>
                        <a:cs typeface="+mn-cs"/>
                      </a:endParaRPr>
                    </a:p>
                    <a:p>
                      <a:pPr marL="0" algn="l" defTabSz="914400" rtl="0" eaLnBrk="1" latinLnBrk="0" hangingPunct="1"/>
                      <a:r>
                        <a:rPr lang="en-US" sz="1100" b="1" kern="1200" baseline="0" dirty="0">
                          <a:solidFill>
                            <a:schemeClr val="accent1"/>
                          </a:solidFill>
                          <a:latin typeface="+mn-lt"/>
                          <a:ea typeface="+mn-ea"/>
                          <a:cs typeface="+mn-cs"/>
                        </a:rPr>
                        <a:t>*Note: </a:t>
                      </a:r>
                      <a:r>
                        <a:rPr lang="en-US" sz="1100" kern="1200" baseline="0" dirty="0">
                          <a:solidFill>
                            <a:schemeClr val="accent1"/>
                          </a:solidFill>
                          <a:latin typeface="+mn-lt"/>
                          <a:ea typeface="+mn-ea"/>
                          <a:cs typeface="+mn-cs"/>
                        </a:rPr>
                        <a:t>Not triggered in pay period when new hire or terminated</a:t>
                      </a:r>
                    </a:p>
                  </a:txBody>
                  <a:tcPr/>
                </a:tc>
                <a:tc>
                  <a:txBody>
                    <a:bodyPr/>
                    <a:lstStyle/>
                    <a:p>
                      <a:pPr marL="0" algn="l" defTabSz="914400" rtl="0" eaLnBrk="1" latinLnBrk="0" hangingPunct="1"/>
                      <a:r>
                        <a:rPr lang="en-US" sz="1200" kern="1200" dirty="0">
                          <a:solidFill>
                            <a:schemeClr val="accent1"/>
                          </a:solidFill>
                        </a:rPr>
                        <a:t>Total</a:t>
                      </a:r>
                      <a:r>
                        <a:rPr lang="en-US" sz="1200" kern="1200" baseline="0" dirty="0">
                          <a:solidFill>
                            <a:schemeClr val="accent1"/>
                          </a:solidFill>
                        </a:rPr>
                        <a:t> hours for the two week period must equal 80hrs. </a:t>
                      </a:r>
                      <a:r>
                        <a:rPr lang="en-US" sz="1200" kern="1200" dirty="0">
                          <a:solidFill>
                            <a:schemeClr val="accent1"/>
                          </a:solidFill>
                        </a:rPr>
                        <a:t>Enter more work hours or take paid or unpaid time off for the remaining hours.</a:t>
                      </a:r>
                      <a:endParaRPr lang="en-US" sz="1200" kern="1200" dirty="0">
                        <a:solidFill>
                          <a:schemeClr val="accent1"/>
                        </a:solidFill>
                        <a:latin typeface="+mn-lt"/>
                        <a:ea typeface="+mn-ea"/>
                        <a:cs typeface="+mn-cs"/>
                      </a:endParaRPr>
                    </a:p>
                  </a:txBody>
                  <a:tcPr/>
                </a:tc>
                <a:extLst>
                  <a:ext uri="{0D108BD9-81ED-4DB2-BD59-A6C34878D82A}">
                    <a16:rowId xmlns:a16="http://schemas.microsoft.com/office/drawing/2014/main" val="793443892"/>
                  </a:ext>
                </a:extLst>
              </a:tr>
              <a:tr h="1095668">
                <a:tc>
                  <a:txBody>
                    <a:bodyPr/>
                    <a:lstStyle/>
                    <a:p>
                      <a:pPr marL="0" algn="l" defTabSz="914400" rtl="0" eaLnBrk="1" latinLnBrk="0" hangingPunct="1"/>
                      <a:r>
                        <a:rPr lang="en-US" sz="1200" kern="1200" baseline="0" dirty="0">
                          <a:solidFill>
                            <a:schemeClr val="accent1"/>
                          </a:solidFill>
                          <a:latin typeface="+mn-lt"/>
                          <a:ea typeface="+mn-ea"/>
                          <a:cs typeface="+mn-cs"/>
                        </a:rPr>
                        <a:t>Time overlap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accent1"/>
                          </a:solidFill>
                          <a:latin typeface="+mn-lt"/>
                          <a:ea typeface="+mn-ea"/>
                          <a:cs typeface="+mn-cs"/>
                        </a:rPr>
                        <a:t>Only applies to in and out time reporters</a:t>
                      </a:r>
                    </a:p>
                  </a:txBody>
                  <a:tcPr/>
                </a:tc>
                <a:tc>
                  <a:txBody>
                    <a:bodyPr/>
                    <a:lstStyle/>
                    <a:p>
                      <a:pPr marL="0" algn="l" defTabSz="914400" rtl="0" eaLnBrk="1" latinLnBrk="0" hangingPunct="1"/>
                      <a:r>
                        <a:rPr lang="en-US" sz="1200" kern="1200" dirty="0">
                          <a:solidFill>
                            <a:schemeClr val="accent1"/>
                          </a:solidFill>
                          <a:latin typeface="+mn-lt"/>
                          <a:ea typeface="+mn-ea"/>
                          <a:cs typeface="+mn-cs"/>
                        </a:rPr>
                        <a:t>Time</a:t>
                      </a:r>
                      <a:r>
                        <a:rPr lang="en-US" sz="1200" kern="1200" baseline="0" dirty="0">
                          <a:solidFill>
                            <a:schemeClr val="accent1"/>
                          </a:solidFill>
                          <a:latin typeface="+mn-lt"/>
                          <a:ea typeface="+mn-ea"/>
                          <a:cs typeface="+mn-cs"/>
                        </a:rPr>
                        <a:t> entered overlaps with previously entered time block</a:t>
                      </a:r>
                    </a:p>
                    <a:p>
                      <a:pPr marL="0" algn="l" defTabSz="914400" rtl="0" eaLnBrk="1" latinLnBrk="0" hangingPunct="1"/>
                      <a:r>
                        <a:rPr lang="en-US" sz="1200" kern="1200" baseline="0" dirty="0">
                          <a:solidFill>
                            <a:schemeClr val="accent1"/>
                          </a:solidFill>
                          <a:latin typeface="+mn-lt"/>
                          <a:ea typeface="+mn-ea"/>
                          <a:cs typeface="+mn-cs"/>
                        </a:rPr>
                        <a:t>Ex. </a:t>
                      </a:r>
                    </a:p>
                    <a:p>
                      <a:pPr marL="0" algn="l" defTabSz="914400" rtl="0" eaLnBrk="1" latinLnBrk="0" hangingPunct="1"/>
                      <a:r>
                        <a:rPr lang="en-US" sz="1200" kern="1200" baseline="0" dirty="0">
                          <a:solidFill>
                            <a:schemeClr val="accent1"/>
                          </a:solidFill>
                          <a:latin typeface="+mn-lt"/>
                          <a:ea typeface="+mn-ea"/>
                          <a:cs typeface="+mn-cs"/>
                        </a:rPr>
                        <a:t>1</a:t>
                      </a:r>
                      <a:r>
                        <a:rPr lang="en-US" sz="1200" kern="1200" baseline="30000" dirty="0">
                          <a:solidFill>
                            <a:schemeClr val="accent1"/>
                          </a:solidFill>
                          <a:latin typeface="+mn-lt"/>
                          <a:ea typeface="+mn-ea"/>
                          <a:cs typeface="+mn-cs"/>
                        </a:rPr>
                        <a:t>st</a:t>
                      </a:r>
                      <a:r>
                        <a:rPr lang="en-US" sz="1200" kern="1200" baseline="0" dirty="0">
                          <a:solidFill>
                            <a:schemeClr val="accent1"/>
                          </a:solidFill>
                          <a:latin typeface="+mn-lt"/>
                          <a:ea typeface="+mn-ea"/>
                          <a:cs typeface="+mn-cs"/>
                        </a:rPr>
                        <a:t> time block:  1:30pm-5pm </a:t>
                      </a:r>
                    </a:p>
                    <a:p>
                      <a:pPr marL="0" algn="l" defTabSz="914400" rtl="0" eaLnBrk="1" latinLnBrk="0" hangingPunct="1"/>
                      <a:r>
                        <a:rPr lang="en-US" sz="1200" kern="1200" baseline="0" dirty="0">
                          <a:solidFill>
                            <a:schemeClr val="accent1"/>
                          </a:solidFill>
                          <a:latin typeface="+mn-lt"/>
                          <a:ea typeface="+mn-ea"/>
                          <a:cs typeface="+mn-cs"/>
                        </a:rPr>
                        <a:t>2</a:t>
                      </a:r>
                      <a:r>
                        <a:rPr lang="en-US" sz="1200" kern="1200" baseline="30000" dirty="0">
                          <a:solidFill>
                            <a:schemeClr val="accent1"/>
                          </a:solidFill>
                          <a:latin typeface="+mn-lt"/>
                          <a:ea typeface="+mn-ea"/>
                          <a:cs typeface="+mn-cs"/>
                        </a:rPr>
                        <a:t>nd</a:t>
                      </a:r>
                      <a:r>
                        <a:rPr lang="en-US" sz="1200" kern="1200" baseline="0" dirty="0">
                          <a:solidFill>
                            <a:schemeClr val="accent1"/>
                          </a:solidFill>
                          <a:latin typeface="+mn-lt"/>
                          <a:ea typeface="+mn-ea"/>
                          <a:cs typeface="+mn-cs"/>
                        </a:rPr>
                        <a:t> time block: 5pm-6pm</a:t>
                      </a:r>
                    </a:p>
                    <a:p>
                      <a:pPr marL="0" algn="l" defTabSz="914400" rtl="0" eaLnBrk="1" latinLnBrk="0" hangingPunct="1"/>
                      <a:endParaRPr lang="en-US" sz="1200" kern="1200" dirty="0">
                        <a:solidFill>
                          <a:schemeClr val="accent1"/>
                        </a:solidFill>
                        <a:latin typeface="+mn-lt"/>
                        <a:ea typeface="+mn-ea"/>
                        <a:cs typeface="+mn-cs"/>
                      </a:endParaRPr>
                    </a:p>
                  </a:txBody>
                  <a:tcPr/>
                </a:tc>
                <a:tc>
                  <a:txBody>
                    <a:bodyPr/>
                    <a:lstStyle/>
                    <a:p>
                      <a:pPr marL="0" algn="l" defTabSz="914400" rtl="0" eaLnBrk="1" latinLnBrk="0" hangingPunct="1"/>
                      <a:r>
                        <a:rPr lang="en-US" sz="1200" kern="1200" dirty="0">
                          <a:solidFill>
                            <a:schemeClr val="accent1"/>
                          </a:solidFill>
                          <a:latin typeface="+mn-lt"/>
                          <a:ea typeface="+mn-ea"/>
                          <a:cs typeface="+mn-cs"/>
                        </a:rPr>
                        <a:t>Check in/out time</a:t>
                      </a:r>
                      <a:r>
                        <a:rPr lang="en-US" sz="1200" kern="1200" baseline="0" dirty="0">
                          <a:solidFill>
                            <a:schemeClr val="accent1"/>
                          </a:solidFill>
                          <a:latin typeface="+mn-lt"/>
                          <a:ea typeface="+mn-ea"/>
                          <a:cs typeface="+mn-cs"/>
                        </a:rPr>
                        <a:t> for 2</a:t>
                      </a:r>
                      <a:r>
                        <a:rPr lang="en-US" sz="1200" kern="1200" baseline="30000" dirty="0">
                          <a:solidFill>
                            <a:schemeClr val="accent1"/>
                          </a:solidFill>
                          <a:latin typeface="+mn-lt"/>
                          <a:ea typeface="+mn-ea"/>
                          <a:cs typeface="+mn-cs"/>
                        </a:rPr>
                        <a:t>nd</a:t>
                      </a:r>
                      <a:r>
                        <a:rPr lang="en-US" sz="1200" kern="1200" baseline="0" dirty="0">
                          <a:solidFill>
                            <a:schemeClr val="accent1"/>
                          </a:solidFill>
                          <a:latin typeface="+mn-lt"/>
                          <a:ea typeface="+mn-ea"/>
                          <a:cs typeface="+mn-cs"/>
                        </a:rPr>
                        <a:t> time block must be adjusted.</a:t>
                      </a:r>
                      <a:endParaRPr lang="en-US" sz="1200" kern="1200" dirty="0">
                        <a:solidFill>
                          <a:schemeClr val="accent1"/>
                        </a:solidFill>
                        <a:latin typeface="+mn-lt"/>
                        <a:ea typeface="+mn-ea"/>
                        <a:cs typeface="+mn-cs"/>
                      </a:endParaRPr>
                    </a:p>
                  </a:txBody>
                  <a:tcPr/>
                </a:tc>
                <a:extLst>
                  <a:ext uri="{0D108BD9-81ED-4DB2-BD59-A6C34878D82A}">
                    <a16:rowId xmlns:a16="http://schemas.microsoft.com/office/drawing/2014/main" val="146116204"/>
                  </a:ext>
                </a:extLst>
              </a:tr>
              <a:tr h="424950">
                <a:tc>
                  <a:txBody>
                    <a:bodyPr/>
                    <a:lstStyle/>
                    <a:p>
                      <a:pPr marL="0" algn="l" defTabSz="914400" rtl="0" eaLnBrk="1" latinLnBrk="0" hangingPunct="1"/>
                      <a:r>
                        <a:rPr lang="en-US" sz="1200" kern="1200" dirty="0">
                          <a:solidFill>
                            <a:schemeClr val="accent1"/>
                          </a:solidFill>
                          <a:latin typeface="+mn-lt"/>
                          <a:ea typeface="+mn-ea"/>
                          <a:cs typeface="+mn-cs"/>
                        </a:rPr>
                        <a:t>You reported more than 24 hours of work for a single day on &lt;day of week&gt;. Please correct your time entry</a:t>
                      </a:r>
                    </a:p>
                  </a:txBody>
                  <a:tcPr/>
                </a:tc>
                <a:tc>
                  <a:txBody>
                    <a:bodyPr/>
                    <a:lstStyle/>
                    <a:p>
                      <a:pPr marL="0" algn="l" defTabSz="914400" rtl="0" eaLnBrk="1" latinLnBrk="0" hangingPunct="1"/>
                      <a:r>
                        <a:rPr lang="en-US" sz="1200" kern="1200" dirty="0">
                          <a:solidFill>
                            <a:schemeClr val="accent1"/>
                          </a:solidFill>
                          <a:latin typeface="+mn-lt"/>
                          <a:ea typeface="+mn-ea"/>
                          <a:cs typeface="+mn-cs"/>
                        </a:rPr>
                        <a:t>Nonexempt</a:t>
                      </a:r>
                      <a:r>
                        <a:rPr lang="en-US" sz="1200" kern="1200" baseline="0" dirty="0">
                          <a:solidFill>
                            <a:schemeClr val="accent1"/>
                          </a:solidFill>
                          <a:latin typeface="+mn-lt"/>
                          <a:ea typeface="+mn-ea"/>
                          <a:cs typeface="+mn-cs"/>
                        </a:rPr>
                        <a:t>, temp, &amp; student employees </a:t>
                      </a:r>
                      <a:endParaRPr lang="en-US" sz="1200" kern="1200" dirty="0">
                        <a:solidFill>
                          <a:schemeClr val="accent1"/>
                        </a:solidFill>
                        <a:latin typeface="+mn-lt"/>
                        <a:ea typeface="+mn-ea"/>
                        <a:cs typeface="+mn-cs"/>
                      </a:endParaRPr>
                    </a:p>
                  </a:txBody>
                  <a:tcPr/>
                </a:tc>
                <a:tc>
                  <a:txBody>
                    <a:bodyPr/>
                    <a:lstStyle/>
                    <a:p>
                      <a:pPr marL="0" algn="l" defTabSz="914400" rtl="0" eaLnBrk="1" latinLnBrk="0" hangingPunct="1"/>
                      <a:r>
                        <a:rPr lang="en-US" sz="1200" kern="1200" baseline="0" dirty="0">
                          <a:solidFill>
                            <a:schemeClr val="accent1"/>
                          </a:solidFill>
                          <a:latin typeface="+mn-lt"/>
                          <a:ea typeface="+mn-ea"/>
                          <a:cs typeface="+mn-cs"/>
                        </a:rPr>
                        <a:t>Total Reported Hours for Day &gt; 24</a:t>
                      </a:r>
                    </a:p>
                  </a:txBody>
                  <a:tcPr/>
                </a:tc>
                <a:tc>
                  <a:txBody>
                    <a:bodyPr/>
                    <a:lstStyle/>
                    <a:p>
                      <a:pPr marL="0" algn="l" defTabSz="914400" rtl="0" eaLnBrk="1" latinLnBrk="0" hangingPunct="1"/>
                      <a:r>
                        <a:rPr lang="en-US" sz="1200" kern="1200" dirty="0">
                          <a:solidFill>
                            <a:schemeClr val="accent1"/>
                          </a:solidFill>
                          <a:latin typeface="+mn-lt"/>
                          <a:ea typeface="+mn-ea"/>
                          <a:cs typeface="+mn-cs"/>
                        </a:rPr>
                        <a:t>Correct time</a:t>
                      </a:r>
                      <a:r>
                        <a:rPr lang="en-US" sz="1200" kern="1200" baseline="0" dirty="0">
                          <a:solidFill>
                            <a:schemeClr val="accent1"/>
                          </a:solidFill>
                          <a:latin typeface="+mn-lt"/>
                          <a:ea typeface="+mn-ea"/>
                          <a:cs typeface="+mn-cs"/>
                        </a:rPr>
                        <a:t> to reflect actual time worked. </a:t>
                      </a:r>
                      <a:endParaRPr lang="en-US" sz="1200" kern="1200" dirty="0">
                        <a:solidFill>
                          <a:schemeClr val="accent1"/>
                        </a:solidFill>
                        <a:latin typeface="+mn-lt"/>
                        <a:ea typeface="+mn-ea"/>
                        <a:cs typeface="+mn-cs"/>
                      </a:endParaRPr>
                    </a:p>
                  </a:txBody>
                  <a:tcPr/>
                </a:tc>
                <a:extLst>
                  <a:ext uri="{0D108BD9-81ED-4DB2-BD59-A6C34878D82A}">
                    <a16:rowId xmlns:a16="http://schemas.microsoft.com/office/drawing/2014/main" val="2038668964"/>
                  </a:ext>
                </a:extLst>
              </a:tr>
              <a:tr h="42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solidFill>
                          <a:latin typeface="+mn-lt"/>
                          <a:ea typeface="+mn-ea"/>
                          <a:cs typeface="+mn-cs"/>
                        </a:rPr>
                        <a:t>You are not authorized to enter more than 3 instances of 30 minutes each for Wellness Release Time</a:t>
                      </a:r>
                    </a:p>
                    <a:p>
                      <a:pPr marL="0" algn="l" defTabSz="914400" rtl="0" eaLnBrk="1" latinLnBrk="0" hangingPunct="1"/>
                      <a:endParaRPr lang="en-US" sz="1200" kern="1200" dirty="0">
                        <a:solidFill>
                          <a:schemeClr val="accen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solidFill>
                          <a:latin typeface="+mn-lt"/>
                          <a:ea typeface="+mn-ea"/>
                          <a:cs typeface="+mn-cs"/>
                        </a:rPr>
                        <a:t>Time entry &amp; in/out nonexempt employees</a:t>
                      </a:r>
                    </a:p>
                    <a:p>
                      <a:pPr marL="0" algn="l" defTabSz="914400" rtl="0" eaLnBrk="1" latinLnBrk="0" hangingPunct="1"/>
                      <a:endParaRPr lang="en-US" sz="1200" kern="1200" dirty="0">
                        <a:solidFill>
                          <a:schemeClr val="accent1"/>
                        </a:solidFill>
                        <a:latin typeface="+mn-lt"/>
                        <a:ea typeface="+mn-ea"/>
                        <a:cs typeface="+mn-cs"/>
                      </a:endParaRPr>
                    </a:p>
                  </a:txBody>
                  <a:tcPr/>
                </a:tc>
                <a:tc>
                  <a:txBody>
                    <a:bodyPr/>
                    <a:lstStyle/>
                    <a:p>
                      <a:pPr marL="0" algn="l" defTabSz="914400" rtl="0" eaLnBrk="1" latinLnBrk="0" hangingPunct="1"/>
                      <a:r>
                        <a:rPr lang="en-US" sz="1200" kern="1200" dirty="0">
                          <a:solidFill>
                            <a:schemeClr val="accent1"/>
                          </a:solidFill>
                          <a:latin typeface="+mn-lt"/>
                          <a:ea typeface="+mn-ea"/>
                          <a:cs typeface="+mn-cs"/>
                        </a:rPr>
                        <a:t>If someone enters more than 3 wellness entries in a week (3 instances of 30 minutes each)</a:t>
                      </a:r>
                    </a:p>
                    <a:p>
                      <a:pPr marL="0" algn="l" defTabSz="914400" rtl="0" eaLnBrk="1" latinLnBrk="0" hangingPunct="1"/>
                      <a:endParaRPr lang="en-US" sz="1200" kern="1200" baseline="0" dirty="0">
                        <a:solidFill>
                          <a:schemeClr val="accent1"/>
                        </a:solidFill>
                        <a:latin typeface="+mn-lt"/>
                        <a:ea typeface="+mn-ea"/>
                        <a:cs typeface="+mn-cs"/>
                      </a:endParaRPr>
                    </a:p>
                  </a:txBody>
                  <a:tcPr/>
                </a:tc>
                <a:tc>
                  <a:txBody>
                    <a:bodyPr/>
                    <a:lstStyle/>
                    <a:p>
                      <a:pPr marL="0" algn="l" defTabSz="914400" rtl="0" eaLnBrk="1" latinLnBrk="0" hangingPunct="1"/>
                      <a:r>
                        <a:rPr lang="en-US" sz="1200" kern="1200" dirty="0">
                          <a:solidFill>
                            <a:schemeClr val="accent1"/>
                          </a:solidFill>
                          <a:latin typeface="+mn-lt"/>
                          <a:ea typeface="+mn-ea"/>
                          <a:cs typeface="+mn-cs"/>
                        </a:rPr>
                        <a:t>Only 3</a:t>
                      </a:r>
                      <a:r>
                        <a:rPr lang="en-US" sz="1200" kern="1200" baseline="0" dirty="0">
                          <a:solidFill>
                            <a:schemeClr val="accent1"/>
                          </a:solidFill>
                          <a:latin typeface="+mn-lt"/>
                          <a:ea typeface="+mn-ea"/>
                          <a:cs typeface="+mn-cs"/>
                        </a:rPr>
                        <a:t> instances of Wellness Release Time allowed (30 min each) </a:t>
                      </a:r>
                      <a:endParaRPr lang="en-US" sz="1200" kern="1200" dirty="0">
                        <a:solidFill>
                          <a:schemeClr val="accent1"/>
                        </a:solidFill>
                        <a:latin typeface="+mn-lt"/>
                        <a:ea typeface="+mn-ea"/>
                        <a:cs typeface="+mn-cs"/>
                      </a:endParaRPr>
                    </a:p>
                  </a:txBody>
                  <a:tcPr/>
                </a:tc>
                <a:extLst>
                  <a:ext uri="{0D108BD9-81ED-4DB2-BD59-A6C34878D82A}">
                    <a16:rowId xmlns:a16="http://schemas.microsoft.com/office/drawing/2014/main" val="2217142325"/>
                  </a:ext>
                </a:extLst>
              </a:tr>
            </a:tbl>
          </a:graphicData>
        </a:graphic>
      </p:graphicFrame>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483" y="509678"/>
            <a:ext cx="560366" cy="488692"/>
          </a:xfrm>
          <a:prstGeom prst="rect">
            <a:avLst/>
          </a:prstGeom>
        </p:spPr>
      </p:pic>
    </p:spTree>
    <p:extLst>
      <p:ext uri="{BB962C8B-B14F-4D97-AF65-F5344CB8AC3E}">
        <p14:creationId xmlns:p14="http://schemas.microsoft.com/office/powerpoint/2010/main" val="722566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85438" y="394116"/>
            <a:ext cx="6809661" cy="528226"/>
          </a:xfrm>
        </p:spPr>
        <p:txBody>
          <a:bodyPr/>
          <a:lstStyle/>
          <a:p>
            <a:r>
              <a:rPr lang="en-US" dirty="0"/>
              <a:t>Wellness Release Time Entry</a:t>
            </a:r>
          </a:p>
        </p:txBody>
      </p:sp>
      <p:sp>
        <p:nvSpPr>
          <p:cNvPr id="8" name="Text Placeholder 7"/>
          <p:cNvSpPr>
            <a:spLocks noGrp="1"/>
          </p:cNvSpPr>
          <p:nvPr>
            <p:ph type="body" sz="half" idx="2"/>
          </p:nvPr>
        </p:nvSpPr>
        <p:spPr>
          <a:xfrm>
            <a:off x="789709" y="922342"/>
            <a:ext cx="10843378" cy="687573"/>
          </a:xfrm>
        </p:spPr>
        <p:txBody>
          <a:bodyPr/>
          <a:lstStyle/>
          <a:p>
            <a:r>
              <a:rPr lang="en-US" sz="1400" dirty="0"/>
              <a:t>Wellness Release Time -A voluntary program consisting of university-sponsored physical fitness activities and wellness education opportunities during the workday.</a:t>
            </a:r>
          </a:p>
          <a:p>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71" y="1889142"/>
            <a:ext cx="4451916" cy="2145651"/>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92" y="3864318"/>
            <a:ext cx="1794303" cy="2323454"/>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956" y="3832150"/>
            <a:ext cx="1981387" cy="234026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688" y="2036117"/>
            <a:ext cx="6509796" cy="280622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9" name="Oval 8"/>
          <p:cNvSpPr/>
          <p:nvPr/>
        </p:nvSpPr>
        <p:spPr>
          <a:xfrm>
            <a:off x="4381304" y="1717150"/>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0" name="Oval 9"/>
          <p:cNvSpPr/>
          <p:nvPr/>
        </p:nvSpPr>
        <p:spPr>
          <a:xfrm>
            <a:off x="2176933" y="368802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11" name="Oval 10"/>
          <p:cNvSpPr/>
          <p:nvPr/>
        </p:nvSpPr>
        <p:spPr>
          <a:xfrm>
            <a:off x="4181419" y="3660158"/>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12" name="Oval 11"/>
          <p:cNvSpPr/>
          <p:nvPr/>
        </p:nvSpPr>
        <p:spPr>
          <a:xfrm>
            <a:off x="9064623" y="1837421"/>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4</a:t>
            </a:r>
          </a:p>
        </p:txBody>
      </p:sp>
      <p:cxnSp>
        <p:nvCxnSpPr>
          <p:cNvPr id="13" name="Straight Arrow Connector 12"/>
          <p:cNvCxnSpPr/>
          <p:nvPr/>
        </p:nvCxnSpPr>
        <p:spPr>
          <a:xfrm flipH="1">
            <a:off x="4230995" y="2489030"/>
            <a:ext cx="480785"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74220" y="4738650"/>
            <a:ext cx="446564" cy="2029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336865" y="5645426"/>
            <a:ext cx="312784" cy="2951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9395100" y="4094922"/>
            <a:ext cx="2237988" cy="5645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36176" y="5362108"/>
            <a:ext cx="4602879" cy="600164"/>
          </a:xfrm>
          <a:prstGeom prst="rect">
            <a:avLst/>
          </a:prstGeom>
          <a:noFill/>
        </p:spPr>
        <p:txBody>
          <a:bodyPr wrap="square" rtlCol="0">
            <a:spAutoFit/>
          </a:bodyPr>
          <a:lstStyle/>
          <a:p>
            <a:pPr defTabSz="914400"/>
            <a:r>
              <a:rPr lang="en-US" sz="1100" b="1" dirty="0">
                <a:solidFill>
                  <a:schemeClr val="accent1"/>
                </a:solidFill>
              </a:rPr>
              <a:t>*Note: </a:t>
            </a:r>
            <a:r>
              <a:rPr lang="en-US" sz="1100" dirty="0">
                <a:solidFill>
                  <a:schemeClr val="accent1"/>
                </a:solidFill>
              </a:rPr>
              <a:t>Recommended Wellness Release Time entry for a day should be between .25 and .5 hrs.</a:t>
            </a:r>
          </a:p>
          <a:p>
            <a:pPr defTabSz="914400"/>
            <a:endParaRPr lang="en-US" sz="1100" dirty="0">
              <a:solidFill>
                <a:schemeClr val="accent1"/>
              </a:solidFill>
            </a:endParaRPr>
          </a:p>
        </p:txBody>
      </p:sp>
    </p:spTree>
    <p:extLst>
      <p:ext uri="{BB962C8B-B14F-4D97-AF65-F5344CB8AC3E}">
        <p14:creationId xmlns:p14="http://schemas.microsoft.com/office/powerpoint/2010/main" val="148733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0995" y="394126"/>
            <a:ext cx="6809661" cy="528226"/>
          </a:xfrm>
        </p:spPr>
        <p:txBody>
          <a:bodyPr/>
          <a:lstStyle/>
          <a:p>
            <a:r>
              <a:rPr lang="en-US" dirty="0"/>
              <a:t>Wellness Release Time Error</a:t>
            </a:r>
          </a:p>
        </p:txBody>
      </p:sp>
      <p:pic>
        <p:nvPicPr>
          <p:cNvPr id="18" name="Picture 1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37" y="1079592"/>
            <a:ext cx="10510519" cy="3142551"/>
          </a:xfrm>
          <a:prstGeom prst="rect">
            <a:avLst/>
          </a:prstGeom>
        </p:spPr>
      </p:pic>
      <p:pic>
        <p:nvPicPr>
          <p:cNvPr id="19" name="Picture 18" descr="Screen Clipping"/>
          <p:cNvPicPr>
            <a:picLocks noChangeAspect="1"/>
          </p:cNvPicPr>
          <p:nvPr/>
        </p:nvPicPr>
        <p:blipFill rotWithShape="1">
          <a:blip r:embed="rId3">
            <a:extLst>
              <a:ext uri="{28A0092B-C50C-407E-A947-70E740481C1C}">
                <a14:useLocalDpi xmlns:a14="http://schemas.microsoft.com/office/drawing/2010/main" val="0"/>
              </a:ext>
            </a:extLst>
          </a:blip>
          <a:srcRect t="2756" r="2145" b="5317"/>
          <a:stretch/>
        </p:blipFill>
        <p:spPr>
          <a:xfrm>
            <a:off x="2508047" y="4142629"/>
            <a:ext cx="6166827" cy="1884461"/>
          </a:xfrm>
          <a:prstGeom prst="rect">
            <a:avLst/>
          </a:prstGeom>
          <a:ln>
            <a:noFill/>
          </a:ln>
          <a:effectLst>
            <a:glow rad="101600">
              <a:srgbClr val="FF0000">
                <a:alpha val="60000"/>
              </a:srgbClr>
            </a:glow>
            <a:outerShdw blurRad="190500" algn="tl" rotWithShape="0">
              <a:srgbClr val="000000">
                <a:alpha val="70000"/>
              </a:srgbClr>
            </a:outerShdw>
          </a:effectLst>
        </p:spPr>
      </p:pic>
    </p:spTree>
    <p:extLst>
      <p:ext uri="{BB962C8B-B14F-4D97-AF65-F5344CB8AC3E}">
        <p14:creationId xmlns:p14="http://schemas.microsoft.com/office/powerpoint/2010/main" val="250158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053805" y="650962"/>
            <a:ext cx="10463916" cy="461665"/>
          </a:xfrm>
          <a:prstGeom prst="rect">
            <a:avLst/>
          </a:prstGeom>
          <a:solidFill>
            <a:srgbClr val="FFA126"/>
          </a:solidFill>
        </p:spPr>
        <p:txBody>
          <a:bodyPr wrap="square" rtlCol="0">
            <a:spAutoFit/>
          </a:bodyPr>
          <a:lstStyle/>
          <a:p>
            <a:pPr algn="ctr"/>
            <a:r>
              <a:rPr lang="en-US" sz="2400" b="1" dirty="0">
                <a:solidFill>
                  <a:schemeClr val="bg1"/>
                </a:solidFill>
              </a:rPr>
              <a:t>Alerts : Does not prevent employee from submitting time</a:t>
            </a:r>
            <a:endParaRPr lang="en-US" sz="2800" b="1" dirty="0">
              <a:solidFill>
                <a:schemeClr val="bg1"/>
              </a:solidFill>
            </a:endParaRPr>
          </a:p>
        </p:txBody>
      </p:sp>
      <p:graphicFrame>
        <p:nvGraphicFramePr>
          <p:cNvPr id="52" name="Table 51"/>
          <p:cNvGraphicFramePr>
            <a:graphicFrameLocks noGrp="1"/>
          </p:cNvGraphicFramePr>
          <p:nvPr>
            <p:extLst>
              <p:ext uri="{D42A27DB-BD31-4B8C-83A1-F6EECF244321}">
                <p14:modId xmlns:p14="http://schemas.microsoft.com/office/powerpoint/2010/main" val="4036486088"/>
              </p:ext>
            </p:extLst>
          </p:nvPr>
        </p:nvGraphicFramePr>
        <p:xfrm>
          <a:off x="590204" y="1529854"/>
          <a:ext cx="11072553" cy="4556760"/>
        </p:xfrm>
        <a:graphic>
          <a:graphicData uri="http://schemas.openxmlformats.org/drawingml/2006/table">
            <a:tbl>
              <a:tblPr firstRow="1" bandRow="1">
                <a:tableStyleId>{912C8C85-51F0-491E-9774-3900AFEF0FD7}</a:tableStyleId>
              </a:tblPr>
              <a:tblGrid>
                <a:gridCol w="2719092">
                  <a:extLst>
                    <a:ext uri="{9D8B030D-6E8A-4147-A177-3AD203B41FA5}">
                      <a16:colId xmlns:a16="http://schemas.microsoft.com/office/drawing/2014/main" val="787162798"/>
                    </a:ext>
                  </a:extLst>
                </a:gridCol>
                <a:gridCol w="1853872">
                  <a:extLst>
                    <a:ext uri="{9D8B030D-6E8A-4147-A177-3AD203B41FA5}">
                      <a16:colId xmlns:a16="http://schemas.microsoft.com/office/drawing/2014/main" val="3034134138"/>
                    </a:ext>
                  </a:extLst>
                </a:gridCol>
                <a:gridCol w="3584309">
                  <a:extLst>
                    <a:ext uri="{9D8B030D-6E8A-4147-A177-3AD203B41FA5}">
                      <a16:colId xmlns:a16="http://schemas.microsoft.com/office/drawing/2014/main" val="3350718740"/>
                    </a:ext>
                  </a:extLst>
                </a:gridCol>
                <a:gridCol w="2915280">
                  <a:extLst>
                    <a:ext uri="{9D8B030D-6E8A-4147-A177-3AD203B41FA5}">
                      <a16:colId xmlns:a16="http://schemas.microsoft.com/office/drawing/2014/main" val="1331252345"/>
                    </a:ext>
                  </a:extLst>
                </a:gridCol>
              </a:tblGrid>
              <a:tr h="322277">
                <a:tc>
                  <a:txBody>
                    <a:bodyPr/>
                    <a:lstStyle/>
                    <a:p>
                      <a:r>
                        <a:rPr lang="en-US" sz="1600" dirty="0"/>
                        <a:t>Alert</a:t>
                      </a:r>
                    </a:p>
                  </a:txBody>
                  <a:tcPr/>
                </a:tc>
                <a:tc>
                  <a:txBody>
                    <a:bodyPr/>
                    <a:lstStyle/>
                    <a:p>
                      <a:r>
                        <a:rPr lang="en-US" sz="1600" dirty="0"/>
                        <a:t>Who ?</a:t>
                      </a:r>
                    </a:p>
                  </a:txBody>
                  <a:tcPr/>
                </a:tc>
                <a:tc>
                  <a:txBody>
                    <a:bodyPr/>
                    <a:lstStyle/>
                    <a:p>
                      <a:r>
                        <a:rPr lang="en-US" sz="1600" dirty="0"/>
                        <a:t>When?</a:t>
                      </a:r>
                    </a:p>
                  </a:txBody>
                  <a:tcPr/>
                </a:tc>
                <a:tc>
                  <a:txBody>
                    <a:bodyPr/>
                    <a:lstStyle/>
                    <a:p>
                      <a:r>
                        <a:rPr lang="en-US" sz="1600" dirty="0"/>
                        <a:t>Fix</a:t>
                      </a:r>
                    </a:p>
                  </a:txBody>
                  <a:tcPr/>
                </a:tc>
                <a:extLst>
                  <a:ext uri="{0D108BD9-81ED-4DB2-BD59-A6C34878D82A}">
                    <a16:rowId xmlns:a16="http://schemas.microsoft.com/office/drawing/2014/main" val="480724473"/>
                  </a:ext>
                </a:extLst>
              </a:tr>
              <a:tr h="732448">
                <a:tc>
                  <a:txBody>
                    <a:bodyPr/>
                    <a:lstStyle/>
                    <a:p>
                      <a:pPr marL="0" algn="l" defTabSz="914400" rtl="0" eaLnBrk="1" latinLnBrk="0" hangingPunct="1"/>
                      <a:r>
                        <a:rPr lang="en-US" sz="1100" kern="1200" dirty="0">
                          <a:solidFill>
                            <a:schemeClr val="accent1"/>
                          </a:solidFill>
                          <a:latin typeface="+mn-lt"/>
                          <a:ea typeface="+mn-ea"/>
                          <a:cs typeface="+mn-cs"/>
                        </a:rPr>
                        <a:t>The hours worked and /or time off you have entered exceeds 8 hours in a day. If this is incorrect, please click on the block of time to edit it. </a:t>
                      </a:r>
                    </a:p>
                  </a:txBody>
                  <a:tcPr/>
                </a:tc>
                <a:tc>
                  <a:txBody>
                    <a:bodyPr/>
                    <a:lstStyle/>
                    <a:p>
                      <a:pPr marL="0" algn="l" defTabSz="914400" rtl="0" eaLnBrk="1" latinLnBrk="0" hangingPunct="1"/>
                      <a:r>
                        <a:rPr lang="en-US" sz="1100" kern="1200" dirty="0">
                          <a:solidFill>
                            <a:schemeClr val="accent1"/>
                          </a:solidFill>
                          <a:latin typeface="+mn-lt"/>
                          <a:ea typeface="+mn-ea"/>
                          <a:cs typeface="+mn-cs"/>
                        </a:rPr>
                        <a:t>Nonexempt employees</a:t>
                      </a:r>
                    </a:p>
                    <a:p>
                      <a:pPr marL="0" indent="-171450" algn="l" defTabSz="914400" rtl="0" eaLnBrk="1" latinLnBrk="0" hangingPunct="1">
                        <a:buFont typeface="Arial" panose="020B0604020202020204" pitchFamily="34" charset="0"/>
                        <a:buChar char="•"/>
                      </a:pPr>
                      <a:r>
                        <a:rPr lang="en-US" sz="1100" kern="1200" dirty="0">
                          <a:solidFill>
                            <a:schemeClr val="accent1"/>
                          </a:solidFill>
                          <a:latin typeface="+mn-lt"/>
                          <a:ea typeface="+mn-ea"/>
                          <a:cs typeface="+mn-cs"/>
                        </a:rPr>
                        <a:t>Time entry &amp; in/out nonexempt employees.</a:t>
                      </a:r>
                    </a:p>
                  </a:txBody>
                  <a:tcPr/>
                </a:tc>
                <a:tc>
                  <a:txBody>
                    <a:bodyPr/>
                    <a:lstStyle/>
                    <a:p>
                      <a:pPr marL="0" algn="l" defTabSz="914400" rtl="0" eaLnBrk="1" latinLnBrk="0" hangingPunct="1"/>
                      <a:r>
                        <a:rPr lang="en-US" sz="1100" kern="1200" dirty="0">
                          <a:solidFill>
                            <a:schemeClr val="accent1"/>
                          </a:solidFill>
                          <a:latin typeface="+mn-lt"/>
                          <a:ea typeface="+mn-ea"/>
                          <a:cs typeface="+mn-cs"/>
                        </a:rPr>
                        <a:t>Employee exceeds the scheduled hours in a day. The warning is letting employee know that by exceeding the scheduled hours they could end up with overtime hour.</a:t>
                      </a:r>
                    </a:p>
                  </a:txBody>
                  <a:tcPr/>
                </a:tc>
                <a:tc>
                  <a:txBody>
                    <a:bodyPr/>
                    <a:lstStyle/>
                    <a:p>
                      <a:pPr marL="0" algn="l" defTabSz="914400" rtl="0" eaLnBrk="1" latinLnBrk="0" hangingPunct="1"/>
                      <a:r>
                        <a:rPr lang="en-US" sz="1100" kern="1200" dirty="0">
                          <a:solidFill>
                            <a:schemeClr val="accent1"/>
                          </a:solidFill>
                          <a:latin typeface="+mn-lt"/>
                          <a:ea typeface="+mn-ea"/>
                          <a:cs typeface="+mn-cs"/>
                        </a:rPr>
                        <a:t>Only a warning/alert- no fix is needed if employee worked over the scheduled time. </a:t>
                      </a:r>
                    </a:p>
                    <a:p>
                      <a:pPr marL="0" algn="l" defTabSz="914400" rtl="0" eaLnBrk="1" latinLnBrk="0" hangingPunct="1"/>
                      <a:endParaRPr lang="en-US" sz="1100" kern="1200" dirty="0">
                        <a:solidFill>
                          <a:schemeClr val="accent1"/>
                        </a:solidFill>
                        <a:latin typeface="+mn-lt"/>
                        <a:ea typeface="+mn-ea"/>
                        <a:cs typeface="+mn-cs"/>
                      </a:endParaRPr>
                    </a:p>
                  </a:txBody>
                  <a:tcPr/>
                </a:tc>
                <a:extLst>
                  <a:ext uri="{0D108BD9-81ED-4DB2-BD59-A6C34878D82A}">
                    <a16:rowId xmlns:a16="http://schemas.microsoft.com/office/drawing/2014/main" val="793443892"/>
                  </a:ext>
                </a:extLst>
              </a:tr>
              <a:tr h="893586">
                <a:tc>
                  <a:txBody>
                    <a:bodyPr/>
                    <a:lstStyle/>
                    <a:p>
                      <a:r>
                        <a:rPr lang="en-US" sz="1100" kern="1200" dirty="0">
                          <a:solidFill>
                            <a:schemeClr val="accent1"/>
                          </a:solidFill>
                          <a:latin typeface="+mn-lt"/>
                          <a:ea typeface="+mn-ea"/>
                          <a:cs typeface="+mn-cs"/>
                        </a:rPr>
                        <a:t>You have entered time on a holiday. If this is incorrect, please click on the block of time to delete it. If this is correct, you can proceed with submitting your time sheet when all hours have been entered</a:t>
                      </a:r>
                    </a:p>
                  </a:txBody>
                  <a:tcPr/>
                </a:tc>
                <a:tc>
                  <a:txBody>
                    <a:bodyPr/>
                    <a:lstStyle/>
                    <a:p>
                      <a:r>
                        <a:rPr lang="en-US" sz="1100" kern="1200" dirty="0">
                          <a:solidFill>
                            <a:schemeClr val="accent1"/>
                          </a:solidFill>
                          <a:latin typeface="+mn-lt"/>
                          <a:ea typeface="+mn-ea"/>
                          <a:cs typeface="+mn-cs"/>
                        </a:rPr>
                        <a:t>Time entry &amp; in/out nonexempt employees</a:t>
                      </a:r>
                    </a:p>
                  </a:txBody>
                  <a:tcPr/>
                </a:tc>
                <a:tc>
                  <a:txBody>
                    <a:bodyPr/>
                    <a:lstStyle/>
                    <a:p>
                      <a:r>
                        <a:rPr lang="en-US" sz="1100" kern="1200" dirty="0">
                          <a:solidFill>
                            <a:schemeClr val="accent1"/>
                          </a:solidFill>
                          <a:latin typeface="+mn-lt"/>
                          <a:ea typeface="+mn-ea"/>
                          <a:cs typeface="+mn-cs"/>
                        </a:rPr>
                        <a:t>Regular</a:t>
                      </a:r>
                      <a:r>
                        <a:rPr lang="en-US" sz="1100" kern="1200" baseline="0" dirty="0">
                          <a:solidFill>
                            <a:schemeClr val="accent1"/>
                          </a:solidFill>
                          <a:latin typeface="+mn-lt"/>
                          <a:ea typeface="+mn-ea"/>
                          <a:cs typeface="+mn-cs"/>
                        </a:rPr>
                        <a:t> hours are being reported on a day with holiday hours</a:t>
                      </a:r>
                      <a:endParaRPr lang="en-US" sz="1100" kern="1200" dirty="0">
                        <a:solidFill>
                          <a:schemeClr val="accen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1"/>
                          </a:solidFill>
                          <a:latin typeface="+mn-lt"/>
                          <a:ea typeface="+mn-ea"/>
                          <a:cs typeface="+mn-cs"/>
                        </a:rPr>
                        <a:t>Only a warning/alert- no fix is needed if employee worked on that holiday.</a:t>
                      </a:r>
                    </a:p>
                    <a:p>
                      <a:endParaRPr lang="en-US" sz="1100" kern="1200" dirty="0">
                        <a:solidFill>
                          <a:schemeClr val="accent1"/>
                        </a:solidFill>
                        <a:latin typeface="+mn-lt"/>
                        <a:ea typeface="+mn-ea"/>
                        <a:cs typeface="+mn-cs"/>
                      </a:endParaRPr>
                    </a:p>
                  </a:txBody>
                  <a:tcPr/>
                </a:tc>
                <a:extLst>
                  <a:ext uri="{0D108BD9-81ED-4DB2-BD59-A6C34878D82A}">
                    <a16:rowId xmlns:a16="http://schemas.microsoft.com/office/drawing/2014/main" val="146116204"/>
                  </a:ext>
                </a:extLst>
              </a:tr>
              <a:tr h="1377001">
                <a:tc>
                  <a:txBody>
                    <a:bodyPr/>
                    <a:lstStyle/>
                    <a:p>
                      <a:pPr marL="0" algn="l" defTabSz="914400" rtl="0" eaLnBrk="1" latinLnBrk="0" hangingPunct="1"/>
                      <a:r>
                        <a:rPr lang="en-US" sz="1100" kern="1200" dirty="0">
                          <a:solidFill>
                            <a:schemeClr val="accent1"/>
                          </a:solidFill>
                          <a:latin typeface="+mn-lt"/>
                          <a:ea typeface="+mn-ea"/>
                          <a:cs typeface="+mn-cs"/>
                        </a:rPr>
                        <a:t>International students may only work 20 hours per week while school is in session. You may work more than 20 hours per week during the summer semester, spring break, and winter break. </a:t>
                      </a:r>
                    </a:p>
                    <a:p>
                      <a:pPr marL="0" algn="l" defTabSz="914400" rtl="0" eaLnBrk="1" latinLnBrk="0" hangingPunct="1"/>
                      <a:endParaRPr lang="en-US" sz="1100" kern="1200" dirty="0">
                        <a:solidFill>
                          <a:schemeClr val="accent1"/>
                        </a:solidFill>
                        <a:latin typeface="+mn-lt"/>
                        <a:ea typeface="+mn-ea"/>
                        <a:cs typeface="+mn-cs"/>
                      </a:endParaRPr>
                    </a:p>
                    <a:p>
                      <a:pPr marL="0" algn="l" defTabSz="914400" rtl="0" eaLnBrk="1" latinLnBrk="0" hangingPunct="1"/>
                      <a:r>
                        <a:rPr lang="en-US" sz="1100" kern="1200" dirty="0">
                          <a:solidFill>
                            <a:srgbClr val="FF0000"/>
                          </a:solidFill>
                          <a:latin typeface="+mn-lt"/>
                          <a:ea typeface="+mn-ea"/>
                          <a:cs typeface="+mn-cs"/>
                        </a:rPr>
                        <a:t>***Violating these rules can jeopardize your visa status. ***</a:t>
                      </a:r>
                    </a:p>
                  </a:txBody>
                  <a:tcPr/>
                </a:tc>
                <a:tc>
                  <a:txBody>
                    <a:bodyPr/>
                    <a:lstStyle/>
                    <a:p>
                      <a:r>
                        <a:rPr lang="en-US" sz="1100" kern="1200" dirty="0">
                          <a:solidFill>
                            <a:schemeClr val="accent1"/>
                          </a:solidFill>
                          <a:latin typeface="+mn-lt"/>
                          <a:ea typeface="+mn-ea"/>
                          <a:cs typeface="+mn-cs"/>
                        </a:rPr>
                        <a:t>International students</a:t>
                      </a:r>
                    </a:p>
                  </a:txBody>
                  <a:tcPr/>
                </a:tc>
                <a:tc>
                  <a:txBody>
                    <a:bodyPr/>
                    <a:lstStyle/>
                    <a:p>
                      <a:r>
                        <a:rPr lang="en-US" sz="1100" kern="1200" dirty="0">
                          <a:solidFill>
                            <a:schemeClr val="accent1"/>
                          </a:solidFill>
                          <a:latin typeface="+mn-lt"/>
                          <a:ea typeface="+mn-ea"/>
                          <a:cs typeface="+mn-cs"/>
                        </a:rPr>
                        <a:t>Work</a:t>
                      </a:r>
                      <a:r>
                        <a:rPr lang="en-US" sz="1100" kern="1200" baseline="0" dirty="0">
                          <a:solidFill>
                            <a:schemeClr val="accent1"/>
                          </a:solidFill>
                          <a:latin typeface="+mn-lt"/>
                          <a:ea typeface="+mn-ea"/>
                          <a:cs typeface="+mn-cs"/>
                        </a:rPr>
                        <a:t> </a:t>
                      </a:r>
                      <a:r>
                        <a:rPr lang="en-US" sz="1100" kern="1200" dirty="0">
                          <a:solidFill>
                            <a:schemeClr val="accent1"/>
                          </a:solidFill>
                          <a:latin typeface="+mn-lt"/>
                          <a:ea typeface="+mn-ea"/>
                          <a:cs typeface="+mn-cs"/>
                        </a:rPr>
                        <a:t>hours reported</a:t>
                      </a:r>
                      <a:r>
                        <a:rPr lang="en-US" sz="1100" kern="1200" baseline="0" dirty="0">
                          <a:solidFill>
                            <a:schemeClr val="accent1"/>
                          </a:solidFill>
                          <a:latin typeface="+mn-lt"/>
                          <a:ea typeface="+mn-ea"/>
                          <a:cs typeface="+mn-cs"/>
                        </a:rPr>
                        <a:t> exceeds 20hrs during the regular semester</a:t>
                      </a:r>
                      <a:endParaRPr lang="en-US" sz="1100" kern="1200" dirty="0">
                        <a:solidFill>
                          <a:schemeClr val="accen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1"/>
                          </a:solidFill>
                          <a:latin typeface="+mn-lt"/>
                          <a:ea typeface="+mn-ea"/>
                          <a:cs typeface="+mn-cs"/>
                        </a:rPr>
                        <a:t>Employees</a:t>
                      </a:r>
                      <a:r>
                        <a:rPr lang="en-US" sz="1100" kern="1200" baseline="0" dirty="0">
                          <a:solidFill>
                            <a:schemeClr val="accent1"/>
                          </a:solidFill>
                          <a:latin typeface="+mn-lt"/>
                          <a:ea typeface="+mn-ea"/>
                          <a:cs typeface="+mn-cs"/>
                        </a:rPr>
                        <a:t> must be compensated for any time worked.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accen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accent1"/>
                          </a:solidFill>
                          <a:latin typeface="+mn-lt"/>
                          <a:ea typeface="+mn-ea"/>
                          <a:cs typeface="+mn-cs"/>
                        </a:rPr>
                        <a:t>Contact Norma Lozano in HR (ext. 2198) if you have any questions regarding any possible visa issues. </a:t>
                      </a:r>
                      <a:endParaRPr lang="en-US" sz="1100" kern="1200" dirty="0">
                        <a:solidFill>
                          <a:schemeClr val="accent1"/>
                        </a:solidFill>
                        <a:latin typeface="+mn-lt"/>
                        <a:ea typeface="+mn-ea"/>
                        <a:cs typeface="+mn-cs"/>
                      </a:endParaRPr>
                    </a:p>
                    <a:p>
                      <a:endParaRPr lang="en-US" sz="1100" kern="1200" dirty="0">
                        <a:solidFill>
                          <a:schemeClr val="accent1"/>
                        </a:solidFill>
                        <a:latin typeface="+mn-lt"/>
                        <a:ea typeface="+mn-ea"/>
                        <a:cs typeface="+mn-cs"/>
                      </a:endParaRPr>
                    </a:p>
                  </a:txBody>
                  <a:tcPr/>
                </a:tc>
                <a:extLst>
                  <a:ext uri="{0D108BD9-81ED-4DB2-BD59-A6C34878D82A}">
                    <a16:rowId xmlns:a16="http://schemas.microsoft.com/office/drawing/2014/main" val="2038668964"/>
                  </a:ext>
                </a:extLst>
              </a:tr>
              <a:tr h="1054724">
                <a:tc>
                  <a:txBody>
                    <a:bodyPr/>
                    <a:lstStyle/>
                    <a:p>
                      <a:pPr marL="0" algn="l" defTabSz="914400" rtl="0" eaLnBrk="1" latinLnBrk="0" hangingPunct="1"/>
                      <a:r>
                        <a:rPr lang="en-US" sz="1100" kern="1200" dirty="0">
                          <a:solidFill>
                            <a:schemeClr val="accent1"/>
                          </a:solidFill>
                          <a:latin typeface="+mn-lt"/>
                          <a:ea typeface="+mn-ea"/>
                          <a:cs typeface="+mn-cs"/>
                        </a:rPr>
                        <a:t>Unmatched time clock event exists: You have a time clock event (Check In) that does not have a matching (Check Out) time clock event. </a:t>
                      </a:r>
                    </a:p>
                  </a:txBody>
                  <a:tcPr/>
                </a:tc>
                <a:tc>
                  <a:txBody>
                    <a:bodyPr/>
                    <a:lstStyle/>
                    <a:p>
                      <a:pPr marL="0" algn="l" defTabSz="914400" rtl="0" eaLnBrk="1" latinLnBrk="0" hangingPunct="1"/>
                      <a:r>
                        <a:rPr lang="en-US" sz="1100" kern="1200" dirty="0">
                          <a:solidFill>
                            <a:schemeClr val="accent1"/>
                          </a:solidFill>
                          <a:latin typeface="+mn-lt"/>
                          <a:ea typeface="+mn-ea"/>
                          <a:cs typeface="+mn-cs"/>
                        </a:rPr>
                        <a:t>Only applies to in and out time reporters</a:t>
                      </a:r>
                    </a:p>
                  </a:txBody>
                  <a:tcPr/>
                </a:tc>
                <a:tc>
                  <a:txBody>
                    <a:bodyPr/>
                    <a:lstStyle/>
                    <a:p>
                      <a:pPr marL="0" algn="l" defTabSz="914400" rtl="0" eaLnBrk="1" latinLnBrk="0" hangingPunct="1"/>
                      <a:r>
                        <a:rPr lang="en-US" sz="1100" kern="1200" dirty="0">
                          <a:solidFill>
                            <a:schemeClr val="accent1"/>
                          </a:solidFill>
                          <a:latin typeface="+mn-lt"/>
                          <a:ea typeface="+mn-ea"/>
                          <a:cs typeface="+mn-cs"/>
                        </a:rPr>
                        <a:t>Employee forgot to</a:t>
                      </a:r>
                      <a:r>
                        <a:rPr lang="en-US" sz="1100" kern="1200" baseline="0" dirty="0">
                          <a:solidFill>
                            <a:schemeClr val="accent1"/>
                          </a:solidFill>
                          <a:latin typeface="+mn-lt"/>
                          <a:ea typeface="+mn-ea"/>
                          <a:cs typeface="+mn-cs"/>
                        </a:rPr>
                        <a:t> check out </a:t>
                      </a:r>
                      <a:endParaRPr lang="en-US" sz="1100" kern="1200" dirty="0">
                        <a:solidFill>
                          <a:schemeClr val="accen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1"/>
                          </a:solidFill>
                          <a:latin typeface="+mn-lt"/>
                          <a:ea typeface="+mn-ea"/>
                          <a:cs typeface="+mn-cs"/>
                        </a:rPr>
                        <a:t>In the Time worklet you can click on Time Clock History to see all Unmatched Clock Events. Clicking on Add Clock Event will allow you to add a Check Out for the appropriate date and time.</a:t>
                      </a:r>
                    </a:p>
                    <a:p>
                      <a:pPr marL="0" algn="l" defTabSz="914400" rtl="0" eaLnBrk="1" latinLnBrk="0" hangingPunct="1"/>
                      <a:endParaRPr lang="en-US" sz="1100" kern="1200" dirty="0">
                        <a:solidFill>
                          <a:schemeClr val="accent1"/>
                        </a:solidFill>
                        <a:latin typeface="+mn-lt"/>
                        <a:ea typeface="+mn-ea"/>
                        <a:cs typeface="+mn-cs"/>
                      </a:endParaRPr>
                    </a:p>
                  </a:txBody>
                  <a:tcPr/>
                </a:tc>
                <a:extLst>
                  <a:ext uri="{0D108BD9-81ED-4DB2-BD59-A6C34878D82A}">
                    <a16:rowId xmlns:a16="http://schemas.microsoft.com/office/drawing/2014/main" val="2565204346"/>
                  </a:ext>
                </a:extLst>
              </a:tr>
            </a:tbl>
          </a:graphicData>
        </a:graphic>
      </p:graphicFrame>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686" y="689399"/>
            <a:ext cx="504434" cy="421228"/>
          </a:xfrm>
          <a:prstGeom prst="rect">
            <a:avLst/>
          </a:prstGeom>
        </p:spPr>
      </p:pic>
    </p:spTree>
    <p:extLst>
      <p:ext uri="{BB962C8B-B14F-4D97-AF65-F5344CB8AC3E}">
        <p14:creationId xmlns:p14="http://schemas.microsoft.com/office/powerpoint/2010/main" val="1417453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446" y="364259"/>
            <a:ext cx="9875520" cy="471777"/>
          </a:xfrm>
        </p:spPr>
        <p:txBody>
          <a:bodyPr>
            <a:normAutofit fontScale="90000"/>
          </a:bodyPr>
          <a:lstStyle/>
          <a:p>
            <a:r>
              <a:rPr lang="en-US" dirty="0"/>
              <a:t>Unmatched time clock event exists- Alert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33" y="2346774"/>
            <a:ext cx="10797110" cy="4146967"/>
          </a:xfrm>
          <a:prstGeom prst="rect">
            <a:avLst/>
          </a:prstGeom>
          <a:ln w="38100" cap="sq">
            <a:solidFill>
              <a:srgbClr val="FFA126"/>
            </a:solidFill>
            <a:prstDash val="solid"/>
            <a:miter lim="800000"/>
          </a:ln>
          <a:effectLst>
            <a:outerShdw blurRad="50800" dist="38100" dir="2700000" algn="tl" rotWithShape="0">
              <a:srgbClr val="000000">
                <a:alpha val="43000"/>
              </a:srgbClr>
            </a:outerShdw>
          </a:effectLst>
        </p:spPr>
      </p:pic>
      <p:sp>
        <p:nvSpPr>
          <p:cNvPr id="6" name="Line Callout 1 5"/>
          <p:cNvSpPr/>
          <p:nvPr/>
        </p:nvSpPr>
        <p:spPr>
          <a:xfrm>
            <a:off x="8643905" y="1289918"/>
            <a:ext cx="2671638" cy="922351"/>
          </a:xfrm>
          <a:prstGeom prst="borderCallout1">
            <a:avLst>
              <a:gd name="adj1" fmla="val 18750"/>
              <a:gd name="adj2" fmla="val -8333"/>
              <a:gd name="adj3" fmla="val 237036"/>
              <a:gd name="adj4" fmla="val -48080"/>
            </a:avLst>
          </a:prstGeom>
          <a:solidFill>
            <a:schemeClr val="bg1"/>
          </a:solidFill>
          <a:ln>
            <a:solidFill>
              <a:srgbClr val="FFA12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Employee checked in &amp; forgot/has not checked out</a:t>
            </a:r>
            <a:endParaRPr lang="en-US" sz="14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351" y="1289918"/>
            <a:ext cx="286247" cy="239031"/>
          </a:xfrm>
          <a:prstGeom prst="rect">
            <a:avLst/>
          </a:prstGeom>
        </p:spPr>
      </p:pic>
    </p:spTree>
    <p:extLst>
      <p:ext uri="{BB962C8B-B14F-4D97-AF65-F5344CB8AC3E}">
        <p14:creationId xmlns:p14="http://schemas.microsoft.com/office/powerpoint/2010/main" val="374724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6193" y="318644"/>
            <a:ext cx="8643063" cy="929891"/>
          </a:xfrm>
        </p:spPr>
        <p:txBody>
          <a:bodyPr/>
          <a:lstStyle/>
          <a:p>
            <a:pPr algn="ctr"/>
            <a:r>
              <a:rPr lang="en-US" dirty="0"/>
              <a:t>Time Tracking Overview </a:t>
            </a:r>
          </a:p>
        </p:txBody>
      </p:sp>
      <p:sp>
        <p:nvSpPr>
          <p:cNvPr id="8" name="Rounded Rectangle 5"/>
          <p:cNvSpPr/>
          <p:nvPr/>
        </p:nvSpPr>
        <p:spPr>
          <a:xfrm>
            <a:off x="1934555" y="1345520"/>
            <a:ext cx="4370650" cy="2053424"/>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9" name="Rectangle 8"/>
          <p:cNvSpPr/>
          <p:nvPr/>
        </p:nvSpPr>
        <p:spPr>
          <a:xfrm>
            <a:off x="2803978" y="1821615"/>
            <a:ext cx="3271931" cy="1231106"/>
          </a:xfrm>
          <a:prstGeom prst="rect">
            <a:avLst/>
          </a:prstGeom>
        </p:spPr>
        <p:txBody>
          <a:bodyPr wrap="square" lIns="0" tIns="0" rIns="0" bIns="0">
            <a:spAutoFit/>
          </a:bodyPr>
          <a:lstStyle/>
          <a:p>
            <a:pPr algn="r">
              <a:spcBef>
                <a:spcPts val="600"/>
              </a:spcBef>
            </a:pPr>
            <a:r>
              <a:rPr lang="en-US" sz="1600" dirty="0">
                <a:solidFill>
                  <a:schemeClr val="bg1"/>
                </a:solidFill>
              </a:rPr>
              <a:t>Time tracking refers to the process of submitting and approving time sheets for payroll purposes. Completed by Employees, Managers and Timekeepers* </a:t>
            </a:r>
          </a:p>
        </p:txBody>
      </p:sp>
      <p:sp>
        <p:nvSpPr>
          <p:cNvPr id="10" name="Freeform 97"/>
          <p:cNvSpPr>
            <a:spLocks noEditPoints="1"/>
          </p:cNvSpPr>
          <p:nvPr/>
        </p:nvSpPr>
        <p:spPr bwMode="auto">
          <a:xfrm>
            <a:off x="2107874" y="1521645"/>
            <a:ext cx="758637" cy="703902"/>
          </a:xfrm>
          <a:custGeom>
            <a:avLst/>
            <a:gdLst>
              <a:gd name="T0" fmla="*/ 269 w 354"/>
              <a:gd name="T1" fmla="*/ 109 h 361"/>
              <a:gd name="T2" fmla="*/ 206 w 354"/>
              <a:gd name="T3" fmla="*/ 109 h 361"/>
              <a:gd name="T4" fmla="*/ 130 w 354"/>
              <a:gd name="T5" fmla="*/ 167 h 361"/>
              <a:gd name="T6" fmla="*/ 124 w 354"/>
              <a:gd name="T7" fmla="*/ 177 h 361"/>
              <a:gd name="T8" fmla="*/ 187 w 354"/>
              <a:gd name="T9" fmla="*/ 109 h 361"/>
              <a:gd name="T10" fmla="*/ 124 w 354"/>
              <a:gd name="T11" fmla="*/ 109 h 361"/>
              <a:gd name="T12" fmla="*/ 145 w 354"/>
              <a:gd name="T13" fmla="*/ 149 h 361"/>
              <a:gd name="T14" fmla="*/ 41 w 354"/>
              <a:gd name="T15" fmla="*/ 268 h 361"/>
              <a:gd name="T16" fmla="*/ 104 w 354"/>
              <a:gd name="T17" fmla="*/ 268 h 361"/>
              <a:gd name="T18" fmla="*/ 43 w 354"/>
              <a:gd name="T19" fmla="*/ 227 h 361"/>
              <a:gd name="T20" fmla="*/ 41 w 354"/>
              <a:gd name="T21" fmla="*/ 208 h 361"/>
              <a:gd name="T22" fmla="*/ 104 w 354"/>
              <a:gd name="T23" fmla="*/ 208 h 361"/>
              <a:gd name="T24" fmla="*/ 43 w 354"/>
              <a:gd name="T25" fmla="*/ 167 h 361"/>
              <a:gd name="T26" fmla="*/ 238 w 354"/>
              <a:gd name="T27" fmla="*/ 41 h 361"/>
              <a:gd name="T28" fmla="*/ 244 w 354"/>
              <a:gd name="T29" fmla="*/ 65 h 361"/>
              <a:gd name="T30" fmla="*/ 221 w 354"/>
              <a:gd name="T31" fmla="*/ 55 h 361"/>
              <a:gd name="T32" fmla="*/ 88 w 354"/>
              <a:gd name="T33" fmla="*/ 41 h 361"/>
              <a:gd name="T34" fmla="*/ 93 w 354"/>
              <a:gd name="T35" fmla="*/ 65 h 361"/>
              <a:gd name="T36" fmla="*/ 71 w 354"/>
              <a:gd name="T37" fmla="*/ 55 h 361"/>
              <a:gd name="T38" fmla="*/ 16 w 354"/>
              <a:gd name="T39" fmla="*/ 41 h 361"/>
              <a:gd name="T40" fmla="*/ 126 w 354"/>
              <a:gd name="T41" fmla="*/ 311 h 361"/>
              <a:gd name="T42" fmla="*/ 0 w 354"/>
              <a:gd name="T43" fmla="*/ 45 h 361"/>
              <a:gd name="T44" fmla="*/ 72 w 354"/>
              <a:gd name="T45" fmla="*/ 8 h 361"/>
              <a:gd name="T46" fmla="*/ 88 w 354"/>
              <a:gd name="T47" fmla="*/ 25 h 361"/>
              <a:gd name="T48" fmla="*/ 230 w 354"/>
              <a:gd name="T49" fmla="*/ 0 h 361"/>
              <a:gd name="T50" fmla="*/ 291 w 354"/>
              <a:gd name="T51" fmla="*/ 25 h 361"/>
              <a:gd name="T52" fmla="*/ 295 w 354"/>
              <a:gd name="T53" fmla="*/ 126 h 361"/>
              <a:gd name="T54" fmla="*/ 41 w 354"/>
              <a:gd name="T55" fmla="*/ 147 h 361"/>
              <a:gd name="T56" fmla="*/ 104 w 354"/>
              <a:gd name="T57" fmla="*/ 147 h 361"/>
              <a:gd name="T58" fmla="*/ 43 w 354"/>
              <a:gd name="T59" fmla="*/ 107 h 361"/>
              <a:gd name="T60" fmla="*/ 161 w 354"/>
              <a:gd name="T61" fmla="*/ 319 h 361"/>
              <a:gd name="T62" fmla="*/ 174 w 354"/>
              <a:gd name="T63" fmla="*/ 180 h 361"/>
              <a:gd name="T64" fmla="*/ 174 w 354"/>
              <a:gd name="T65" fmla="*/ 305 h 361"/>
              <a:gd name="T66" fmla="*/ 230 w 354"/>
              <a:gd name="T67" fmla="*/ 249 h 361"/>
              <a:gd name="T68" fmla="*/ 291 w 354"/>
              <a:gd name="T69" fmla="*/ 188 h 361"/>
              <a:gd name="T70" fmla="*/ 206 w 354"/>
              <a:gd name="T71" fmla="*/ 203 h 361"/>
              <a:gd name="T72" fmla="*/ 229 w 354"/>
              <a:gd name="T73" fmla="*/ 296 h 361"/>
              <a:gd name="T74" fmla="*/ 244 w 354"/>
              <a:gd name="T75" fmla="*/ 313 h 361"/>
              <a:gd name="T76" fmla="*/ 229 w 354"/>
              <a:gd name="T77" fmla="*/ 296 h 361"/>
              <a:gd name="T78" fmla="*/ 314 w 354"/>
              <a:gd name="T79" fmla="*/ 243 h 361"/>
              <a:gd name="T80" fmla="*/ 282 w 354"/>
              <a:gd name="T81" fmla="*/ 243 h 361"/>
              <a:gd name="T82" fmla="*/ 229 w 354"/>
              <a:gd name="T83" fmla="*/ 190 h 361"/>
              <a:gd name="T84" fmla="*/ 244 w 354"/>
              <a:gd name="T85" fmla="*/ 173 h 361"/>
              <a:gd name="T86" fmla="*/ 159 w 354"/>
              <a:gd name="T87" fmla="*/ 243 h 361"/>
              <a:gd name="T88" fmla="*/ 191 w 354"/>
              <a:gd name="T89" fmla="*/ 243 h 361"/>
              <a:gd name="T90" fmla="*/ 159 w 354"/>
              <a:gd name="T91" fmla="*/ 2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4" h="361">
                <a:moveTo>
                  <a:pt x="206" y="116"/>
                </a:moveTo>
                <a:cubicBezTo>
                  <a:pt x="227" y="111"/>
                  <a:pt x="248" y="111"/>
                  <a:pt x="269" y="117"/>
                </a:cubicBezTo>
                <a:cubicBezTo>
                  <a:pt x="269" y="109"/>
                  <a:pt x="269" y="109"/>
                  <a:pt x="269" y="109"/>
                </a:cubicBezTo>
                <a:cubicBezTo>
                  <a:pt x="269" y="108"/>
                  <a:pt x="268" y="107"/>
                  <a:pt x="267" y="107"/>
                </a:cubicBezTo>
                <a:cubicBezTo>
                  <a:pt x="208" y="107"/>
                  <a:pt x="208" y="107"/>
                  <a:pt x="208" y="107"/>
                </a:cubicBezTo>
                <a:cubicBezTo>
                  <a:pt x="207" y="107"/>
                  <a:pt x="206" y="108"/>
                  <a:pt x="206" y="109"/>
                </a:cubicBezTo>
                <a:cubicBezTo>
                  <a:pt x="206" y="116"/>
                  <a:pt x="206" y="116"/>
                  <a:pt x="206" y="116"/>
                </a:cubicBezTo>
                <a:close/>
                <a:moveTo>
                  <a:pt x="124" y="177"/>
                </a:moveTo>
                <a:cubicBezTo>
                  <a:pt x="126" y="174"/>
                  <a:pt x="128" y="170"/>
                  <a:pt x="130" y="167"/>
                </a:cubicBezTo>
                <a:cubicBezTo>
                  <a:pt x="126" y="167"/>
                  <a:pt x="126" y="167"/>
                  <a:pt x="126" y="167"/>
                </a:cubicBezTo>
                <a:cubicBezTo>
                  <a:pt x="125" y="167"/>
                  <a:pt x="124" y="168"/>
                  <a:pt x="124" y="169"/>
                </a:cubicBezTo>
                <a:cubicBezTo>
                  <a:pt x="124" y="177"/>
                  <a:pt x="124" y="177"/>
                  <a:pt x="124" y="177"/>
                </a:cubicBezTo>
                <a:close/>
                <a:moveTo>
                  <a:pt x="145" y="149"/>
                </a:moveTo>
                <a:cubicBezTo>
                  <a:pt x="157" y="138"/>
                  <a:pt x="171" y="129"/>
                  <a:pt x="187" y="122"/>
                </a:cubicBezTo>
                <a:cubicBezTo>
                  <a:pt x="187" y="109"/>
                  <a:pt x="187" y="109"/>
                  <a:pt x="187" y="109"/>
                </a:cubicBezTo>
                <a:cubicBezTo>
                  <a:pt x="187" y="108"/>
                  <a:pt x="186" y="107"/>
                  <a:pt x="185" y="107"/>
                </a:cubicBezTo>
                <a:cubicBezTo>
                  <a:pt x="126" y="107"/>
                  <a:pt x="126" y="107"/>
                  <a:pt x="126" y="107"/>
                </a:cubicBezTo>
                <a:cubicBezTo>
                  <a:pt x="125" y="107"/>
                  <a:pt x="124" y="108"/>
                  <a:pt x="124" y="109"/>
                </a:cubicBezTo>
                <a:cubicBezTo>
                  <a:pt x="124" y="147"/>
                  <a:pt x="124" y="147"/>
                  <a:pt x="124" y="147"/>
                </a:cubicBezTo>
                <a:cubicBezTo>
                  <a:pt x="124" y="149"/>
                  <a:pt x="125" y="149"/>
                  <a:pt x="126" y="149"/>
                </a:cubicBezTo>
                <a:cubicBezTo>
                  <a:pt x="145" y="149"/>
                  <a:pt x="145" y="149"/>
                  <a:pt x="145" y="149"/>
                </a:cubicBezTo>
                <a:close/>
                <a:moveTo>
                  <a:pt x="43" y="227"/>
                </a:moveTo>
                <a:cubicBezTo>
                  <a:pt x="42" y="227"/>
                  <a:pt x="41" y="228"/>
                  <a:pt x="41" y="229"/>
                </a:cubicBezTo>
                <a:cubicBezTo>
                  <a:pt x="41" y="268"/>
                  <a:pt x="41" y="268"/>
                  <a:pt x="41" y="268"/>
                </a:cubicBezTo>
                <a:cubicBezTo>
                  <a:pt x="41" y="269"/>
                  <a:pt x="42" y="270"/>
                  <a:pt x="43" y="270"/>
                </a:cubicBezTo>
                <a:cubicBezTo>
                  <a:pt x="102" y="270"/>
                  <a:pt x="102" y="270"/>
                  <a:pt x="102" y="270"/>
                </a:cubicBezTo>
                <a:cubicBezTo>
                  <a:pt x="103" y="270"/>
                  <a:pt x="104" y="269"/>
                  <a:pt x="104" y="268"/>
                </a:cubicBezTo>
                <a:cubicBezTo>
                  <a:pt x="104" y="229"/>
                  <a:pt x="104" y="229"/>
                  <a:pt x="104" y="229"/>
                </a:cubicBezTo>
                <a:cubicBezTo>
                  <a:pt x="104" y="228"/>
                  <a:pt x="103" y="227"/>
                  <a:pt x="102" y="227"/>
                </a:cubicBezTo>
                <a:cubicBezTo>
                  <a:pt x="43" y="227"/>
                  <a:pt x="43" y="227"/>
                  <a:pt x="43" y="227"/>
                </a:cubicBezTo>
                <a:close/>
                <a:moveTo>
                  <a:pt x="43" y="167"/>
                </a:moveTo>
                <a:cubicBezTo>
                  <a:pt x="42" y="167"/>
                  <a:pt x="41" y="168"/>
                  <a:pt x="41" y="169"/>
                </a:cubicBezTo>
                <a:cubicBezTo>
                  <a:pt x="41" y="208"/>
                  <a:pt x="41" y="208"/>
                  <a:pt x="41" y="208"/>
                </a:cubicBezTo>
                <a:cubicBezTo>
                  <a:pt x="41" y="209"/>
                  <a:pt x="42" y="209"/>
                  <a:pt x="43" y="209"/>
                </a:cubicBezTo>
                <a:cubicBezTo>
                  <a:pt x="102" y="209"/>
                  <a:pt x="102" y="209"/>
                  <a:pt x="102" y="209"/>
                </a:cubicBezTo>
                <a:cubicBezTo>
                  <a:pt x="103" y="209"/>
                  <a:pt x="104" y="209"/>
                  <a:pt x="104" y="208"/>
                </a:cubicBezTo>
                <a:cubicBezTo>
                  <a:pt x="104" y="169"/>
                  <a:pt x="104" y="169"/>
                  <a:pt x="104" y="169"/>
                </a:cubicBezTo>
                <a:cubicBezTo>
                  <a:pt x="104" y="168"/>
                  <a:pt x="103" y="167"/>
                  <a:pt x="102" y="167"/>
                </a:cubicBezTo>
                <a:cubicBezTo>
                  <a:pt x="43" y="167"/>
                  <a:pt x="43" y="167"/>
                  <a:pt x="43" y="167"/>
                </a:cubicBezTo>
                <a:close/>
                <a:moveTo>
                  <a:pt x="295" y="126"/>
                </a:moveTo>
                <a:cubicBezTo>
                  <a:pt x="295" y="41"/>
                  <a:pt x="295" y="41"/>
                  <a:pt x="295" y="41"/>
                </a:cubicBezTo>
                <a:cubicBezTo>
                  <a:pt x="238" y="41"/>
                  <a:pt x="238" y="41"/>
                  <a:pt x="238" y="41"/>
                </a:cubicBezTo>
                <a:cubicBezTo>
                  <a:pt x="238" y="54"/>
                  <a:pt x="238" y="54"/>
                  <a:pt x="238" y="54"/>
                </a:cubicBezTo>
                <a:cubicBezTo>
                  <a:pt x="239" y="55"/>
                  <a:pt x="239" y="55"/>
                  <a:pt x="239" y="55"/>
                </a:cubicBezTo>
                <a:cubicBezTo>
                  <a:pt x="242" y="58"/>
                  <a:pt x="244" y="62"/>
                  <a:pt x="244" y="65"/>
                </a:cubicBezTo>
                <a:cubicBezTo>
                  <a:pt x="244" y="73"/>
                  <a:pt x="238" y="79"/>
                  <a:pt x="230" y="79"/>
                </a:cubicBezTo>
                <a:cubicBezTo>
                  <a:pt x="223" y="79"/>
                  <a:pt x="217" y="73"/>
                  <a:pt x="217" y="65"/>
                </a:cubicBezTo>
                <a:cubicBezTo>
                  <a:pt x="217" y="62"/>
                  <a:pt x="218" y="58"/>
                  <a:pt x="221" y="55"/>
                </a:cubicBezTo>
                <a:cubicBezTo>
                  <a:pt x="222" y="54"/>
                  <a:pt x="222" y="54"/>
                  <a:pt x="222" y="54"/>
                </a:cubicBezTo>
                <a:cubicBezTo>
                  <a:pt x="222" y="41"/>
                  <a:pt x="222" y="41"/>
                  <a:pt x="222" y="41"/>
                </a:cubicBezTo>
                <a:cubicBezTo>
                  <a:pt x="88" y="41"/>
                  <a:pt x="88" y="41"/>
                  <a:pt x="88" y="41"/>
                </a:cubicBezTo>
                <a:cubicBezTo>
                  <a:pt x="88" y="54"/>
                  <a:pt x="88" y="54"/>
                  <a:pt x="88" y="54"/>
                </a:cubicBezTo>
                <a:cubicBezTo>
                  <a:pt x="89" y="55"/>
                  <a:pt x="89" y="55"/>
                  <a:pt x="89" y="55"/>
                </a:cubicBezTo>
                <a:cubicBezTo>
                  <a:pt x="92" y="58"/>
                  <a:pt x="93" y="62"/>
                  <a:pt x="93" y="65"/>
                </a:cubicBezTo>
                <a:cubicBezTo>
                  <a:pt x="93" y="73"/>
                  <a:pt x="87" y="79"/>
                  <a:pt x="80" y="79"/>
                </a:cubicBezTo>
                <a:cubicBezTo>
                  <a:pt x="73" y="79"/>
                  <a:pt x="67" y="73"/>
                  <a:pt x="67" y="65"/>
                </a:cubicBezTo>
                <a:cubicBezTo>
                  <a:pt x="67" y="62"/>
                  <a:pt x="68" y="58"/>
                  <a:pt x="71" y="55"/>
                </a:cubicBezTo>
                <a:cubicBezTo>
                  <a:pt x="72" y="54"/>
                  <a:pt x="72" y="54"/>
                  <a:pt x="72" y="54"/>
                </a:cubicBezTo>
                <a:cubicBezTo>
                  <a:pt x="72" y="41"/>
                  <a:pt x="72" y="41"/>
                  <a:pt x="72" y="41"/>
                </a:cubicBezTo>
                <a:cubicBezTo>
                  <a:pt x="16" y="41"/>
                  <a:pt x="16" y="41"/>
                  <a:pt x="16" y="41"/>
                </a:cubicBezTo>
                <a:cubicBezTo>
                  <a:pt x="16" y="296"/>
                  <a:pt x="16" y="296"/>
                  <a:pt x="16" y="296"/>
                </a:cubicBezTo>
                <a:cubicBezTo>
                  <a:pt x="117" y="296"/>
                  <a:pt x="117" y="296"/>
                  <a:pt x="117" y="296"/>
                </a:cubicBezTo>
                <a:cubicBezTo>
                  <a:pt x="120" y="301"/>
                  <a:pt x="122" y="306"/>
                  <a:pt x="126" y="311"/>
                </a:cubicBezTo>
                <a:cubicBezTo>
                  <a:pt x="20" y="311"/>
                  <a:pt x="20" y="311"/>
                  <a:pt x="20" y="311"/>
                </a:cubicBezTo>
                <a:cubicBezTo>
                  <a:pt x="9" y="312"/>
                  <a:pt x="0" y="304"/>
                  <a:pt x="0" y="292"/>
                </a:cubicBezTo>
                <a:cubicBezTo>
                  <a:pt x="0" y="45"/>
                  <a:pt x="0" y="45"/>
                  <a:pt x="0" y="45"/>
                </a:cubicBezTo>
                <a:cubicBezTo>
                  <a:pt x="0" y="33"/>
                  <a:pt x="8" y="25"/>
                  <a:pt x="20" y="25"/>
                </a:cubicBezTo>
                <a:cubicBezTo>
                  <a:pt x="72" y="25"/>
                  <a:pt x="72" y="25"/>
                  <a:pt x="72" y="25"/>
                </a:cubicBezTo>
                <a:cubicBezTo>
                  <a:pt x="72" y="8"/>
                  <a:pt x="72" y="8"/>
                  <a:pt x="72" y="8"/>
                </a:cubicBezTo>
                <a:cubicBezTo>
                  <a:pt x="72" y="4"/>
                  <a:pt x="76" y="0"/>
                  <a:pt x="80" y="0"/>
                </a:cubicBezTo>
                <a:cubicBezTo>
                  <a:pt x="84" y="0"/>
                  <a:pt x="88" y="4"/>
                  <a:pt x="88" y="8"/>
                </a:cubicBezTo>
                <a:cubicBezTo>
                  <a:pt x="88" y="25"/>
                  <a:pt x="88" y="25"/>
                  <a:pt x="88" y="25"/>
                </a:cubicBezTo>
                <a:cubicBezTo>
                  <a:pt x="222" y="25"/>
                  <a:pt x="222" y="25"/>
                  <a:pt x="222" y="25"/>
                </a:cubicBezTo>
                <a:cubicBezTo>
                  <a:pt x="222" y="8"/>
                  <a:pt x="222" y="8"/>
                  <a:pt x="222" y="8"/>
                </a:cubicBezTo>
                <a:cubicBezTo>
                  <a:pt x="222" y="4"/>
                  <a:pt x="226" y="0"/>
                  <a:pt x="230" y="0"/>
                </a:cubicBezTo>
                <a:cubicBezTo>
                  <a:pt x="234" y="0"/>
                  <a:pt x="238" y="4"/>
                  <a:pt x="238" y="8"/>
                </a:cubicBezTo>
                <a:cubicBezTo>
                  <a:pt x="238" y="25"/>
                  <a:pt x="238" y="25"/>
                  <a:pt x="238" y="25"/>
                </a:cubicBezTo>
                <a:cubicBezTo>
                  <a:pt x="291" y="25"/>
                  <a:pt x="291" y="25"/>
                  <a:pt x="291" y="25"/>
                </a:cubicBezTo>
                <a:cubicBezTo>
                  <a:pt x="302" y="25"/>
                  <a:pt x="310" y="34"/>
                  <a:pt x="310" y="44"/>
                </a:cubicBezTo>
                <a:cubicBezTo>
                  <a:pt x="310" y="135"/>
                  <a:pt x="310" y="135"/>
                  <a:pt x="310" y="135"/>
                </a:cubicBezTo>
                <a:cubicBezTo>
                  <a:pt x="305" y="132"/>
                  <a:pt x="300" y="129"/>
                  <a:pt x="295" y="126"/>
                </a:cubicBezTo>
                <a:close/>
                <a:moveTo>
                  <a:pt x="43" y="107"/>
                </a:moveTo>
                <a:cubicBezTo>
                  <a:pt x="42" y="107"/>
                  <a:pt x="41" y="108"/>
                  <a:pt x="41" y="109"/>
                </a:cubicBezTo>
                <a:cubicBezTo>
                  <a:pt x="41" y="147"/>
                  <a:pt x="41" y="147"/>
                  <a:pt x="41" y="147"/>
                </a:cubicBezTo>
                <a:cubicBezTo>
                  <a:pt x="41" y="149"/>
                  <a:pt x="42" y="149"/>
                  <a:pt x="43" y="149"/>
                </a:cubicBezTo>
                <a:cubicBezTo>
                  <a:pt x="102" y="149"/>
                  <a:pt x="102" y="149"/>
                  <a:pt x="102" y="149"/>
                </a:cubicBezTo>
                <a:cubicBezTo>
                  <a:pt x="103" y="149"/>
                  <a:pt x="104" y="149"/>
                  <a:pt x="104" y="147"/>
                </a:cubicBezTo>
                <a:cubicBezTo>
                  <a:pt x="104" y="109"/>
                  <a:pt x="104" y="109"/>
                  <a:pt x="104" y="109"/>
                </a:cubicBezTo>
                <a:cubicBezTo>
                  <a:pt x="104" y="108"/>
                  <a:pt x="103" y="107"/>
                  <a:pt x="102" y="107"/>
                </a:cubicBezTo>
                <a:cubicBezTo>
                  <a:pt x="43" y="107"/>
                  <a:pt x="43" y="107"/>
                  <a:pt x="43" y="107"/>
                </a:cubicBezTo>
                <a:close/>
                <a:moveTo>
                  <a:pt x="312" y="167"/>
                </a:moveTo>
                <a:cubicBezTo>
                  <a:pt x="354" y="209"/>
                  <a:pt x="354" y="277"/>
                  <a:pt x="312" y="319"/>
                </a:cubicBezTo>
                <a:cubicBezTo>
                  <a:pt x="270" y="361"/>
                  <a:pt x="202" y="361"/>
                  <a:pt x="161" y="319"/>
                </a:cubicBezTo>
                <a:cubicBezTo>
                  <a:pt x="119" y="277"/>
                  <a:pt x="119" y="209"/>
                  <a:pt x="161" y="167"/>
                </a:cubicBezTo>
                <a:cubicBezTo>
                  <a:pt x="202" y="125"/>
                  <a:pt x="270" y="125"/>
                  <a:pt x="312" y="167"/>
                </a:cubicBezTo>
                <a:close/>
                <a:moveTo>
                  <a:pt x="174" y="180"/>
                </a:moveTo>
                <a:cubicBezTo>
                  <a:pt x="208" y="146"/>
                  <a:pt x="264" y="146"/>
                  <a:pt x="299" y="180"/>
                </a:cubicBezTo>
                <a:cubicBezTo>
                  <a:pt x="333" y="215"/>
                  <a:pt x="333" y="271"/>
                  <a:pt x="299" y="305"/>
                </a:cubicBezTo>
                <a:cubicBezTo>
                  <a:pt x="264" y="340"/>
                  <a:pt x="208" y="340"/>
                  <a:pt x="174" y="305"/>
                </a:cubicBezTo>
                <a:cubicBezTo>
                  <a:pt x="139" y="271"/>
                  <a:pt x="139" y="215"/>
                  <a:pt x="174" y="180"/>
                </a:cubicBezTo>
                <a:close/>
                <a:moveTo>
                  <a:pt x="195" y="214"/>
                </a:moveTo>
                <a:cubicBezTo>
                  <a:pt x="230" y="249"/>
                  <a:pt x="230" y="249"/>
                  <a:pt x="230" y="249"/>
                </a:cubicBezTo>
                <a:cubicBezTo>
                  <a:pt x="233" y="252"/>
                  <a:pt x="239" y="252"/>
                  <a:pt x="242" y="249"/>
                </a:cubicBezTo>
                <a:cubicBezTo>
                  <a:pt x="291" y="199"/>
                  <a:pt x="291" y="199"/>
                  <a:pt x="291" y="199"/>
                </a:cubicBezTo>
                <a:cubicBezTo>
                  <a:pt x="294" y="196"/>
                  <a:pt x="294" y="191"/>
                  <a:pt x="291" y="188"/>
                </a:cubicBezTo>
                <a:cubicBezTo>
                  <a:pt x="288" y="185"/>
                  <a:pt x="283" y="185"/>
                  <a:pt x="280" y="188"/>
                </a:cubicBezTo>
                <a:cubicBezTo>
                  <a:pt x="236" y="232"/>
                  <a:pt x="236" y="232"/>
                  <a:pt x="236" y="232"/>
                </a:cubicBezTo>
                <a:cubicBezTo>
                  <a:pt x="206" y="203"/>
                  <a:pt x="206" y="203"/>
                  <a:pt x="206" y="203"/>
                </a:cubicBezTo>
                <a:cubicBezTo>
                  <a:pt x="203" y="200"/>
                  <a:pt x="198" y="200"/>
                  <a:pt x="195" y="203"/>
                </a:cubicBezTo>
                <a:cubicBezTo>
                  <a:pt x="192" y="206"/>
                  <a:pt x="192" y="211"/>
                  <a:pt x="195" y="214"/>
                </a:cubicBezTo>
                <a:close/>
                <a:moveTo>
                  <a:pt x="229" y="296"/>
                </a:moveTo>
                <a:cubicBezTo>
                  <a:pt x="229" y="313"/>
                  <a:pt x="229" y="313"/>
                  <a:pt x="229" y="313"/>
                </a:cubicBezTo>
                <a:cubicBezTo>
                  <a:pt x="229" y="317"/>
                  <a:pt x="232" y="320"/>
                  <a:pt x="236" y="320"/>
                </a:cubicBezTo>
                <a:cubicBezTo>
                  <a:pt x="240" y="320"/>
                  <a:pt x="244" y="317"/>
                  <a:pt x="244" y="313"/>
                </a:cubicBezTo>
                <a:cubicBezTo>
                  <a:pt x="244" y="296"/>
                  <a:pt x="244" y="296"/>
                  <a:pt x="244" y="296"/>
                </a:cubicBezTo>
                <a:cubicBezTo>
                  <a:pt x="244" y="292"/>
                  <a:pt x="240" y="288"/>
                  <a:pt x="236" y="288"/>
                </a:cubicBezTo>
                <a:cubicBezTo>
                  <a:pt x="232" y="288"/>
                  <a:pt x="229" y="292"/>
                  <a:pt x="229" y="296"/>
                </a:cubicBezTo>
                <a:close/>
                <a:moveTo>
                  <a:pt x="289" y="250"/>
                </a:moveTo>
                <a:cubicBezTo>
                  <a:pt x="307" y="250"/>
                  <a:pt x="307" y="250"/>
                  <a:pt x="307" y="250"/>
                </a:cubicBezTo>
                <a:cubicBezTo>
                  <a:pt x="311" y="250"/>
                  <a:pt x="314" y="247"/>
                  <a:pt x="314" y="243"/>
                </a:cubicBezTo>
                <a:cubicBezTo>
                  <a:pt x="314" y="239"/>
                  <a:pt x="311" y="236"/>
                  <a:pt x="307" y="236"/>
                </a:cubicBezTo>
                <a:cubicBezTo>
                  <a:pt x="289" y="236"/>
                  <a:pt x="289" y="236"/>
                  <a:pt x="289" y="236"/>
                </a:cubicBezTo>
                <a:cubicBezTo>
                  <a:pt x="285" y="236"/>
                  <a:pt x="282" y="239"/>
                  <a:pt x="282" y="243"/>
                </a:cubicBezTo>
                <a:cubicBezTo>
                  <a:pt x="282" y="247"/>
                  <a:pt x="285" y="250"/>
                  <a:pt x="289" y="250"/>
                </a:cubicBezTo>
                <a:close/>
                <a:moveTo>
                  <a:pt x="229" y="173"/>
                </a:moveTo>
                <a:cubicBezTo>
                  <a:pt x="229" y="190"/>
                  <a:pt x="229" y="190"/>
                  <a:pt x="229" y="190"/>
                </a:cubicBezTo>
                <a:cubicBezTo>
                  <a:pt x="229" y="194"/>
                  <a:pt x="232" y="197"/>
                  <a:pt x="236" y="197"/>
                </a:cubicBezTo>
                <a:cubicBezTo>
                  <a:pt x="240" y="197"/>
                  <a:pt x="244" y="194"/>
                  <a:pt x="244" y="190"/>
                </a:cubicBezTo>
                <a:cubicBezTo>
                  <a:pt x="244" y="173"/>
                  <a:pt x="244" y="173"/>
                  <a:pt x="244" y="173"/>
                </a:cubicBezTo>
                <a:cubicBezTo>
                  <a:pt x="244" y="169"/>
                  <a:pt x="240" y="165"/>
                  <a:pt x="236" y="165"/>
                </a:cubicBezTo>
                <a:cubicBezTo>
                  <a:pt x="232" y="165"/>
                  <a:pt x="229" y="169"/>
                  <a:pt x="229" y="173"/>
                </a:cubicBezTo>
                <a:close/>
                <a:moveTo>
                  <a:pt x="159" y="243"/>
                </a:moveTo>
                <a:cubicBezTo>
                  <a:pt x="159" y="247"/>
                  <a:pt x="162" y="250"/>
                  <a:pt x="166" y="250"/>
                </a:cubicBezTo>
                <a:cubicBezTo>
                  <a:pt x="184" y="250"/>
                  <a:pt x="184" y="250"/>
                  <a:pt x="184" y="250"/>
                </a:cubicBezTo>
                <a:cubicBezTo>
                  <a:pt x="188" y="250"/>
                  <a:pt x="191" y="247"/>
                  <a:pt x="191" y="243"/>
                </a:cubicBezTo>
                <a:cubicBezTo>
                  <a:pt x="191" y="239"/>
                  <a:pt x="188" y="236"/>
                  <a:pt x="184" y="236"/>
                </a:cubicBezTo>
                <a:cubicBezTo>
                  <a:pt x="166" y="236"/>
                  <a:pt x="166" y="236"/>
                  <a:pt x="166" y="236"/>
                </a:cubicBezTo>
                <a:cubicBezTo>
                  <a:pt x="162" y="236"/>
                  <a:pt x="159" y="239"/>
                  <a:pt x="159" y="2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Rounded Rectangle 5"/>
          <p:cNvSpPr/>
          <p:nvPr/>
        </p:nvSpPr>
        <p:spPr>
          <a:xfrm flipV="1">
            <a:off x="6305205" y="1359820"/>
            <a:ext cx="3645130" cy="2040417"/>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2" name="Rectangle 11"/>
          <p:cNvSpPr/>
          <p:nvPr/>
        </p:nvSpPr>
        <p:spPr>
          <a:xfrm>
            <a:off x="6662688" y="1915156"/>
            <a:ext cx="2335595" cy="984885"/>
          </a:xfrm>
          <a:prstGeom prst="rect">
            <a:avLst/>
          </a:prstGeom>
        </p:spPr>
        <p:txBody>
          <a:bodyPr wrap="square" lIns="0" tIns="0" rIns="0" bIns="0">
            <a:spAutoFit/>
          </a:bodyPr>
          <a:lstStyle/>
          <a:p>
            <a:r>
              <a:rPr lang="en-US" sz="1600" dirty="0">
                <a:solidFill>
                  <a:schemeClr val="bg1"/>
                </a:solidFill>
              </a:rPr>
              <a:t>Only nonexempt salaried employees &amp; hourly employees will have time tracking enabled</a:t>
            </a:r>
          </a:p>
        </p:txBody>
      </p:sp>
      <p:grpSp>
        <p:nvGrpSpPr>
          <p:cNvPr id="13" name="Group 12"/>
          <p:cNvGrpSpPr/>
          <p:nvPr/>
        </p:nvGrpSpPr>
        <p:grpSpPr>
          <a:xfrm>
            <a:off x="9055037" y="1875610"/>
            <a:ext cx="613594" cy="620946"/>
            <a:chOff x="534511" y="2072261"/>
            <a:chExt cx="939212" cy="1045512"/>
          </a:xfrm>
          <a:solidFill>
            <a:schemeClr val="bg1"/>
          </a:solidFill>
        </p:grpSpPr>
        <p:sp>
          <p:nvSpPr>
            <p:cNvPr id="14" name="Oval 42"/>
            <p:cNvSpPr>
              <a:spLocks noChangeArrowheads="1"/>
            </p:cNvSpPr>
            <p:nvPr/>
          </p:nvSpPr>
          <p:spPr bwMode="auto">
            <a:xfrm>
              <a:off x="977179" y="2190209"/>
              <a:ext cx="358211" cy="3538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43"/>
            <p:cNvSpPr>
              <a:spLocks/>
            </p:cNvSpPr>
            <p:nvPr/>
          </p:nvSpPr>
          <p:spPr bwMode="auto">
            <a:xfrm>
              <a:off x="847581" y="2577543"/>
              <a:ext cx="626142" cy="540230"/>
            </a:xfrm>
            <a:custGeom>
              <a:avLst/>
              <a:gdLst>
                <a:gd name="T0" fmla="*/ 123 w 182"/>
                <a:gd name="T1" fmla="*/ 0 h 157"/>
                <a:gd name="T2" fmla="*/ 90 w 182"/>
                <a:gd name="T3" fmla="*/ 38 h 157"/>
                <a:gd name="T4" fmla="*/ 58 w 182"/>
                <a:gd name="T5" fmla="*/ 0 h 157"/>
                <a:gd name="T6" fmla="*/ 0 w 182"/>
                <a:gd name="T7" fmla="*/ 98 h 157"/>
                <a:gd name="T8" fmla="*/ 1 w 182"/>
                <a:gd name="T9" fmla="*/ 116 h 157"/>
                <a:gd name="T10" fmla="*/ 91 w 182"/>
                <a:gd name="T11" fmla="*/ 157 h 157"/>
                <a:gd name="T12" fmla="*/ 180 w 182"/>
                <a:gd name="T13" fmla="*/ 116 h 157"/>
                <a:gd name="T14" fmla="*/ 182 w 182"/>
                <a:gd name="T15" fmla="*/ 98 h 157"/>
                <a:gd name="T16" fmla="*/ 123 w 182"/>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57">
                  <a:moveTo>
                    <a:pt x="123" y="0"/>
                  </a:moveTo>
                  <a:cubicBezTo>
                    <a:pt x="90" y="38"/>
                    <a:pt x="90" y="38"/>
                    <a:pt x="90" y="38"/>
                  </a:cubicBezTo>
                  <a:cubicBezTo>
                    <a:pt x="58" y="0"/>
                    <a:pt x="58" y="0"/>
                    <a:pt x="58" y="0"/>
                  </a:cubicBezTo>
                  <a:cubicBezTo>
                    <a:pt x="24" y="15"/>
                    <a:pt x="0" y="53"/>
                    <a:pt x="0" y="98"/>
                  </a:cubicBezTo>
                  <a:cubicBezTo>
                    <a:pt x="0" y="104"/>
                    <a:pt x="0" y="110"/>
                    <a:pt x="1" y="116"/>
                  </a:cubicBezTo>
                  <a:cubicBezTo>
                    <a:pt x="20" y="141"/>
                    <a:pt x="53" y="157"/>
                    <a:pt x="91" y="157"/>
                  </a:cubicBezTo>
                  <a:cubicBezTo>
                    <a:pt x="128" y="157"/>
                    <a:pt x="161" y="141"/>
                    <a:pt x="180" y="116"/>
                  </a:cubicBezTo>
                  <a:cubicBezTo>
                    <a:pt x="181" y="110"/>
                    <a:pt x="182" y="104"/>
                    <a:pt x="182" y="98"/>
                  </a:cubicBezTo>
                  <a:cubicBezTo>
                    <a:pt x="182"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44"/>
            <p:cNvSpPr>
              <a:spLocks/>
            </p:cNvSpPr>
            <p:nvPr/>
          </p:nvSpPr>
          <p:spPr bwMode="auto">
            <a:xfrm>
              <a:off x="658283" y="2072261"/>
              <a:ext cx="323264" cy="330545"/>
            </a:xfrm>
            <a:custGeom>
              <a:avLst/>
              <a:gdLst>
                <a:gd name="T0" fmla="*/ 75 w 94"/>
                <a:gd name="T1" fmla="*/ 85 h 96"/>
                <a:gd name="T2" fmla="*/ 94 w 94"/>
                <a:gd name="T3" fmla="*/ 38 h 96"/>
                <a:gd name="T4" fmla="*/ 47 w 94"/>
                <a:gd name="T5" fmla="*/ 0 h 96"/>
                <a:gd name="T6" fmla="*/ 0 w 94"/>
                <a:gd name="T7" fmla="*/ 48 h 96"/>
                <a:gd name="T8" fmla="*/ 47 w 94"/>
                <a:gd name="T9" fmla="*/ 96 h 96"/>
                <a:gd name="T10" fmla="*/ 75 w 94"/>
                <a:gd name="T11" fmla="*/ 86 h 96"/>
                <a:gd name="T12" fmla="*/ 75 w 94"/>
                <a:gd name="T13" fmla="*/ 85 h 96"/>
              </a:gdLst>
              <a:ahLst/>
              <a:cxnLst>
                <a:cxn ang="0">
                  <a:pos x="T0" y="T1"/>
                </a:cxn>
                <a:cxn ang="0">
                  <a:pos x="T2" y="T3"/>
                </a:cxn>
                <a:cxn ang="0">
                  <a:pos x="T4" y="T5"/>
                </a:cxn>
                <a:cxn ang="0">
                  <a:pos x="T6" y="T7"/>
                </a:cxn>
                <a:cxn ang="0">
                  <a:pos x="T8" y="T9"/>
                </a:cxn>
                <a:cxn ang="0">
                  <a:pos x="T10" y="T11"/>
                </a:cxn>
                <a:cxn ang="0">
                  <a:pos x="T12" y="T13"/>
                </a:cxn>
              </a:cxnLst>
              <a:rect l="0" t="0" r="r" b="b"/>
              <a:pathLst>
                <a:path w="94" h="96">
                  <a:moveTo>
                    <a:pt x="75" y="85"/>
                  </a:moveTo>
                  <a:cubicBezTo>
                    <a:pt x="75" y="67"/>
                    <a:pt x="83" y="50"/>
                    <a:pt x="94" y="38"/>
                  </a:cubicBezTo>
                  <a:cubicBezTo>
                    <a:pt x="90" y="16"/>
                    <a:pt x="70" y="0"/>
                    <a:pt x="47" y="0"/>
                  </a:cubicBezTo>
                  <a:cubicBezTo>
                    <a:pt x="21" y="0"/>
                    <a:pt x="0" y="21"/>
                    <a:pt x="0" y="48"/>
                  </a:cubicBezTo>
                  <a:cubicBezTo>
                    <a:pt x="0" y="74"/>
                    <a:pt x="21" y="96"/>
                    <a:pt x="47" y="96"/>
                  </a:cubicBezTo>
                  <a:cubicBezTo>
                    <a:pt x="58" y="96"/>
                    <a:pt x="67" y="92"/>
                    <a:pt x="75" y="86"/>
                  </a:cubicBezTo>
                  <a:cubicBezTo>
                    <a:pt x="75" y="86"/>
                    <a:pt x="75" y="86"/>
                    <a:pt x="7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45"/>
            <p:cNvSpPr>
              <a:spLocks/>
            </p:cNvSpPr>
            <p:nvPr/>
          </p:nvSpPr>
          <p:spPr bwMode="auto">
            <a:xfrm>
              <a:off x="534511" y="2430472"/>
              <a:ext cx="454317" cy="498001"/>
            </a:xfrm>
            <a:custGeom>
              <a:avLst/>
              <a:gdLst>
                <a:gd name="T0" fmla="*/ 73 w 132"/>
                <a:gd name="T1" fmla="*/ 141 h 145"/>
                <a:gd name="T2" fmla="*/ 132 w 132"/>
                <a:gd name="T3" fmla="*/ 31 h 145"/>
                <a:gd name="T4" fmla="*/ 114 w 132"/>
                <a:gd name="T5" fmla="*/ 0 h 145"/>
                <a:gd name="T6" fmla="*/ 114 w 132"/>
                <a:gd name="T7" fmla="*/ 0 h 145"/>
                <a:gd name="T8" fmla="*/ 84 w 132"/>
                <a:gd name="T9" fmla="*/ 36 h 145"/>
                <a:gd name="T10" fmla="*/ 54 w 132"/>
                <a:gd name="T11" fmla="*/ 0 h 145"/>
                <a:gd name="T12" fmla="*/ 0 w 132"/>
                <a:gd name="T13" fmla="*/ 91 h 145"/>
                <a:gd name="T14" fmla="*/ 1 w 132"/>
                <a:gd name="T15" fmla="*/ 108 h 145"/>
                <a:gd name="T16" fmla="*/ 73 w 132"/>
                <a:gd name="T17" fmla="*/ 145 h 145"/>
                <a:gd name="T18" fmla="*/ 73 w 132"/>
                <a:gd name="T19" fmla="*/ 1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45">
                  <a:moveTo>
                    <a:pt x="73" y="141"/>
                  </a:moveTo>
                  <a:cubicBezTo>
                    <a:pt x="73" y="94"/>
                    <a:pt x="96" y="52"/>
                    <a:pt x="132" y="31"/>
                  </a:cubicBezTo>
                  <a:cubicBezTo>
                    <a:pt x="124" y="23"/>
                    <a:pt x="117" y="12"/>
                    <a:pt x="114" y="0"/>
                  </a:cubicBezTo>
                  <a:cubicBezTo>
                    <a:pt x="114" y="0"/>
                    <a:pt x="114" y="0"/>
                    <a:pt x="114" y="0"/>
                  </a:cubicBezTo>
                  <a:cubicBezTo>
                    <a:pt x="84" y="36"/>
                    <a:pt x="84" y="36"/>
                    <a:pt x="84" y="36"/>
                  </a:cubicBezTo>
                  <a:cubicBezTo>
                    <a:pt x="54" y="0"/>
                    <a:pt x="54" y="0"/>
                    <a:pt x="54" y="0"/>
                  </a:cubicBezTo>
                  <a:cubicBezTo>
                    <a:pt x="22" y="15"/>
                    <a:pt x="0" y="50"/>
                    <a:pt x="0" y="91"/>
                  </a:cubicBezTo>
                  <a:cubicBezTo>
                    <a:pt x="0" y="97"/>
                    <a:pt x="0" y="103"/>
                    <a:pt x="1" y="108"/>
                  </a:cubicBezTo>
                  <a:cubicBezTo>
                    <a:pt x="17" y="128"/>
                    <a:pt x="43" y="142"/>
                    <a:pt x="73" y="145"/>
                  </a:cubicBezTo>
                  <a:cubicBezTo>
                    <a:pt x="73" y="144"/>
                    <a:pt x="73" y="142"/>
                    <a:pt x="7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8" name="Rounded Rectangle 5"/>
          <p:cNvSpPr/>
          <p:nvPr/>
        </p:nvSpPr>
        <p:spPr>
          <a:xfrm flipV="1">
            <a:off x="2242975" y="3391108"/>
            <a:ext cx="4056770" cy="2335601"/>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9" name="Rectangle 18"/>
          <p:cNvSpPr/>
          <p:nvPr/>
        </p:nvSpPr>
        <p:spPr>
          <a:xfrm>
            <a:off x="1979924" y="3762492"/>
            <a:ext cx="4013667" cy="1723549"/>
          </a:xfrm>
          <a:prstGeom prst="rect">
            <a:avLst/>
          </a:prstGeom>
        </p:spPr>
        <p:txBody>
          <a:bodyPr wrap="square" lIns="0" tIns="0" rIns="0" bIns="0">
            <a:spAutoFit/>
          </a:bodyPr>
          <a:lstStyle/>
          <a:p>
            <a:pPr algn="r"/>
            <a:r>
              <a:rPr lang="en-US" sz="1600" dirty="0">
                <a:solidFill>
                  <a:schemeClr val="bg1"/>
                </a:solidFill>
              </a:rPr>
              <a:t>Employees enter time and</a:t>
            </a:r>
          </a:p>
          <a:p>
            <a:pPr algn="r"/>
            <a:r>
              <a:rPr lang="en-US" sz="1600" dirty="0">
                <a:solidFill>
                  <a:schemeClr val="bg1"/>
                </a:solidFill>
              </a:rPr>
              <a:t>overtime automatically calculates</a:t>
            </a:r>
          </a:p>
          <a:p>
            <a:pPr algn="r"/>
            <a:r>
              <a:rPr lang="en-US" sz="1600" dirty="0">
                <a:solidFill>
                  <a:schemeClr val="bg1"/>
                </a:solidFill>
              </a:rPr>
              <a:t> if applicable. Workday will also</a:t>
            </a:r>
          </a:p>
          <a:p>
            <a:pPr algn="r"/>
            <a:r>
              <a:rPr lang="en-US" sz="1600" dirty="0">
                <a:solidFill>
                  <a:schemeClr val="bg1"/>
                </a:solidFill>
              </a:rPr>
              <a:t> identify critical issues for the Manager and Timekeeper to resolve in advance of Payroll processing. Timesheets can also be mass approved by Managers </a:t>
            </a:r>
          </a:p>
        </p:txBody>
      </p:sp>
      <p:grpSp>
        <p:nvGrpSpPr>
          <p:cNvPr id="20" name="Group 19"/>
          <p:cNvGrpSpPr/>
          <p:nvPr/>
        </p:nvGrpSpPr>
        <p:grpSpPr>
          <a:xfrm>
            <a:off x="2494038" y="3685248"/>
            <a:ext cx="619880" cy="667192"/>
            <a:chOff x="7739063" y="701675"/>
            <a:chExt cx="1019175" cy="1096963"/>
          </a:xfrm>
          <a:solidFill>
            <a:schemeClr val="bg1"/>
          </a:solidFill>
        </p:grpSpPr>
        <p:sp>
          <p:nvSpPr>
            <p:cNvPr id="21" name="Freeform 34"/>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35"/>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36"/>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37"/>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38"/>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6" name="Rounded Rectangle 5"/>
          <p:cNvSpPr/>
          <p:nvPr/>
        </p:nvSpPr>
        <p:spPr>
          <a:xfrm>
            <a:off x="6286394" y="3391108"/>
            <a:ext cx="3805700" cy="2157914"/>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7" name="Rectangle 26"/>
          <p:cNvSpPr/>
          <p:nvPr/>
        </p:nvSpPr>
        <p:spPr>
          <a:xfrm>
            <a:off x="6588185" y="3859998"/>
            <a:ext cx="2738778" cy="984885"/>
          </a:xfrm>
          <a:prstGeom prst="rect">
            <a:avLst/>
          </a:prstGeom>
        </p:spPr>
        <p:txBody>
          <a:bodyPr wrap="square" lIns="0" tIns="0" rIns="0" bIns="0">
            <a:spAutoFit/>
          </a:bodyPr>
          <a:lstStyle/>
          <a:p>
            <a:pPr>
              <a:spcBef>
                <a:spcPts val="600"/>
              </a:spcBef>
            </a:pPr>
            <a:r>
              <a:rPr lang="en-US" sz="1600" dirty="0">
                <a:solidFill>
                  <a:schemeClr val="bg1"/>
                </a:solidFill>
              </a:rPr>
              <a:t>All time tracking information can be viewed by Timekeepers with the Review Time report</a:t>
            </a:r>
          </a:p>
        </p:txBody>
      </p:sp>
      <p:sp>
        <p:nvSpPr>
          <p:cNvPr id="28" name="Freeform 36"/>
          <p:cNvSpPr>
            <a:spLocks noEditPoints="1"/>
          </p:cNvSpPr>
          <p:nvPr/>
        </p:nvSpPr>
        <p:spPr bwMode="auto">
          <a:xfrm>
            <a:off x="9317096" y="3751187"/>
            <a:ext cx="482195" cy="543602"/>
          </a:xfrm>
          <a:custGeom>
            <a:avLst/>
            <a:gdLst>
              <a:gd name="T0" fmla="*/ 37 w 352"/>
              <a:gd name="T1" fmla="*/ 336 h 437"/>
              <a:gd name="T2" fmla="*/ 37 w 352"/>
              <a:gd name="T3" fmla="*/ 377 h 437"/>
              <a:gd name="T4" fmla="*/ 33 w 352"/>
              <a:gd name="T5" fmla="*/ 382 h 437"/>
              <a:gd name="T6" fmla="*/ 0 w 352"/>
              <a:gd name="T7" fmla="*/ 382 h 437"/>
              <a:gd name="T8" fmla="*/ 62 w 352"/>
              <a:gd name="T9" fmla="*/ 437 h 437"/>
              <a:gd name="T10" fmla="*/ 294 w 352"/>
              <a:gd name="T11" fmla="*/ 437 h 437"/>
              <a:gd name="T12" fmla="*/ 352 w 352"/>
              <a:gd name="T13" fmla="*/ 379 h 437"/>
              <a:gd name="T14" fmla="*/ 352 w 352"/>
              <a:gd name="T15" fmla="*/ 332 h 437"/>
              <a:gd name="T16" fmla="*/ 352 w 352"/>
              <a:gd name="T17" fmla="*/ 105 h 437"/>
              <a:gd name="T18" fmla="*/ 352 w 352"/>
              <a:gd name="T19" fmla="*/ 58 h 437"/>
              <a:gd name="T20" fmla="*/ 294 w 352"/>
              <a:gd name="T21" fmla="*/ 0 h 437"/>
              <a:gd name="T22" fmla="*/ 62 w 352"/>
              <a:gd name="T23" fmla="*/ 0 h 437"/>
              <a:gd name="T24" fmla="*/ 0 w 352"/>
              <a:gd name="T25" fmla="*/ 58 h 437"/>
              <a:gd name="T26" fmla="*/ 0 w 352"/>
              <a:gd name="T27" fmla="*/ 76 h 437"/>
              <a:gd name="T28" fmla="*/ 33 w 352"/>
              <a:gd name="T29" fmla="*/ 76 h 437"/>
              <a:gd name="T30" fmla="*/ 37 w 352"/>
              <a:gd name="T31" fmla="*/ 80 h 437"/>
              <a:gd name="T32" fmla="*/ 37 w 352"/>
              <a:gd name="T33" fmla="*/ 122 h 437"/>
              <a:gd name="T34" fmla="*/ 32 w 352"/>
              <a:gd name="T35" fmla="*/ 126 h 437"/>
              <a:gd name="T36" fmla="*/ 0 w 352"/>
              <a:gd name="T37" fmla="*/ 126 h 437"/>
              <a:gd name="T38" fmla="*/ 0 w 352"/>
              <a:gd name="T39" fmla="*/ 161 h 437"/>
              <a:gd name="T40" fmla="*/ 33 w 352"/>
              <a:gd name="T41" fmla="*/ 161 h 437"/>
              <a:gd name="T42" fmla="*/ 37 w 352"/>
              <a:gd name="T43" fmla="*/ 166 h 437"/>
              <a:gd name="T44" fmla="*/ 37 w 352"/>
              <a:gd name="T45" fmla="*/ 207 h 437"/>
              <a:gd name="T46" fmla="*/ 32 w 352"/>
              <a:gd name="T47" fmla="*/ 211 h 437"/>
              <a:gd name="T48" fmla="*/ 0 w 352"/>
              <a:gd name="T49" fmla="*/ 211 h 437"/>
              <a:gd name="T50" fmla="*/ 0 w 352"/>
              <a:gd name="T51" fmla="*/ 246 h 437"/>
              <a:gd name="T52" fmla="*/ 33 w 352"/>
              <a:gd name="T53" fmla="*/ 246 h 437"/>
              <a:gd name="T54" fmla="*/ 37 w 352"/>
              <a:gd name="T55" fmla="*/ 251 h 437"/>
              <a:gd name="T56" fmla="*/ 37 w 352"/>
              <a:gd name="T57" fmla="*/ 292 h 437"/>
              <a:gd name="T58" fmla="*/ 32 w 352"/>
              <a:gd name="T59" fmla="*/ 297 h 437"/>
              <a:gd name="T60" fmla="*/ 0 w 352"/>
              <a:gd name="T61" fmla="*/ 297 h 437"/>
              <a:gd name="T62" fmla="*/ 0 w 352"/>
              <a:gd name="T63" fmla="*/ 332 h 437"/>
              <a:gd name="T64" fmla="*/ 33 w 352"/>
              <a:gd name="T65" fmla="*/ 332 h 437"/>
              <a:gd name="T66" fmla="*/ 37 w 352"/>
              <a:gd name="T67" fmla="*/ 336 h 437"/>
              <a:gd name="T68" fmla="*/ 78 w 352"/>
              <a:gd name="T69" fmla="*/ 75 h 437"/>
              <a:gd name="T70" fmla="*/ 272 w 352"/>
              <a:gd name="T71" fmla="*/ 75 h 437"/>
              <a:gd name="T72" fmla="*/ 281 w 352"/>
              <a:gd name="T73" fmla="*/ 110 h 437"/>
              <a:gd name="T74" fmla="*/ 281 w 352"/>
              <a:gd name="T75" fmla="*/ 153 h 437"/>
              <a:gd name="T76" fmla="*/ 273 w 352"/>
              <a:gd name="T77" fmla="*/ 182 h 437"/>
              <a:gd name="T78" fmla="*/ 78 w 352"/>
              <a:gd name="T79" fmla="*/ 183 h 437"/>
              <a:gd name="T80" fmla="*/ 67 w 352"/>
              <a:gd name="T81" fmla="*/ 153 h 437"/>
              <a:gd name="T82" fmla="*/ 67 w 352"/>
              <a:gd name="T83" fmla="*/ 110 h 437"/>
              <a:gd name="T84" fmla="*/ 78 w 352"/>
              <a:gd name="T85" fmla="*/ 7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2" h="437">
                <a:moveTo>
                  <a:pt x="37" y="336"/>
                </a:moveTo>
                <a:cubicBezTo>
                  <a:pt x="37" y="377"/>
                  <a:pt x="37" y="377"/>
                  <a:pt x="37" y="377"/>
                </a:cubicBezTo>
                <a:cubicBezTo>
                  <a:pt x="37" y="380"/>
                  <a:pt x="35" y="382"/>
                  <a:pt x="33" y="382"/>
                </a:cubicBezTo>
                <a:cubicBezTo>
                  <a:pt x="0" y="382"/>
                  <a:pt x="0" y="382"/>
                  <a:pt x="0" y="382"/>
                </a:cubicBezTo>
                <a:cubicBezTo>
                  <a:pt x="2" y="411"/>
                  <a:pt x="33" y="437"/>
                  <a:pt x="62" y="437"/>
                </a:cubicBezTo>
                <a:cubicBezTo>
                  <a:pt x="294" y="437"/>
                  <a:pt x="294" y="437"/>
                  <a:pt x="294" y="437"/>
                </a:cubicBezTo>
                <a:cubicBezTo>
                  <a:pt x="323" y="437"/>
                  <a:pt x="352" y="409"/>
                  <a:pt x="352" y="379"/>
                </a:cubicBezTo>
                <a:cubicBezTo>
                  <a:pt x="352" y="332"/>
                  <a:pt x="352" y="332"/>
                  <a:pt x="352" y="332"/>
                </a:cubicBezTo>
                <a:cubicBezTo>
                  <a:pt x="352" y="105"/>
                  <a:pt x="352" y="105"/>
                  <a:pt x="352" y="105"/>
                </a:cubicBezTo>
                <a:cubicBezTo>
                  <a:pt x="352" y="58"/>
                  <a:pt x="352" y="58"/>
                  <a:pt x="352" y="58"/>
                </a:cubicBezTo>
                <a:cubicBezTo>
                  <a:pt x="352" y="28"/>
                  <a:pt x="323" y="0"/>
                  <a:pt x="294" y="0"/>
                </a:cubicBezTo>
                <a:cubicBezTo>
                  <a:pt x="62" y="0"/>
                  <a:pt x="62" y="0"/>
                  <a:pt x="62" y="0"/>
                </a:cubicBezTo>
                <a:cubicBezTo>
                  <a:pt x="32" y="0"/>
                  <a:pt x="0" y="28"/>
                  <a:pt x="0" y="58"/>
                </a:cubicBezTo>
                <a:cubicBezTo>
                  <a:pt x="0" y="76"/>
                  <a:pt x="0" y="76"/>
                  <a:pt x="0" y="76"/>
                </a:cubicBezTo>
                <a:cubicBezTo>
                  <a:pt x="33" y="76"/>
                  <a:pt x="33" y="76"/>
                  <a:pt x="33" y="76"/>
                </a:cubicBezTo>
                <a:cubicBezTo>
                  <a:pt x="35" y="76"/>
                  <a:pt x="37" y="78"/>
                  <a:pt x="37" y="80"/>
                </a:cubicBezTo>
                <a:cubicBezTo>
                  <a:pt x="37" y="122"/>
                  <a:pt x="37" y="122"/>
                  <a:pt x="37" y="122"/>
                </a:cubicBezTo>
                <a:cubicBezTo>
                  <a:pt x="37" y="124"/>
                  <a:pt x="35" y="126"/>
                  <a:pt x="32" y="126"/>
                </a:cubicBezTo>
                <a:cubicBezTo>
                  <a:pt x="0" y="126"/>
                  <a:pt x="0" y="126"/>
                  <a:pt x="0" y="126"/>
                </a:cubicBezTo>
                <a:cubicBezTo>
                  <a:pt x="0" y="161"/>
                  <a:pt x="0" y="161"/>
                  <a:pt x="0" y="161"/>
                </a:cubicBezTo>
                <a:cubicBezTo>
                  <a:pt x="33" y="161"/>
                  <a:pt x="33" y="161"/>
                  <a:pt x="33" y="161"/>
                </a:cubicBezTo>
                <a:cubicBezTo>
                  <a:pt x="35" y="161"/>
                  <a:pt x="37" y="163"/>
                  <a:pt x="37" y="166"/>
                </a:cubicBezTo>
                <a:cubicBezTo>
                  <a:pt x="37" y="207"/>
                  <a:pt x="37" y="207"/>
                  <a:pt x="37" y="207"/>
                </a:cubicBezTo>
                <a:cubicBezTo>
                  <a:pt x="37" y="210"/>
                  <a:pt x="35" y="211"/>
                  <a:pt x="32" y="211"/>
                </a:cubicBezTo>
                <a:cubicBezTo>
                  <a:pt x="0" y="211"/>
                  <a:pt x="0" y="211"/>
                  <a:pt x="0" y="211"/>
                </a:cubicBezTo>
                <a:cubicBezTo>
                  <a:pt x="0" y="246"/>
                  <a:pt x="0" y="246"/>
                  <a:pt x="0" y="246"/>
                </a:cubicBezTo>
                <a:cubicBezTo>
                  <a:pt x="33" y="246"/>
                  <a:pt x="33" y="246"/>
                  <a:pt x="33" y="246"/>
                </a:cubicBezTo>
                <a:cubicBezTo>
                  <a:pt x="35" y="246"/>
                  <a:pt x="37" y="248"/>
                  <a:pt x="37" y="251"/>
                </a:cubicBezTo>
                <a:cubicBezTo>
                  <a:pt x="37" y="292"/>
                  <a:pt x="37" y="292"/>
                  <a:pt x="37" y="292"/>
                </a:cubicBezTo>
                <a:cubicBezTo>
                  <a:pt x="37" y="295"/>
                  <a:pt x="35" y="297"/>
                  <a:pt x="32" y="297"/>
                </a:cubicBezTo>
                <a:cubicBezTo>
                  <a:pt x="0" y="297"/>
                  <a:pt x="0" y="297"/>
                  <a:pt x="0" y="297"/>
                </a:cubicBezTo>
                <a:cubicBezTo>
                  <a:pt x="0" y="332"/>
                  <a:pt x="0" y="332"/>
                  <a:pt x="0" y="332"/>
                </a:cubicBezTo>
                <a:cubicBezTo>
                  <a:pt x="33" y="332"/>
                  <a:pt x="33" y="332"/>
                  <a:pt x="33" y="332"/>
                </a:cubicBezTo>
                <a:cubicBezTo>
                  <a:pt x="35" y="332"/>
                  <a:pt x="37" y="333"/>
                  <a:pt x="37" y="336"/>
                </a:cubicBezTo>
                <a:close/>
                <a:moveTo>
                  <a:pt x="78" y="75"/>
                </a:moveTo>
                <a:cubicBezTo>
                  <a:pt x="272" y="75"/>
                  <a:pt x="272" y="75"/>
                  <a:pt x="272" y="75"/>
                </a:cubicBezTo>
                <a:cubicBezTo>
                  <a:pt x="284" y="75"/>
                  <a:pt x="281" y="89"/>
                  <a:pt x="281" y="110"/>
                </a:cubicBezTo>
                <a:cubicBezTo>
                  <a:pt x="281" y="111"/>
                  <a:pt x="281" y="152"/>
                  <a:pt x="281" y="153"/>
                </a:cubicBezTo>
                <a:cubicBezTo>
                  <a:pt x="281" y="173"/>
                  <a:pt x="285" y="182"/>
                  <a:pt x="273" y="182"/>
                </a:cubicBezTo>
                <a:cubicBezTo>
                  <a:pt x="78" y="183"/>
                  <a:pt x="78" y="183"/>
                  <a:pt x="78" y="183"/>
                </a:cubicBezTo>
                <a:cubicBezTo>
                  <a:pt x="66" y="183"/>
                  <a:pt x="67" y="173"/>
                  <a:pt x="67" y="153"/>
                </a:cubicBezTo>
                <a:cubicBezTo>
                  <a:pt x="67" y="152"/>
                  <a:pt x="67" y="111"/>
                  <a:pt x="67" y="110"/>
                </a:cubicBezTo>
                <a:cubicBezTo>
                  <a:pt x="67" y="90"/>
                  <a:pt x="66" y="76"/>
                  <a:pt x="78"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9" name="TextBox 28"/>
          <p:cNvSpPr txBox="1"/>
          <p:nvPr/>
        </p:nvSpPr>
        <p:spPr>
          <a:xfrm>
            <a:off x="3009208" y="5936368"/>
            <a:ext cx="7905485" cy="307777"/>
          </a:xfrm>
          <a:prstGeom prst="rect">
            <a:avLst/>
          </a:prstGeom>
          <a:noFill/>
        </p:spPr>
        <p:txBody>
          <a:bodyPr wrap="square" rtlCol="0">
            <a:spAutoFit/>
          </a:bodyPr>
          <a:lstStyle/>
          <a:p>
            <a:r>
              <a:rPr lang="en-US" sz="1400" dirty="0"/>
              <a:t>*Timekeepers will enter time if needed but are not a necessary part of the process</a:t>
            </a:r>
          </a:p>
        </p:txBody>
      </p:sp>
    </p:spTree>
    <p:extLst>
      <p:ext uri="{BB962C8B-B14F-4D97-AF65-F5344CB8AC3E}">
        <p14:creationId xmlns:p14="http://schemas.microsoft.com/office/powerpoint/2010/main" val="2238910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8691" y="1239138"/>
            <a:ext cx="9957475" cy="2303493"/>
          </a:xfrm>
        </p:spPr>
        <p:txBody>
          <a:bodyPr>
            <a:normAutofit/>
          </a:bodyPr>
          <a:lstStyle/>
          <a:p>
            <a:r>
              <a:rPr lang="en-US" sz="4800" dirty="0"/>
              <a:t>Adjusting/Correcting</a:t>
            </a:r>
            <a:r>
              <a:rPr lang="en-US" sz="5400" dirty="0"/>
              <a:t> Time</a:t>
            </a:r>
          </a:p>
        </p:txBody>
      </p:sp>
      <p:grpSp>
        <p:nvGrpSpPr>
          <p:cNvPr id="14" name="Group 243"/>
          <p:cNvGrpSpPr>
            <a:grpSpLocks noChangeAspect="1"/>
          </p:cNvGrpSpPr>
          <p:nvPr/>
        </p:nvGrpSpPr>
        <p:grpSpPr bwMode="auto">
          <a:xfrm>
            <a:off x="5582380" y="3934325"/>
            <a:ext cx="850226" cy="852726"/>
            <a:chOff x="3476" y="785"/>
            <a:chExt cx="340" cy="341"/>
          </a:xfrm>
          <a:solidFill>
            <a:schemeClr val="bg1"/>
          </a:solidFill>
        </p:grpSpPr>
        <p:sp>
          <p:nvSpPr>
            <p:cNvPr id="15" name="Freeform 244"/>
            <p:cNvSpPr>
              <a:spLocks noEditPoints="1"/>
            </p:cNvSpPr>
            <p:nvPr/>
          </p:nvSpPr>
          <p:spPr bwMode="auto">
            <a:xfrm>
              <a:off x="3539" y="888"/>
              <a:ext cx="214" cy="146"/>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45"/>
            <p:cNvSpPr>
              <a:spLocks noEditPoints="1"/>
            </p:cNvSpPr>
            <p:nvPr/>
          </p:nvSpPr>
          <p:spPr bwMode="auto">
            <a:xfrm>
              <a:off x="3476" y="78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40677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212" y="406302"/>
            <a:ext cx="9875520" cy="434171"/>
          </a:xfrm>
        </p:spPr>
        <p:txBody>
          <a:bodyPr>
            <a:normAutofit fontScale="90000"/>
          </a:bodyPr>
          <a:lstStyle/>
          <a:p>
            <a:r>
              <a:rPr lang="en-US" dirty="0"/>
              <a:t>Adjusting / Correcting Time - Employee</a:t>
            </a:r>
          </a:p>
        </p:txBody>
      </p:sp>
      <p:sp>
        <p:nvSpPr>
          <p:cNvPr id="3" name="Content Placeholder 2"/>
          <p:cNvSpPr>
            <a:spLocks noGrp="1"/>
          </p:cNvSpPr>
          <p:nvPr>
            <p:ph idx="1"/>
          </p:nvPr>
        </p:nvSpPr>
        <p:spPr>
          <a:xfrm>
            <a:off x="353350" y="1378631"/>
            <a:ext cx="3515171" cy="2331159"/>
          </a:xfrm>
        </p:spPr>
        <p:txBody>
          <a:bodyPr>
            <a:normAutofit fontScale="92500"/>
          </a:bodyPr>
          <a:lstStyle/>
          <a:p>
            <a:r>
              <a:rPr lang="en-US" sz="1600" dirty="0"/>
              <a:t>If additional hours need to be entered (or hours that were entered need to be deleted), changes can be made on the timesheet by the employee, timekeeper, or manger.  </a:t>
            </a:r>
          </a:p>
          <a:p>
            <a:r>
              <a:rPr lang="en-US" sz="1600" dirty="0"/>
              <a:t>These hours will be picked up in the next bi-weekly payroll’s retro process.</a:t>
            </a:r>
          </a:p>
          <a:p>
            <a:r>
              <a:rPr lang="en-US" sz="1600" dirty="0"/>
              <a:t>Any adjustments/corrections must be submitted for approval. </a:t>
            </a:r>
          </a:p>
          <a:p>
            <a:pPr marL="274320" lvl="1" indent="0">
              <a:buNone/>
            </a:pPr>
            <a:endParaRPr lang="en-US" sz="1400" dirty="0"/>
          </a:p>
          <a:p>
            <a:pPr marL="274320" lvl="1" indent="0">
              <a:buNone/>
            </a:pPr>
            <a:endParaRPr lang="en-US" sz="1600" dirty="0"/>
          </a:p>
        </p:txBody>
      </p:sp>
      <p:pic>
        <p:nvPicPr>
          <p:cNvPr id="12" name="Picture 11"/>
          <p:cNvPicPr/>
          <p:nvPr/>
        </p:nvPicPr>
        <p:blipFill>
          <a:blip r:embed="rId2"/>
          <a:stretch>
            <a:fillRect/>
          </a:stretch>
        </p:blipFill>
        <p:spPr>
          <a:xfrm>
            <a:off x="1801185" y="4199999"/>
            <a:ext cx="3471863" cy="193452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a:xfrm flipH="1">
            <a:off x="3330302" y="4471342"/>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711530" y="4139637"/>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104" y="2612458"/>
            <a:ext cx="2994603" cy="1680985"/>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5606748" y="2860042"/>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cxnSp>
        <p:nvCxnSpPr>
          <p:cNvPr id="16" name="Straight Arrow Connector 15"/>
          <p:cNvCxnSpPr/>
          <p:nvPr/>
        </p:nvCxnSpPr>
        <p:spPr>
          <a:xfrm flipH="1">
            <a:off x="6112011" y="3233945"/>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040" y="1410788"/>
            <a:ext cx="1835311" cy="2439621"/>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503" y="2256999"/>
            <a:ext cx="2943799" cy="3683656"/>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sp>
        <p:nvSpPr>
          <p:cNvPr id="11" name="Oval 10"/>
          <p:cNvSpPr/>
          <p:nvPr/>
        </p:nvSpPr>
        <p:spPr>
          <a:xfrm>
            <a:off x="8375265" y="1217774"/>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17" name="Oval 16"/>
          <p:cNvSpPr/>
          <p:nvPr/>
        </p:nvSpPr>
        <p:spPr>
          <a:xfrm>
            <a:off x="11022811" y="2027677"/>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4</a:t>
            </a:r>
          </a:p>
        </p:txBody>
      </p:sp>
      <p:cxnSp>
        <p:nvCxnSpPr>
          <p:cNvPr id="18" name="Straight Arrow Connector 17"/>
          <p:cNvCxnSpPr/>
          <p:nvPr/>
        </p:nvCxnSpPr>
        <p:spPr>
          <a:xfrm flipH="1">
            <a:off x="7299873" y="3537419"/>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238199" y="5557051"/>
            <a:ext cx="393279" cy="1097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2E78F9D-A219-4F0C-8B79-AE656F6A0D6C}"/>
              </a:ext>
            </a:extLst>
          </p:cNvPr>
          <p:cNvPicPr>
            <a:picLocks noChangeAspect="1"/>
          </p:cNvPicPr>
          <p:nvPr/>
        </p:nvPicPr>
        <p:blipFill>
          <a:blip r:embed="rId6"/>
          <a:stretch>
            <a:fillRect/>
          </a:stretch>
        </p:blipFill>
        <p:spPr>
          <a:xfrm>
            <a:off x="1844003" y="3649013"/>
            <a:ext cx="721944" cy="776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5464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25" y="502364"/>
            <a:ext cx="11189361" cy="670560"/>
          </a:xfrm>
        </p:spPr>
        <p:txBody>
          <a:bodyPr>
            <a:normAutofit fontScale="90000"/>
          </a:bodyPr>
          <a:lstStyle/>
          <a:p>
            <a:r>
              <a:rPr lang="en-US" dirty="0"/>
              <a:t>Adjusting / Correcting Time - Manager</a:t>
            </a:r>
          </a:p>
        </p:txBody>
      </p:sp>
      <p:sp>
        <p:nvSpPr>
          <p:cNvPr id="11" name="Oval 10"/>
          <p:cNvSpPr/>
          <p:nvPr/>
        </p:nvSpPr>
        <p:spPr>
          <a:xfrm>
            <a:off x="4150850" y="1449070"/>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3</a:t>
            </a:r>
          </a:p>
        </p:txBody>
      </p:sp>
      <p:pic>
        <p:nvPicPr>
          <p:cNvPr id="15" name="Picture 1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75" y="1837356"/>
            <a:ext cx="4502214" cy="317991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cxnSp>
        <p:nvCxnSpPr>
          <p:cNvPr id="16" name="Straight Arrow Connector 15"/>
          <p:cNvCxnSpPr/>
          <p:nvPr/>
        </p:nvCxnSpPr>
        <p:spPr>
          <a:xfrm flipH="1" flipV="1">
            <a:off x="2345635" y="4724526"/>
            <a:ext cx="254441" cy="3034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667984" y="1698718"/>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919184" y="4605663"/>
            <a:ext cx="270336" cy="2377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pic>
        <p:nvPicPr>
          <p:cNvPr id="22" name="Picture 2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609" y="1523655"/>
            <a:ext cx="3993408" cy="2241652"/>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pic>
        <p:nvPicPr>
          <p:cNvPr id="24" name="Picture 2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1183" y="3082247"/>
            <a:ext cx="2624857" cy="3284555"/>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pic>
        <p:nvPicPr>
          <p:cNvPr id="25" name="Picture 2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037" y="1753217"/>
            <a:ext cx="2202513" cy="1720645"/>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cxnSp>
        <p:nvCxnSpPr>
          <p:cNvPr id="26" name="Straight Arrow Connector 25"/>
          <p:cNvCxnSpPr/>
          <p:nvPr/>
        </p:nvCxnSpPr>
        <p:spPr>
          <a:xfrm flipH="1">
            <a:off x="4846886" y="2987374"/>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886396" y="2430568"/>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4</a:t>
            </a:r>
          </a:p>
        </p:txBody>
      </p:sp>
      <p:pic>
        <p:nvPicPr>
          <p:cNvPr id="28" name="Picture 2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550" y="3153942"/>
            <a:ext cx="2415673" cy="3179025"/>
          </a:xfrm>
          <a:prstGeom prst="rect">
            <a:avLst/>
          </a:prstGeom>
        </p:spPr>
      </p:pic>
      <p:cxnSp>
        <p:nvCxnSpPr>
          <p:cNvPr id="29" name="Straight Arrow Connector 28"/>
          <p:cNvCxnSpPr/>
          <p:nvPr/>
        </p:nvCxnSpPr>
        <p:spPr>
          <a:xfrm flipH="1">
            <a:off x="9634896" y="2380420"/>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266905" y="5835266"/>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9634896" y="6016965"/>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0204" y="5476989"/>
            <a:ext cx="3656557" cy="738664"/>
          </a:xfrm>
          <a:prstGeom prst="rect">
            <a:avLst/>
          </a:prstGeom>
          <a:solidFill>
            <a:schemeClr val="accent3">
              <a:lumMod val="20000"/>
              <a:lumOff val="80000"/>
            </a:schemeClr>
          </a:solidFill>
          <a:ln>
            <a:solidFill>
              <a:schemeClr val="accent4"/>
            </a:solidFill>
          </a:ln>
        </p:spPr>
        <p:txBody>
          <a:bodyPr wrap="square" rtlCol="0">
            <a:spAutoFit/>
          </a:bodyPr>
          <a:lstStyle/>
          <a:p>
            <a:r>
              <a:rPr lang="en-US" sz="1400" dirty="0"/>
              <a:t>*Note: If anyone other than the employee enters time on behalf of the employee, there is </a:t>
            </a:r>
            <a:r>
              <a:rPr lang="en-US" sz="1400" b="1" i="1" dirty="0"/>
              <a:t>no</a:t>
            </a:r>
            <a:r>
              <a:rPr lang="en-US" sz="1400" dirty="0"/>
              <a:t> additional approval step</a:t>
            </a:r>
          </a:p>
        </p:txBody>
      </p:sp>
      <p:pic>
        <p:nvPicPr>
          <p:cNvPr id="4" name="Picture 3">
            <a:extLst>
              <a:ext uri="{FF2B5EF4-FFF2-40B4-BE49-F238E27FC236}">
                <a16:creationId xmlns:a16="http://schemas.microsoft.com/office/drawing/2014/main" id="{011BDCA1-28EB-4F15-A7CA-D4844496DCB5}"/>
              </a:ext>
            </a:extLst>
          </p:cNvPr>
          <p:cNvPicPr>
            <a:picLocks noChangeAspect="1"/>
          </p:cNvPicPr>
          <p:nvPr/>
        </p:nvPicPr>
        <p:blipFill>
          <a:blip r:embed="rId7"/>
          <a:stretch>
            <a:fillRect/>
          </a:stretch>
        </p:blipFill>
        <p:spPr>
          <a:xfrm>
            <a:off x="703295" y="1417936"/>
            <a:ext cx="576115" cy="670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Oval 8"/>
          <p:cNvSpPr/>
          <p:nvPr/>
        </p:nvSpPr>
        <p:spPr>
          <a:xfrm>
            <a:off x="1195967" y="1277435"/>
            <a:ext cx="283664" cy="250693"/>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57510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54" y="349128"/>
            <a:ext cx="11189361" cy="670560"/>
          </a:xfrm>
        </p:spPr>
        <p:txBody>
          <a:bodyPr>
            <a:normAutofit fontScale="90000"/>
          </a:bodyPr>
          <a:lstStyle/>
          <a:p>
            <a:r>
              <a:rPr lang="en-US" dirty="0"/>
              <a:t>Adjusting / Correcting Time – Timekeeper/Manager</a:t>
            </a:r>
          </a:p>
        </p:txBody>
      </p:sp>
      <p:pic>
        <p:nvPicPr>
          <p:cNvPr id="22" name="Picture 2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530" y="1358938"/>
            <a:ext cx="3993408" cy="2241652"/>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pic>
        <p:nvPicPr>
          <p:cNvPr id="24" name="Picture 2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482" y="2831754"/>
            <a:ext cx="2624857" cy="3284555"/>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pic>
        <p:nvPicPr>
          <p:cNvPr id="28" name="Picture 27" descr="Screen Clipping"/>
          <p:cNvPicPr>
            <a:picLocks noChangeAspect="1"/>
          </p:cNvPicPr>
          <p:nvPr/>
        </p:nvPicPr>
        <p:blipFill rotWithShape="1">
          <a:blip r:embed="rId4">
            <a:extLst>
              <a:ext uri="{28A0092B-C50C-407E-A947-70E740481C1C}">
                <a14:useLocalDpi xmlns:a14="http://schemas.microsoft.com/office/drawing/2010/main" val="0"/>
              </a:ext>
            </a:extLst>
          </a:blip>
          <a:srcRect l="2865" t="1899" r="5718" b="2806"/>
          <a:stretch/>
        </p:blipFill>
        <p:spPr>
          <a:xfrm>
            <a:off x="6608003" y="2866936"/>
            <a:ext cx="2342261" cy="302944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cxnSp>
        <p:nvCxnSpPr>
          <p:cNvPr id="29" name="Straight Arrow Connector 28"/>
          <p:cNvCxnSpPr/>
          <p:nvPr/>
        </p:nvCxnSpPr>
        <p:spPr>
          <a:xfrm flipH="1">
            <a:off x="9577097" y="2189087"/>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9630922" y="5697695"/>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9777" y="5940675"/>
            <a:ext cx="6126682" cy="523220"/>
          </a:xfrm>
          <a:prstGeom prst="rect">
            <a:avLst/>
          </a:prstGeom>
          <a:solidFill>
            <a:schemeClr val="accent3">
              <a:lumMod val="20000"/>
              <a:lumOff val="80000"/>
            </a:schemeClr>
          </a:solidFill>
          <a:ln>
            <a:solidFill>
              <a:schemeClr val="accent4"/>
            </a:solidFill>
          </a:ln>
        </p:spPr>
        <p:txBody>
          <a:bodyPr wrap="square" rtlCol="0">
            <a:spAutoFit/>
          </a:bodyPr>
          <a:lstStyle/>
          <a:p>
            <a:r>
              <a:rPr lang="en-US" sz="1400" dirty="0"/>
              <a:t>*Note: If anyone other than the employee enters time on behalf of the employee, there is </a:t>
            </a:r>
            <a:r>
              <a:rPr lang="en-US" sz="1400" b="1" i="1" dirty="0"/>
              <a:t>no</a:t>
            </a:r>
            <a:r>
              <a:rPr lang="en-US" sz="1400" dirty="0"/>
              <a:t> additional approval step</a:t>
            </a: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54" y="1489309"/>
            <a:ext cx="2497957" cy="676419"/>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9" name="Oval 8"/>
          <p:cNvSpPr/>
          <p:nvPr/>
        </p:nvSpPr>
        <p:spPr>
          <a:xfrm>
            <a:off x="2448216" y="1377362"/>
            <a:ext cx="283664" cy="250693"/>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214" y="2077583"/>
            <a:ext cx="3536710" cy="3382214"/>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cxnSp>
        <p:nvCxnSpPr>
          <p:cNvPr id="30" name="Straight Arrow Connector 29"/>
          <p:cNvCxnSpPr/>
          <p:nvPr/>
        </p:nvCxnSpPr>
        <p:spPr>
          <a:xfrm flipH="1">
            <a:off x="1951316" y="1728175"/>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951316" y="2521926"/>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236741" y="5004666"/>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073775" y="2212047"/>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373043" y="2287278"/>
            <a:ext cx="305771" cy="28346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pic>
        <p:nvPicPr>
          <p:cNvPr id="25" name="Picture 2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0735" y="2866936"/>
            <a:ext cx="2202513" cy="172064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11" name="Oval 10"/>
          <p:cNvSpPr/>
          <p:nvPr/>
        </p:nvSpPr>
        <p:spPr>
          <a:xfrm>
            <a:off x="2635668" y="4819844"/>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3</a:t>
            </a:r>
          </a:p>
        </p:txBody>
      </p:sp>
      <p:sp>
        <p:nvSpPr>
          <p:cNvPr id="27" name="Oval 26"/>
          <p:cNvSpPr/>
          <p:nvPr/>
        </p:nvSpPr>
        <p:spPr>
          <a:xfrm>
            <a:off x="3452190" y="2061743"/>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4</a:t>
            </a:r>
          </a:p>
        </p:txBody>
      </p:sp>
      <p:sp>
        <p:nvSpPr>
          <p:cNvPr id="34" name="Oval 33"/>
          <p:cNvSpPr/>
          <p:nvPr/>
        </p:nvSpPr>
        <p:spPr>
          <a:xfrm>
            <a:off x="5786624" y="2761611"/>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5</a:t>
            </a:r>
          </a:p>
        </p:txBody>
      </p:sp>
      <p:cxnSp>
        <p:nvCxnSpPr>
          <p:cNvPr id="35" name="Straight Arrow Connector 34"/>
          <p:cNvCxnSpPr/>
          <p:nvPr/>
        </p:nvCxnSpPr>
        <p:spPr>
          <a:xfrm flipH="1">
            <a:off x="4671635" y="4182971"/>
            <a:ext cx="435994" cy="198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9559224" y="1184718"/>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6</a:t>
            </a:r>
          </a:p>
        </p:txBody>
      </p:sp>
      <p:sp>
        <p:nvSpPr>
          <p:cNvPr id="37" name="Oval 36"/>
          <p:cNvSpPr/>
          <p:nvPr/>
        </p:nvSpPr>
        <p:spPr>
          <a:xfrm>
            <a:off x="8458647" y="2941201"/>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7</a:t>
            </a:r>
          </a:p>
        </p:txBody>
      </p:sp>
      <p:sp>
        <p:nvSpPr>
          <p:cNvPr id="38" name="Oval 37"/>
          <p:cNvSpPr/>
          <p:nvPr/>
        </p:nvSpPr>
        <p:spPr>
          <a:xfrm>
            <a:off x="11279495" y="2707217"/>
            <a:ext cx="271822" cy="24964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8</a:t>
            </a:r>
          </a:p>
        </p:txBody>
      </p:sp>
    </p:spTree>
    <p:extLst>
      <p:ext uri="{BB962C8B-B14F-4D97-AF65-F5344CB8AC3E}">
        <p14:creationId xmlns:p14="http://schemas.microsoft.com/office/powerpoint/2010/main" val="346900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3711" y="1298448"/>
            <a:ext cx="8778240" cy="2303493"/>
          </a:xfrm>
        </p:spPr>
        <p:txBody>
          <a:bodyPr>
            <a:normAutofit/>
          </a:bodyPr>
          <a:lstStyle/>
          <a:p>
            <a:r>
              <a:rPr lang="en-US" sz="5400" dirty="0"/>
              <a:t>          Reviewing Reports</a:t>
            </a:r>
          </a:p>
        </p:txBody>
      </p:sp>
      <p:pic>
        <p:nvPicPr>
          <p:cNvPr id="14" name="Picture 13"/>
          <p:cNvPicPr>
            <a:picLocks noChangeAspect="1"/>
          </p:cNvPicPr>
          <p:nvPr/>
        </p:nvPicPr>
        <p:blipFill>
          <a:blip r:embed="rId2"/>
          <a:stretch>
            <a:fillRect/>
          </a:stretch>
        </p:blipFill>
        <p:spPr>
          <a:xfrm>
            <a:off x="5616721" y="4022290"/>
            <a:ext cx="735923" cy="880758"/>
          </a:xfrm>
          <a:prstGeom prst="rect">
            <a:avLst/>
          </a:prstGeom>
        </p:spPr>
      </p:pic>
    </p:spTree>
    <p:extLst>
      <p:ext uri="{BB962C8B-B14F-4D97-AF65-F5344CB8AC3E}">
        <p14:creationId xmlns:p14="http://schemas.microsoft.com/office/powerpoint/2010/main" val="2054677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21312" y="100557"/>
            <a:ext cx="9875520" cy="1356360"/>
          </a:xfrm>
        </p:spPr>
        <p:txBody>
          <a:bodyPr/>
          <a:lstStyle/>
          <a:p>
            <a:r>
              <a:rPr lang="en-US" dirty="0"/>
              <a:t>Review Time Report: Overview</a:t>
            </a:r>
          </a:p>
        </p:txBody>
      </p:sp>
      <p:sp>
        <p:nvSpPr>
          <p:cNvPr id="3" name="Text Placeholder 2"/>
          <p:cNvSpPr>
            <a:spLocks noGrp="1"/>
          </p:cNvSpPr>
          <p:nvPr>
            <p:ph type="body" idx="1"/>
          </p:nvPr>
        </p:nvSpPr>
        <p:spPr>
          <a:xfrm>
            <a:off x="1041340" y="2495684"/>
            <a:ext cx="4754880" cy="497037"/>
          </a:xfrm>
          <a:solidFill>
            <a:schemeClr val="accent2">
              <a:lumMod val="75000"/>
            </a:schemeClr>
          </a:solidFill>
        </p:spPr>
        <p:txBody>
          <a:bodyPr/>
          <a:lstStyle/>
          <a:p>
            <a:r>
              <a:rPr lang="en-US" dirty="0">
                <a:solidFill>
                  <a:srgbClr val="FFFF00"/>
                </a:solidFill>
              </a:rPr>
              <a:t>Managers</a:t>
            </a:r>
            <a:r>
              <a:rPr lang="en-US" dirty="0"/>
              <a:t>	</a:t>
            </a:r>
          </a:p>
        </p:txBody>
      </p:sp>
      <p:sp>
        <p:nvSpPr>
          <p:cNvPr id="4" name="Content Placeholder 3"/>
          <p:cNvSpPr>
            <a:spLocks noGrp="1"/>
          </p:cNvSpPr>
          <p:nvPr>
            <p:ph sz="half" idx="2"/>
          </p:nvPr>
        </p:nvSpPr>
        <p:spPr>
          <a:xfrm>
            <a:off x="1015779" y="2980263"/>
            <a:ext cx="4754880" cy="2163572"/>
          </a:xfrm>
        </p:spPr>
        <p:txBody>
          <a:bodyPr/>
          <a:lstStyle/>
          <a:p>
            <a:pPr marL="285750" indent="-285750">
              <a:spcAft>
                <a:spcPts val="1200"/>
              </a:spcAft>
              <a:buFont typeface="Arial" panose="020B0604020202020204" pitchFamily="34" charset="0"/>
              <a:buChar char="•"/>
            </a:pPr>
            <a:r>
              <a:rPr lang="en-US" dirty="0"/>
              <a:t>All team time can be approved at the same time as long as all hours have been submitted</a:t>
            </a:r>
          </a:p>
          <a:p>
            <a:pPr marL="285750" indent="-285750">
              <a:buFont typeface="Arial" panose="020B0604020202020204" pitchFamily="34" charset="0"/>
              <a:buChar char="•"/>
            </a:pPr>
            <a:r>
              <a:rPr lang="en-US" dirty="0"/>
              <a:t>Acts as a consolidated approval</a:t>
            </a:r>
          </a:p>
          <a:p>
            <a:pPr marL="45720" indent="0">
              <a:buNone/>
            </a:pPr>
            <a:endParaRPr lang="en-US" dirty="0"/>
          </a:p>
        </p:txBody>
      </p:sp>
      <p:sp>
        <p:nvSpPr>
          <p:cNvPr id="5" name="Text Placeholder 4"/>
          <p:cNvSpPr>
            <a:spLocks noGrp="1"/>
          </p:cNvSpPr>
          <p:nvPr>
            <p:ph type="body" sz="quarter" idx="3"/>
          </p:nvPr>
        </p:nvSpPr>
        <p:spPr>
          <a:xfrm>
            <a:off x="6141952" y="2495683"/>
            <a:ext cx="4754880" cy="497037"/>
          </a:xfrm>
          <a:solidFill>
            <a:schemeClr val="accent2">
              <a:lumMod val="75000"/>
            </a:schemeClr>
          </a:solidFill>
        </p:spPr>
        <p:txBody>
          <a:bodyPr/>
          <a:lstStyle/>
          <a:p>
            <a:r>
              <a:rPr lang="en-US" dirty="0">
                <a:solidFill>
                  <a:srgbClr val="FFFF00"/>
                </a:solidFill>
              </a:rPr>
              <a:t>Timekeepers</a:t>
            </a:r>
          </a:p>
        </p:txBody>
      </p:sp>
      <p:sp>
        <p:nvSpPr>
          <p:cNvPr id="9" name="Content Placeholder 8"/>
          <p:cNvSpPr>
            <a:spLocks noGrp="1"/>
          </p:cNvSpPr>
          <p:nvPr>
            <p:ph sz="quarter" idx="4"/>
          </p:nvPr>
        </p:nvSpPr>
        <p:spPr>
          <a:xfrm>
            <a:off x="6141952" y="2980263"/>
            <a:ext cx="4754880" cy="2163572"/>
          </a:xfrm>
        </p:spPr>
        <p:txBody>
          <a:bodyPr/>
          <a:lstStyle/>
          <a:p>
            <a:pPr marL="285750" indent="-285750">
              <a:spcBef>
                <a:spcPts val="600"/>
              </a:spcBef>
              <a:spcAft>
                <a:spcPts val="600"/>
              </a:spcAft>
              <a:buFont typeface="Arial" panose="020B0604020202020204" pitchFamily="34" charset="0"/>
              <a:buChar char="•"/>
            </a:pPr>
            <a:r>
              <a:rPr lang="en-US" dirty="0"/>
              <a:t>Used to identify employees who have not entered time for the week or entered time but did not submit</a:t>
            </a:r>
          </a:p>
          <a:p>
            <a:pPr marL="285750" indent="-285750">
              <a:spcBef>
                <a:spcPts val="600"/>
              </a:spcBef>
              <a:spcAft>
                <a:spcPts val="600"/>
              </a:spcAft>
              <a:buFont typeface="Arial" panose="020B0604020202020204" pitchFamily="34" charset="0"/>
              <a:buChar char="•"/>
            </a:pPr>
            <a:r>
              <a:rPr lang="en-US" dirty="0"/>
              <a:t>Used to view managers that still need to approve timesheets</a:t>
            </a:r>
          </a:p>
          <a:p>
            <a:endParaRPr lang="en-US" dirty="0"/>
          </a:p>
        </p:txBody>
      </p:sp>
      <p:sp>
        <p:nvSpPr>
          <p:cNvPr id="28" name="Rectangle 27"/>
          <p:cNvSpPr/>
          <p:nvPr/>
        </p:nvSpPr>
        <p:spPr>
          <a:xfrm>
            <a:off x="1627297" y="1481316"/>
            <a:ext cx="7438414" cy="400110"/>
          </a:xfrm>
          <a:prstGeom prst="rect">
            <a:avLst/>
          </a:prstGeom>
        </p:spPr>
        <p:txBody>
          <a:bodyPr wrap="square">
            <a:spAutoFit/>
          </a:bodyPr>
          <a:lstStyle/>
          <a:p>
            <a:r>
              <a:rPr lang="en-US" sz="2000" dirty="0">
                <a:solidFill>
                  <a:schemeClr val="accent1"/>
                </a:solidFill>
              </a:rPr>
              <a:t>Used to review, approve and track time submitted and approved</a:t>
            </a:r>
          </a:p>
        </p:txBody>
      </p:sp>
      <p:grpSp>
        <p:nvGrpSpPr>
          <p:cNvPr id="29" name="Group 28"/>
          <p:cNvGrpSpPr/>
          <p:nvPr/>
        </p:nvGrpSpPr>
        <p:grpSpPr>
          <a:xfrm>
            <a:off x="1180700" y="1455780"/>
            <a:ext cx="446597" cy="451182"/>
            <a:chOff x="6849135" y="2045680"/>
            <a:chExt cx="1117600" cy="1117600"/>
          </a:xfrm>
        </p:grpSpPr>
        <p:grpSp>
          <p:nvGrpSpPr>
            <p:cNvPr id="30" name="Group 29"/>
            <p:cNvGrpSpPr/>
            <p:nvPr/>
          </p:nvGrpSpPr>
          <p:grpSpPr>
            <a:xfrm>
              <a:off x="7079323" y="2250491"/>
              <a:ext cx="616877" cy="721309"/>
              <a:chOff x="7724776" y="704851"/>
              <a:chExt cx="806450" cy="942975"/>
            </a:xfrm>
            <a:solidFill>
              <a:schemeClr val="accent5"/>
            </a:solidFill>
          </p:grpSpPr>
          <p:sp>
            <p:nvSpPr>
              <p:cNvPr id="32" name="Freeform 36"/>
              <p:cNvSpPr>
                <a:spLocks noEditPoints="1"/>
              </p:cNvSpPr>
              <p:nvPr/>
            </p:nvSpPr>
            <p:spPr bwMode="auto">
              <a:xfrm>
                <a:off x="7770813" y="704851"/>
                <a:ext cx="760413" cy="942975"/>
              </a:xfrm>
              <a:custGeom>
                <a:avLst/>
                <a:gdLst>
                  <a:gd name="T0" fmla="*/ 37 w 352"/>
                  <a:gd name="T1" fmla="*/ 336 h 437"/>
                  <a:gd name="T2" fmla="*/ 37 w 352"/>
                  <a:gd name="T3" fmla="*/ 377 h 437"/>
                  <a:gd name="T4" fmla="*/ 33 w 352"/>
                  <a:gd name="T5" fmla="*/ 382 h 437"/>
                  <a:gd name="T6" fmla="*/ 0 w 352"/>
                  <a:gd name="T7" fmla="*/ 382 h 437"/>
                  <a:gd name="T8" fmla="*/ 62 w 352"/>
                  <a:gd name="T9" fmla="*/ 437 h 437"/>
                  <a:gd name="T10" fmla="*/ 294 w 352"/>
                  <a:gd name="T11" fmla="*/ 437 h 437"/>
                  <a:gd name="T12" fmla="*/ 352 w 352"/>
                  <a:gd name="T13" fmla="*/ 379 h 437"/>
                  <a:gd name="T14" fmla="*/ 352 w 352"/>
                  <a:gd name="T15" fmla="*/ 332 h 437"/>
                  <a:gd name="T16" fmla="*/ 352 w 352"/>
                  <a:gd name="T17" fmla="*/ 105 h 437"/>
                  <a:gd name="T18" fmla="*/ 352 w 352"/>
                  <a:gd name="T19" fmla="*/ 58 h 437"/>
                  <a:gd name="T20" fmla="*/ 294 w 352"/>
                  <a:gd name="T21" fmla="*/ 0 h 437"/>
                  <a:gd name="T22" fmla="*/ 62 w 352"/>
                  <a:gd name="T23" fmla="*/ 0 h 437"/>
                  <a:gd name="T24" fmla="*/ 0 w 352"/>
                  <a:gd name="T25" fmla="*/ 58 h 437"/>
                  <a:gd name="T26" fmla="*/ 0 w 352"/>
                  <a:gd name="T27" fmla="*/ 76 h 437"/>
                  <a:gd name="T28" fmla="*/ 33 w 352"/>
                  <a:gd name="T29" fmla="*/ 76 h 437"/>
                  <a:gd name="T30" fmla="*/ 37 w 352"/>
                  <a:gd name="T31" fmla="*/ 80 h 437"/>
                  <a:gd name="T32" fmla="*/ 37 w 352"/>
                  <a:gd name="T33" fmla="*/ 122 h 437"/>
                  <a:gd name="T34" fmla="*/ 32 w 352"/>
                  <a:gd name="T35" fmla="*/ 126 h 437"/>
                  <a:gd name="T36" fmla="*/ 0 w 352"/>
                  <a:gd name="T37" fmla="*/ 126 h 437"/>
                  <a:gd name="T38" fmla="*/ 0 w 352"/>
                  <a:gd name="T39" fmla="*/ 161 h 437"/>
                  <a:gd name="T40" fmla="*/ 33 w 352"/>
                  <a:gd name="T41" fmla="*/ 161 h 437"/>
                  <a:gd name="T42" fmla="*/ 37 w 352"/>
                  <a:gd name="T43" fmla="*/ 166 h 437"/>
                  <a:gd name="T44" fmla="*/ 37 w 352"/>
                  <a:gd name="T45" fmla="*/ 207 h 437"/>
                  <a:gd name="T46" fmla="*/ 32 w 352"/>
                  <a:gd name="T47" fmla="*/ 211 h 437"/>
                  <a:gd name="T48" fmla="*/ 0 w 352"/>
                  <a:gd name="T49" fmla="*/ 211 h 437"/>
                  <a:gd name="T50" fmla="*/ 0 w 352"/>
                  <a:gd name="T51" fmla="*/ 246 h 437"/>
                  <a:gd name="T52" fmla="*/ 33 w 352"/>
                  <a:gd name="T53" fmla="*/ 246 h 437"/>
                  <a:gd name="T54" fmla="*/ 37 w 352"/>
                  <a:gd name="T55" fmla="*/ 251 h 437"/>
                  <a:gd name="T56" fmla="*/ 37 w 352"/>
                  <a:gd name="T57" fmla="*/ 292 h 437"/>
                  <a:gd name="T58" fmla="*/ 32 w 352"/>
                  <a:gd name="T59" fmla="*/ 297 h 437"/>
                  <a:gd name="T60" fmla="*/ 0 w 352"/>
                  <a:gd name="T61" fmla="*/ 297 h 437"/>
                  <a:gd name="T62" fmla="*/ 0 w 352"/>
                  <a:gd name="T63" fmla="*/ 332 h 437"/>
                  <a:gd name="T64" fmla="*/ 33 w 352"/>
                  <a:gd name="T65" fmla="*/ 332 h 437"/>
                  <a:gd name="T66" fmla="*/ 37 w 352"/>
                  <a:gd name="T67" fmla="*/ 336 h 437"/>
                  <a:gd name="T68" fmla="*/ 78 w 352"/>
                  <a:gd name="T69" fmla="*/ 75 h 437"/>
                  <a:gd name="T70" fmla="*/ 272 w 352"/>
                  <a:gd name="T71" fmla="*/ 75 h 437"/>
                  <a:gd name="T72" fmla="*/ 281 w 352"/>
                  <a:gd name="T73" fmla="*/ 110 h 437"/>
                  <a:gd name="T74" fmla="*/ 281 w 352"/>
                  <a:gd name="T75" fmla="*/ 153 h 437"/>
                  <a:gd name="T76" fmla="*/ 273 w 352"/>
                  <a:gd name="T77" fmla="*/ 182 h 437"/>
                  <a:gd name="T78" fmla="*/ 78 w 352"/>
                  <a:gd name="T79" fmla="*/ 183 h 437"/>
                  <a:gd name="T80" fmla="*/ 67 w 352"/>
                  <a:gd name="T81" fmla="*/ 153 h 437"/>
                  <a:gd name="T82" fmla="*/ 67 w 352"/>
                  <a:gd name="T83" fmla="*/ 110 h 437"/>
                  <a:gd name="T84" fmla="*/ 78 w 352"/>
                  <a:gd name="T85" fmla="*/ 7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2" h="437">
                    <a:moveTo>
                      <a:pt x="37" y="336"/>
                    </a:moveTo>
                    <a:cubicBezTo>
                      <a:pt x="37" y="377"/>
                      <a:pt x="37" y="377"/>
                      <a:pt x="37" y="377"/>
                    </a:cubicBezTo>
                    <a:cubicBezTo>
                      <a:pt x="37" y="380"/>
                      <a:pt x="35" y="382"/>
                      <a:pt x="33" y="382"/>
                    </a:cubicBezTo>
                    <a:cubicBezTo>
                      <a:pt x="0" y="382"/>
                      <a:pt x="0" y="382"/>
                      <a:pt x="0" y="382"/>
                    </a:cubicBezTo>
                    <a:cubicBezTo>
                      <a:pt x="2" y="411"/>
                      <a:pt x="33" y="437"/>
                      <a:pt x="62" y="437"/>
                    </a:cubicBezTo>
                    <a:cubicBezTo>
                      <a:pt x="294" y="437"/>
                      <a:pt x="294" y="437"/>
                      <a:pt x="294" y="437"/>
                    </a:cubicBezTo>
                    <a:cubicBezTo>
                      <a:pt x="323" y="437"/>
                      <a:pt x="352" y="409"/>
                      <a:pt x="352" y="379"/>
                    </a:cubicBezTo>
                    <a:cubicBezTo>
                      <a:pt x="352" y="332"/>
                      <a:pt x="352" y="332"/>
                      <a:pt x="352" y="332"/>
                    </a:cubicBezTo>
                    <a:cubicBezTo>
                      <a:pt x="352" y="105"/>
                      <a:pt x="352" y="105"/>
                      <a:pt x="352" y="105"/>
                    </a:cubicBezTo>
                    <a:cubicBezTo>
                      <a:pt x="352" y="58"/>
                      <a:pt x="352" y="58"/>
                      <a:pt x="352" y="58"/>
                    </a:cubicBezTo>
                    <a:cubicBezTo>
                      <a:pt x="352" y="28"/>
                      <a:pt x="323" y="0"/>
                      <a:pt x="294" y="0"/>
                    </a:cubicBezTo>
                    <a:cubicBezTo>
                      <a:pt x="62" y="0"/>
                      <a:pt x="62" y="0"/>
                      <a:pt x="62" y="0"/>
                    </a:cubicBezTo>
                    <a:cubicBezTo>
                      <a:pt x="32" y="0"/>
                      <a:pt x="0" y="28"/>
                      <a:pt x="0" y="58"/>
                    </a:cubicBezTo>
                    <a:cubicBezTo>
                      <a:pt x="0" y="76"/>
                      <a:pt x="0" y="76"/>
                      <a:pt x="0" y="76"/>
                    </a:cubicBezTo>
                    <a:cubicBezTo>
                      <a:pt x="33" y="76"/>
                      <a:pt x="33" y="76"/>
                      <a:pt x="33" y="76"/>
                    </a:cubicBezTo>
                    <a:cubicBezTo>
                      <a:pt x="35" y="76"/>
                      <a:pt x="37" y="78"/>
                      <a:pt x="37" y="80"/>
                    </a:cubicBezTo>
                    <a:cubicBezTo>
                      <a:pt x="37" y="122"/>
                      <a:pt x="37" y="122"/>
                      <a:pt x="37" y="122"/>
                    </a:cubicBezTo>
                    <a:cubicBezTo>
                      <a:pt x="37" y="124"/>
                      <a:pt x="35" y="126"/>
                      <a:pt x="32" y="126"/>
                    </a:cubicBezTo>
                    <a:cubicBezTo>
                      <a:pt x="0" y="126"/>
                      <a:pt x="0" y="126"/>
                      <a:pt x="0" y="126"/>
                    </a:cubicBezTo>
                    <a:cubicBezTo>
                      <a:pt x="0" y="161"/>
                      <a:pt x="0" y="161"/>
                      <a:pt x="0" y="161"/>
                    </a:cubicBezTo>
                    <a:cubicBezTo>
                      <a:pt x="33" y="161"/>
                      <a:pt x="33" y="161"/>
                      <a:pt x="33" y="161"/>
                    </a:cubicBezTo>
                    <a:cubicBezTo>
                      <a:pt x="35" y="161"/>
                      <a:pt x="37" y="163"/>
                      <a:pt x="37" y="166"/>
                    </a:cubicBezTo>
                    <a:cubicBezTo>
                      <a:pt x="37" y="207"/>
                      <a:pt x="37" y="207"/>
                      <a:pt x="37" y="207"/>
                    </a:cubicBezTo>
                    <a:cubicBezTo>
                      <a:pt x="37" y="210"/>
                      <a:pt x="35" y="211"/>
                      <a:pt x="32" y="211"/>
                    </a:cubicBezTo>
                    <a:cubicBezTo>
                      <a:pt x="0" y="211"/>
                      <a:pt x="0" y="211"/>
                      <a:pt x="0" y="211"/>
                    </a:cubicBezTo>
                    <a:cubicBezTo>
                      <a:pt x="0" y="246"/>
                      <a:pt x="0" y="246"/>
                      <a:pt x="0" y="246"/>
                    </a:cubicBezTo>
                    <a:cubicBezTo>
                      <a:pt x="33" y="246"/>
                      <a:pt x="33" y="246"/>
                      <a:pt x="33" y="246"/>
                    </a:cubicBezTo>
                    <a:cubicBezTo>
                      <a:pt x="35" y="246"/>
                      <a:pt x="37" y="248"/>
                      <a:pt x="37" y="251"/>
                    </a:cubicBezTo>
                    <a:cubicBezTo>
                      <a:pt x="37" y="292"/>
                      <a:pt x="37" y="292"/>
                      <a:pt x="37" y="292"/>
                    </a:cubicBezTo>
                    <a:cubicBezTo>
                      <a:pt x="37" y="295"/>
                      <a:pt x="35" y="297"/>
                      <a:pt x="32" y="297"/>
                    </a:cubicBezTo>
                    <a:cubicBezTo>
                      <a:pt x="0" y="297"/>
                      <a:pt x="0" y="297"/>
                      <a:pt x="0" y="297"/>
                    </a:cubicBezTo>
                    <a:cubicBezTo>
                      <a:pt x="0" y="332"/>
                      <a:pt x="0" y="332"/>
                      <a:pt x="0" y="332"/>
                    </a:cubicBezTo>
                    <a:cubicBezTo>
                      <a:pt x="33" y="332"/>
                      <a:pt x="33" y="332"/>
                      <a:pt x="33" y="332"/>
                    </a:cubicBezTo>
                    <a:cubicBezTo>
                      <a:pt x="35" y="332"/>
                      <a:pt x="37" y="333"/>
                      <a:pt x="37" y="336"/>
                    </a:cubicBezTo>
                    <a:close/>
                    <a:moveTo>
                      <a:pt x="78" y="75"/>
                    </a:moveTo>
                    <a:cubicBezTo>
                      <a:pt x="272" y="75"/>
                      <a:pt x="272" y="75"/>
                      <a:pt x="272" y="75"/>
                    </a:cubicBezTo>
                    <a:cubicBezTo>
                      <a:pt x="284" y="75"/>
                      <a:pt x="281" y="89"/>
                      <a:pt x="281" y="110"/>
                    </a:cubicBezTo>
                    <a:cubicBezTo>
                      <a:pt x="281" y="111"/>
                      <a:pt x="281" y="152"/>
                      <a:pt x="281" y="153"/>
                    </a:cubicBezTo>
                    <a:cubicBezTo>
                      <a:pt x="281" y="173"/>
                      <a:pt x="285" y="182"/>
                      <a:pt x="273" y="182"/>
                    </a:cubicBezTo>
                    <a:cubicBezTo>
                      <a:pt x="78" y="183"/>
                      <a:pt x="78" y="183"/>
                      <a:pt x="78" y="183"/>
                    </a:cubicBezTo>
                    <a:cubicBezTo>
                      <a:pt x="66" y="183"/>
                      <a:pt x="67" y="173"/>
                      <a:pt x="67" y="153"/>
                    </a:cubicBezTo>
                    <a:cubicBezTo>
                      <a:pt x="67" y="152"/>
                      <a:pt x="67" y="111"/>
                      <a:pt x="67" y="110"/>
                    </a:cubicBezTo>
                    <a:cubicBezTo>
                      <a:pt x="67" y="90"/>
                      <a:pt x="66" y="76"/>
                      <a:pt x="7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3" name="Freeform 37"/>
              <p:cNvSpPr>
                <a:spLocks/>
              </p:cNvSpPr>
              <p:nvPr/>
            </p:nvSpPr>
            <p:spPr bwMode="auto">
              <a:xfrm>
                <a:off x="7954963" y="915988"/>
                <a:ext cx="384175" cy="46038"/>
              </a:xfrm>
              <a:custGeom>
                <a:avLst/>
                <a:gdLst>
                  <a:gd name="T0" fmla="*/ 12 w 178"/>
                  <a:gd name="T1" fmla="*/ 21 h 21"/>
                  <a:gd name="T2" fmla="*/ 167 w 178"/>
                  <a:gd name="T3" fmla="*/ 21 h 21"/>
                  <a:gd name="T4" fmla="*/ 167 w 178"/>
                  <a:gd name="T5" fmla="*/ 0 h 21"/>
                  <a:gd name="T6" fmla="*/ 12 w 178"/>
                  <a:gd name="T7" fmla="*/ 0 h 21"/>
                  <a:gd name="T8" fmla="*/ 12 w 178"/>
                  <a:gd name="T9" fmla="*/ 21 h 21"/>
                </a:gdLst>
                <a:ahLst/>
                <a:cxnLst>
                  <a:cxn ang="0">
                    <a:pos x="T0" y="T1"/>
                  </a:cxn>
                  <a:cxn ang="0">
                    <a:pos x="T2" y="T3"/>
                  </a:cxn>
                  <a:cxn ang="0">
                    <a:pos x="T4" y="T5"/>
                  </a:cxn>
                  <a:cxn ang="0">
                    <a:pos x="T6" y="T7"/>
                  </a:cxn>
                  <a:cxn ang="0">
                    <a:pos x="T8" y="T9"/>
                  </a:cxn>
                </a:cxnLst>
                <a:rect l="0" t="0" r="r" b="b"/>
                <a:pathLst>
                  <a:path w="178" h="21">
                    <a:moveTo>
                      <a:pt x="12" y="21"/>
                    </a:moveTo>
                    <a:cubicBezTo>
                      <a:pt x="167" y="21"/>
                      <a:pt x="167" y="21"/>
                      <a:pt x="167" y="21"/>
                    </a:cubicBezTo>
                    <a:cubicBezTo>
                      <a:pt x="178" y="21"/>
                      <a:pt x="178" y="0"/>
                      <a:pt x="167" y="0"/>
                    </a:cubicBezTo>
                    <a:cubicBezTo>
                      <a:pt x="12" y="0"/>
                      <a:pt x="12" y="0"/>
                      <a:pt x="12" y="0"/>
                    </a:cubicBezTo>
                    <a:cubicBezTo>
                      <a:pt x="0" y="0"/>
                      <a:pt x="0" y="21"/>
                      <a:pt x="1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4" name="Freeform 38"/>
              <p:cNvSpPr>
                <a:spLocks/>
              </p:cNvSpPr>
              <p:nvPr/>
            </p:nvSpPr>
            <p:spPr bwMode="auto">
              <a:xfrm>
                <a:off x="7954963" y="1006476"/>
                <a:ext cx="384175" cy="46038"/>
              </a:xfrm>
              <a:custGeom>
                <a:avLst/>
                <a:gdLst>
                  <a:gd name="T0" fmla="*/ 12 w 178"/>
                  <a:gd name="T1" fmla="*/ 21 h 21"/>
                  <a:gd name="T2" fmla="*/ 167 w 178"/>
                  <a:gd name="T3" fmla="*/ 21 h 21"/>
                  <a:gd name="T4" fmla="*/ 167 w 178"/>
                  <a:gd name="T5" fmla="*/ 0 h 21"/>
                  <a:gd name="T6" fmla="*/ 12 w 178"/>
                  <a:gd name="T7" fmla="*/ 0 h 21"/>
                  <a:gd name="T8" fmla="*/ 12 w 178"/>
                  <a:gd name="T9" fmla="*/ 21 h 21"/>
                </a:gdLst>
                <a:ahLst/>
                <a:cxnLst>
                  <a:cxn ang="0">
                    <a:pos x="T0" y="T1"/>
                  </a:cxn>
                  <a:cxn ang="0">
                    <a:pos x="T2" y="T3"/>
                  </a:cxn>
                  <a:cxn ang="0">
                    <a:pos x="T4" y="T5"/>
                  </a:cxn>
                  <a:cxn ang="0">
                    <a:pos x="T6" y="T7"/>
                  </a:cxn>
                  <a:cxn ang="0">
                    <a:pos x="T8" y="T9"/>
                  </a:cxn>
                </a:cxnLst>
                <a:rect l="0" t="0" r="r" b="b"/>
                <a:pathLst>
                  <a:path w="178" h="21">
                    <a:moveTo>
                      <a:pt x="12" y="21"/>
                    </a:moveTo>
                    <a:cubicBezTo>
                      <a:pt x="167" y="21"/>
                      <a:pt x="167" y="21"/>
                      <a:pt x="167" y="21"/>
                    </a:cubicBezTo>
                    <a:cubicBezTo>
                      <a:pt x="178" y="21"/>
                      <a:pt x="178" y="0"/>
                      <a:pt x="167" y="0"/>
                    </a:cubicBezTo>
                    <a:cubicBezTo>
                      <a:pt x="12" y="0"/>
                      <a:pt x="12" y="0"/>
                      <a:pt x="12" y="0"/>
                    </a:cubicBezTo>
                    <a:cubicBezTo>
                      <a:pt x="0" y="0"/>
                      <a:pt x="0" y="21"/>
                      <a:pt x="1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 name="Freeform 39"/>
              <p:cNvSpPr>
                <a:spLocks/>
              </p:cNvSpPr>
              <p:nvPr/>
            </p:nvSpPr>
            <p:spPr bwMode="auto">
              <a:xfrm>
                <a:off x="7724776" y="1449388"/>
                <a:ext cx="100013" cy="47625"/>
              </a:xfrm>
              <a:custGeom>
                <a:avLst/>
                <a:gdLst>
                  <a:gd name="T0" fmla="*/ 7 w 46"/>
                  <a:gd name="T1" fmla="*/ 22 h 22"/>
                  <a:gd name="T2" fmla="*/ 39 w 46"/>
                  <a:gd name="T3" fmla="*/ 22 h 22"/>
                  <a:gd name="T4" fmla="*/ 46 w 46"/>
                  <a:gd name="T5" fmla="*/ 19 h 22"/>
                  <a:gd name="T6" fmla="*/ 46 w 46"/>
                  <a:gd name="T7" fmla="*/ 3 h 22"/>
                  <a:gd name="T8" fmla="*/ 39 w 46"/>
                  <a:gd name="T9" fmla="*/ 0 h 22"/>
                  <a:gd name="T10" fmla="*/ 7 w 46"/>
                  <a:gd name="T11" fmla="*/ 0 h 22"/>
                  <a:gd name="T12" fmla="*/ 0 w 46"/>
                  <a:gd name="T13" fmla="*/ 3 h 22"/>
                  <a:gd name="T14" fmla="*/ 0 w 46"/>
                  <a:gd name="T15" fmla="*/ 19 h 22"/>
                  <a:gd name="T16" fmla="*/ 7 w 4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
                    <a:moveTo>
                      <a:pt x="7" y="22"/>
                    </a:moveTo>
                    <a:cubicBezTo>
                      <a:pt x="39" y="22"/>
                      <a:pt x="39" y="22"/>
                      <a:pt x="39" y="22"/>
                    </a:cubicBezTo>
                    <a:cubicBezTo>
                      <a:pt x="43" y="22"/>
                      <a:pt x="46" y="21"/>
                      <a:pt x="46" y="19"/>
                    </a:cubicBezTo>
                    <a:cubicBezTo>
                      <a:pt x="46" y="3"/>
                      <a:pt x="46" y="3"/>
                      <a:pt x="46" y="3"/>
                    </a:cubicBezTo>
                    <a:cubicBezTo>
                      <a:pt x="46" y="1"/>
                      <a:pt x="43" y="0"/>
                      <a:pt x="39" y="0"/>
                    </a:cubicBezTo>
                    <a:cubicBezTo>
                      <a:pt x="7" y="0"/>
                      <a:pt x="7" y="0"/>
                      <a:pt x="7" y="0"/>
                    </a:cubicBezTo>
                    <a:cubicBezTo>
                      <a:pt x="2" y="0"/>
                      <a:pt x="0" y="1"/>
                      <a:pt x="0" y="3"/>
                    </a:cubicBezTo>
                    <a:cubicBezTo>
                      <a:pt x="0" y="19"/>
                      <a:pt x="0" y="19"/>
                      <a:pt x="0" y="19"/>
                    </a:cubicBezTo>
                    <a:cubicBezTo>
                      <a:pt x="0" y="21"/>
                      <a:pt x="2" y="22"/>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Freeform 40"/>
              <p:cNvSpPr>
                <a:spLocks/>
              </p:cNvSpPr>
              <p:nvPr/>
            </p:nvSpPr>
            <p:spPr bwMode="auto">
              <a:xfrm>
                <a:off x="7724776" y="1265238"/>
                <a:ext cx="100013" cy="47625"/>
              </a:xfrm>
              <a:custGeom>
                <a:avLst/>
                <a:gdLst>
                  <a:gd name="T0" fmla="*/ 39 w 46"/>
                  <a:gd name="T1" fmla="*/ 0 h 22"/>
                  <a:gd name="T2" fmla="*/ 7 w 46"/>
                  <a:gd name="T3" fmla="*/ 0 h 22"/>
                  <a:gd name="T4" fmla="*/ 0 w 46"/>
                  <a:gd name="T5" fmla="*/ 3 h 22"/>
                  <a:gd name="T6" fmla="*/ 0 w 46"/>
                  <a:gd name="T7" fmla="*/ 19 h 22"/>
                  <a:gd name="T8" fmla="*/ 7 w 46"/>
                  <a:gd name="T9" fmla="*/ 22 h 22"/>
                  <a:gd name="T10" fmla="*/ 39 w 46"/>
                  <a:gd name="T11" fmla="*/ 22 h 22"/>
                  <a:gd name="T12" fmla="*/ 46 w 46"/>
                  <a:gd name="T13" fmla="*/ 19 h 22"/>
                  <a:gd name="T14" fmla="*/ 46 w 46"/>
                  <a:gd name="T15" fmla="*/ 3 h 22"/>
                  <a:gd name="T16" fmla="*/ 39 w 46"/>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
                    <a:moveTo>
                      <a:pt x="39" y="0"/>
                    </a:moveTo>
                    <a:cubicBezTo>
                      <a:pt x="7" y="0"/>
                      <a:pt x="7" y="0"/>
                      <a:pt x="7" y="0"/>
                    </a:cubicBezTo>
                    <a:cubicBezTo>
                      <a:pt x="2" y="0"/>
                      <a:pt x="0" y="1"/>
                      <a:pt x="0" y="3"/>
                    </a:cubicBezTo>
                    <a:cubicBezTo>
                      <a:pt x="0" y="19"/>
                      <a:pt x="0" y="19"/>
                      <a:pt x="0" y="19"/>
                    </a:cubicBezTo>
                    <a:cubicBezTo>
                      <a:pt x="0" y="21"/>
                      <a:pt x="2" y="22"/>
                      <a:pt x="7" y="22"/>
                    </a:cubicBezTo>
                    <a:cubicBezTo>
                      <a:pt x="39" y="22"/>
                      <a:pt x="39" y="22"/>
                      <a:pt x="39" y="22"/>
                    </a:cubicBezTo>
                    <a:cubicBezTo>
                      <a:pt x="43" y="22"/>
                      <a:pt x="46" y="21"/>
                      <a:pt x="46" y="19"/>
                    </a:cubicBezTo>
                    <a:cubicBezTo>
                      <a:pt x="46" y="3"/>
                      <a:pt x="46" y="3"/>
                      <a:pt x="46" y="3"/>
                    </a:cubicBezTo>
                    <a:cubicBezTo>
                      <a:pt x="46" y="1"/>
                      <a:pt x="43"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7" name="Freeform 41"/>
              <p:cNvSpPr>
                <a:spLocks/>
              </p:cNvSpPr>
              <p:nvPr/>
            </p:nvSpPr>
            <p:spPr bwMode="auto">
              <a:xfrm>
                <a:off x="7724776" y="1082676"/>
                <a:ext cx="100013" cy="47625"/>
              </a:xfrm>
              <a:custGeom>
                <a:avLst/>
                <a:gdLst>
                  <a:gd name="T0" fmla="*/ 39 w 46"/>
                  <a:gd name="T1" fmla="*/ 0 h 22"/>
                  <a:gd name="T2" fmla="*/ 7 w 46"/>
                  <a:gd name="T3" fmla="*/ 0 h 22"/>
                  <a:gd name="T4" fmla="*/ 0 w 46"/>
                  <a:gd name="T5" fmla="*/ 3 h 22"/>
                  <a:gd name="T6" fmla="*/ 0 w 46"/>
                  <a:gd name="T7" fmla="*/ 19 h 22"/>
                  <a:gd name="T8" fmla="*/ 7 w 46"/>
                  <a:gd name="T9" fmla="*/ 22 h 22"/>
                  <a:gd name="T10" fmla="*/ 39 w 46"/>
                  <a:gd name="T11" fmla="*/ 22 h 22"/>
                  <a:gd name="T12" fmla="*/ 46 w 46"/>
                  <a:gd name="T13" fmla="*/ 19 h 22"/>
                  <a:gd name="T14" fmla="*/ 46 w 46"/>
                  <a:gd name="T15" fmla="*/ 3 h 22"/>
                  <a:gd name="T16" fmla="*/ 39 w 46"/>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
                    <a:moveTo>
                      <a:pt x="39" y="0"/>
                    </a:moveTo>
                    <a:cubicBezTo>
                      <a:pt x="7" y="0"/>
                      <a:pt x="7" y="0"/>
                      <a:pt x="7" y="0"/>
                    </a:cubicBezTo>
                    <a:cubicBezTo>
                      <a:pt x="2" y="0"/>
                      <a:pt x="0" y="1"/>
                      <a:pt x="0" y="3"/>
                    </a:cubicBezTo>
                    <a:cubicBezTo>
                      <a:pt x="0" y="19"/>
                      <a:pt x="0" y="19"/>
                      <a:pt x="0" y="19"/>
                    </a:cubicBezTo>
                    <a:cubicBezTo>
                      <a:pt x="0" y="21"/>
                      <a:pt x="2" y="22"/>
                      <a:pt x="7" y="22"/>
                    </a:cubicBezTo>
                    <a:cubicBezTo>
                      <a:pt x="39" y="22"/>
                      <a:pt x="39" y="22"/>
                      <a:pt x="39" y="22"/>
                    </a:cubicBezTo>
                    <a:cubicBezTo>
                      <a:pt x="43" y="22"/>
                      <a:pt x="46" y="21"/>
                      <a:pt x="46" y="19"/>
                    </a:cubicBezTo>
                    <a:cubicBezTo>
                      <a:pt x="46" y="3"/>
                      <a:pt x="46" y="3"/>
                      <a:pt x="46" y="3"/>
                    </a:cubicBezTo>
                    <a:cubicBezTo>
                      <a:pt x="46" y="1"/>
                      <a:pt x="43"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8" name="Freeform 42"/>
              <p:cNvSpPr>
                <a:spLocks/>
              </p:cNvSpPr>
              <p:nvPr/>
            </p:nvSpPr>
            <p:spPr bwMode="auto">
              <a:xfrm>
                <a:off x="7724776" y="898526"/>
                <a:ext cx="100013" cy="47625"/>
              </a:xfrm>
              <a:custGeom>
                <a:avLst/>
                <a:gdLst>
                  <a:gd name="T0" fmla="*/ 39 w 46"/>
                  <a:gd name="T1" fmla="*/ 0 h 22"/>
                  <a:gd name="T2" fmla="*/ 7 w 46"/>
                  <a:gd name="T3" fmla="*/ 0 h 22"/>
                  <a:gd name="T4" fmla="*/ 0 w 46"/>
                  <a:gd name="T5" fmla="*/ 3 h 22"/>
                  <a:gd name="T6" fmla="*/ 0 w 46"/>
                  <a:gd name="T7" fmla="*/ 19 h 22"/>
                  <a:gd name="T8" fmla="*/ 7 w 46"/>
                  <a:gd name="T9" fmla="*/ 22 h 22"/>
                  <a:gd name="T10" fmla="*/ 39 w 46"/>
                  <a:gd name="T11" fmla="*/ 22 h 22"/>
                  <a:gd name="T12" fmla="*/ 46 w 46"/>
                  <a:gd name="T13" fmla="*/ 19 h 22"/>
                  <a:gd name="T14" fmla="*/ 46 w 46"/>
                  <a:gd name="T15" fmla="*/ 3 h 22"/>
                  <a:gd name="T16" fmla="*/ 39 w 46"/>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
                    <a:moveTo>
                      <a:pt x="39" y="0"/>
                    </a:moveTo>
                    <a:cubicBezTo>
                      <a:pt x="7" y="0"/>
                      <a:pt x="7" y="0"/>
                      <a:pt x="7" y="0"/>
                    </a:cubicBezTo>
                    <a:cubicBezTo>
                      <a:pt x="2" y="0"/>
                      <a:pt x="0" y="1"/>
                      <a:pt x="0" y="3"/>
                    </a:cubicBezTo>
                    <a:cubicBezTo>
                      <a:pt x="0" y="19"/>
                      <a:pt x="0" y="19"/>
                      <a:pt x="0" y="19"/>
                    </a:cubicBezTo>
                    <a:cubicBezTo>
                      <a:pt x="0" y="21"/>
                      <a:pt x="2" y="22"/>
                      <a:pt x="7" y="22"/>
                    </a:cubicBezTo>
                    <a:cubicBezTo>
                      <a:pt x="39" y="22"/>
                      <a:pt x="39" y="22"/>
                      <a:pt x="39" y="22"/>
                    </a:cubicBezTo>
                    <a:cubicBezTo>
                      <a:pt x="43" y="22"/>
                      <a:pt x="46" y="21"/>
                      <a:pt x="46" y="19"/>
                    </a:cubicBezTo>
                    <a:cubicBezTo>
                      <a:pt x="46" y="3"/>
                      <a:pt x="46" y="3"/>
                      <a:pt x="46" y="3"/>
                    </a:cubicBezTo>
                    <a:cubicBezTo>
                      <a:pt x="46" y="1"/>
                      <a:pt x="43"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1" name="Oval 30"/>
            <p:cNvSpPr/>
            <p:nvPr/>
          </p:nvSpPr>
          <p:spPr>
            <a:xfrm>
              <a:off x="6849135" y="2045680"/>
              <a:ext cx="1117600" cy="11176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190" y="2045639"/>
            <a:ext cx="914400" cy="914400"/>
          </a:xfrm>
          <a:prstGeom prst="ellipse">
            <a:avLst/>
          </a:prstGeom>
          <a:ln w="28575">
            <a:solidFill>
              <a:schemeClr val="accent4"/>
            </a:solidFill>
          </a:ln>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694" y="2043042"/>
            <a:ext cx="914400" cy="905282"/>
          </a:xfrm>
          <a:prstGeom prst="ellipse">
            <a:avLst/>
          </a:prstGeom>
          <a:ln w="28575">
            <a:solidFill>
              <a:schemeClr val="accent4"/>
            </a:solidFill>
          </a:ln>
        </p:spPr>
      </p:pic>
    </p:spTree>
    <p:extLst>
      <p:ext uri="{BB962C8B-B14F-4D97-AF65-F5344CB8AC3E}">
        <p14:creationId xmlns:p14="http://schemas.microsoft.com/office/powerpoint/2010/main" val="3981770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84725"/>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Review Time Report</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0" name="Picture 9"/>
          <p:cNvPicPr>
            <a:picLocks noChangeAspect="1"/>
          </p:cNvPicPr>
          <p:nvPr/>
        </p:nvPicPr>
        <p:blipFill>
          <a:blip r:embed="rId2"/>
          <a:stretch>
            <a:fillRect/>
          </a:stretch>
        </p:blipFill>
        <p:spPr>
          <a:xfrm>
            <a:off x="1599130" y="1707927"/>
            <a:ext cx="2861154" cy="1931279"/>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3"/>
          <a:srcRect t="40184"/>
          <a:stretch/>
        </p:blipFill>
        <p:spPr>
          <a:xfrm>
            <a:off x="859667" y="3964634"/>
            <a:ext cx="10158853" cy="215994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4565186" y="1275342"/>
            <a:ext cx="7003962" cy="233910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dirty="0"/>
              <a:t>Locate the report by searching for Review Time in the workday search bar</a:t>
            </a:r>
          </a:p>
          <a:p>
            <a:pPr marL="285750" indent="-285750">
              <a:spcBef>
                <a:spcPts val="600"/>
              </a:spcBef>
              <a:spcAft>
                <a:spcPts val="600"/>
              </a:spcAft>
              <a:buFont typeface="Arial" panose="020B0604020202020204" pitchFamily="34" charset="0"/>
              <a:buChar char="•"/>
            </a:pPr>
            <a:r>
              <a:rPr lang="en-US" sz="1600" dirty="0"/>
              <a:t>Select the Workers to view</a:t>
            </a:r>
          </a:p>
          <a:p>
            <a:pPr lvl="1">
              <a:spcBef>
                <a:spcPts val="600"/>
              </a:spcBef>
              <a:spcAft>
                <a:spcPts val="600"/>
              </a:spcAft>
            </a:pPr>
            <a:r>
              <a:rPr lang="en-US" sz="1600" dirty="0"/>
              <a:t> Option to only view direct reports is available</a:t>
            </a:r>
          </a:p>
          <a:p>
            <a:pPr lvl="1">
              <a:spcBef>
                <a:spcPts val="600"/>
              </a:spcBef>
              <a:spcAft>
                <a:spcPts val="600"/>
              </a:spcAft>
            </a:pPr>
            <a:r>
              <a:rPr lang="en-US" sz="1600" dirty="0"/>
              <a:t>  Additional filters available </a:t>
            </a:r>
          </a:p>
          <a:p>
            <a:pPr lvl="1">
              <a:spcBef>
                <a:spcPts val="600"/>
              </a:spcBef>
              <a:spcAft>
                <a:spcPts val="600"/>
              </a:spcAft>
            </a:pPr>
            <a:r>
              <a:rPr lang="en-US" sz="1600" dirty="0"/>
              <a:t> Limited to 250 employees</a:t>
            </a:r>
          </a:p>
          <a:p>
            <a:pPr>
              <a:spcBef>
                <a:spcPts val="600"/>
              </a:spcBef>
              <a:spcAft>
                <a:spcPts val="600"/>
              </a:spcAft>
            </a:pPr>
            <a:endParaRPr lang="en-US" sz="1600" dirty="0"/>
          </a:p>
        </p:txBody>
      </p:sp>
      <p:grpSp>
        <p:nvGrpSpPr>
          <p:cNvPr id="6" name="Group 325"/>
          <p:cNvGrpSpPr>
            <a:grpSpLocks noChangeAspect="1"/>
          </p:cNvGrpSpPr>
          <p:nvPr/>
        </p:nvGrpSpPr>
        <p:grpSpPr bwMode="auto">
          <a:xfrm>
            <a:off x="4908107" y="2136769"/>
            <a:ext cx="215505" cy="220247"/>
            <a:chOff x="5044" y="1157"/>
            <a:chExt cx="340" cy="341"/>
          </a:xfrm>
          <a:solidFill>
            <a:schemeClr val="accent1"/>
          </a:solidFill>
        </p:grpSpPr>
        <p:sp>
          <p:nvSpPr>
            <p:cNvPr id="7"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5" name="Group 325"/>
          <p:cNvGrpSpPr>
            <a:grpSpLocks noChangeAspect="1"/>
          </p:cNvGrpSpPr>
          <p:nvPr/>
        </p:nvGrpSpPr>
        <p:grpSpPr bwMode="auto">
          <a:xfrm>
            <a:off x="4908106" y="2508917"/>
            <a:ext cx="215505" cy="220247"/>
            <a:chOff x="5044" y="1157"/>
            <a:chExt cx="340" cy="341"/>
          </a:xfrm>
          <a:solidFill>
            <a:schemeClr val="accent1"/>
          </a:solidFill>
        </p:grpSpPr>
        <p:sp>
          <p:nvSpPr>
            <p:cNvPr id="16"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 name="Group 325"/>
          <p:cNvGrpSpPr>
            <a:grpSpLocks noChangeAspect="1"/>
          </p:cNvGrpSpPr>
          <p:nvPr/>
        </p:nvGrpSpPr>
        <p:grpSpPr bwMode="auto">
          <a:xfrm>
            <a:off x="4908105" y="2913184"/>
            <a:ext cx="215505" cy="220247"/>
            <a:chOff x="5044" y="1157"/>
            <a:chExt cx="340" cy="341"/>
          </a:xfrm>
          <a:solidFill>
            <a:schemeClr val="accent1"/>
          </a:solidFill>
        </p:grpSpPr>
        <p:sp>
          <p:nvSpPr>
            <p:cNvPr id="14"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Oval 18"/>
          <p:cNvSpPr/>
          <p:nvPr/>
        </p:nvSpPr>
        <p:spPr>
          <a:xfrm>
            <a:off x="3839367" y="1548443"/>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20" name="Oval 19"/>
          <p:cNvSpPr/>
          <p:nvPr/>
        </p:nvSpPr>
        <p:spPr>
          <a:xfrm>
            <a:off x="694429" y="3805150"/>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174462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71" y="547823"/>
            <a:ext cx="9875520" cy="884725"/>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Review Time Report</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6" name="Group 325"/>
          <p:cNvGrpSpPr>
            <a:grpSpLocks noChangeAspect="1"/>
          </p:cNvGrpSpPr>
          <p:nvPr/>
        </p:nvGrpSpPr>
        <p:grpSpPr bwMode="auto">
          <a:xfrm>
            <a:off x="425932" y="1559129"/>
            <a:ext cx="215505" cy="189910"/>
            <a:chOff x="5044" y="1157"/>
            <a:chExt cx="340" cy="341"/>
          </a:xfrm>
          <a:solidFill>
            <a:schemeClr val="accent1"/>
          </a:solidFill>
        </p:grpSpPr>
        <p:sp>
          <p:nvSpPr>
            <p:cNvPr id="7"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Box 2"/>
          <p:cNvSpPr txBox="1"/>
          <p:nvPr/>
        </p:nvSpPr>
        <p:spPr>
          <a:xfrm>
            <a:off x="635739" y="1482173"/>
            <a:ext cx="4262264" cy="1877437"/>
          </a:xfrm>
          <a:prstGeom prst="rect">
            <a:avLst/>
          </a:prstGeom>
          <a:noFill/>
        </p:spPr>
        <p:txBody>
          <a:bodyPr wrap="square" rtlCol="0">
            <a:spAutoFit/>
          </a:bodyPr>
          <a:lstStyle/>
          <a:p>
            <a:r>
              <a:rPr lang="en-US" sz="1400" dirty="0"/>
              <a:t>Managers can use the Review Time page to approve hours</a:t>
            </a:r>
          </a:p>
          <a:p>
            <a:pPr marL="285750" indent="-285750">
              <a:buFont typeface="Arial" panose="020B0604020202020204" pitchFamily="34" charset="0"/>
              <a:buChar char="•"/>
            </a:pPr>
            <a:r>
              <a:rPr lang="en-US" sz="1400" dirty="0"/>
              <a:t>Consolidated approval by selecting all employees </a:t>
            </a:r>
          </a:p>
          <a:p>
            <a:endParaRPr lang="en-US" sz="1400" dirty="0"/>
          </a:p>
          <a:p>
            <a:r>
              <a:rPr lang="en-US" sz="1400" dirty="0"/>
              <a:t>Timekeepers can use this report to keep track employee’s unsubmitted, submitted, and approved time.</a:t>
            </a:r>
          </a:p>
          <a:p>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0" y="3377864"/>
            <a:ext cx="7644086" cy="3136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nvGrpSpPr>
          <p:cNvPr id="19" name="Group 325"/>
          <p:cNvGrpSpPr>
            <a:grpSpLocks noChangeAspect="1"/>
          </p:cNvGrpSpPr>
          <p:nvPr/>
        </p:nvGrpSpPr>
        <p:grpSpPr bwMode="auto">
          <a:xfrm>
            <a:off x="399631" y="2426069"/>
            <a:ext cx="215505" cy="189910"/>
            <a:chOff x="5044" y="1157"/>
            <a:chExt cx="340" cy="341"/>
          </a:xfrm>
          <a:solidFill>
            <a:schemeClr val="accent1"/>
          </a:solidFill>
        </p:grpSpPr>
        <p:sp>
          <p:nvSpPr>
            <p:cNvPr id="20"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21"/>
          <p:cNvSpPr/>
          <p:nvPr/>
        </p:nvSpPr>
        <p:spPr>
          <a:xfrm>
            <a:off x="209452" y="4704961"/>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23" name="Oval 22"/>
          <p:cNvSpPr/>
          <p:nvPr/>
        </p:nvSpPr>
        <p:spPr>
          <a:xfrm>
            <a:off x="1095594" y="608138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4" name="Line Callout 2 3"/>
          <p:cNvSpPr/>
          <p:nvPr/>
        </p:nvSpPr>
        <p:spPr>
          <a:xfrm>
            <a:off x="2838983" y="3260035"/>
            <a:ext cx="1478943" cy="752863"/>
          </a:xfrm>
          <a:prstGeom prst="borderCallout2">
            <a:avLst>
              <a:gd name="adj1" fmla="val 18750"/>
              <a:gd name="adj2" fmla="val -8333"/>
              <a:gd name="adj3" fmla="val 18750"/>
              <a:gd name="adj4" fmla="val -16667"/>
              <a:gd name="adj5" fmla="val 223341"/>
              <a:gd name="adj6" fmla="val -10903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Click on employee’s name to view time entry details</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836" y="323954"/>
            <a:ext cx="6613460" cy="4157472"/>
          </a:xfrm>
          <a:prstGeom prst="rect">
            <a:avLst/>
          </a:prstGeom>
          <a:ln w="38100" cap="sq">
            <a:solidFill>
              <a:srgbClr val="3494BA"/>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a:xfrm flipV="1">
            <a:off x="4313768" y="2615979"/>
            <a:ext cx="794042" cy="644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49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98497" y="379829"/>
            <a:ext cx="10690098" cy="567189"/>
          </a:xfrm>
        </p:spPr>
        <p:txBody>
          <a:bodyPr>
            <a:normAutofit fontScale="90000"/>
          </a:bodyPr>
          <a:lstStyle/>
          <a:p>
            <a:r>
              <a:rPr lang="en-US" dirty="0"/>
              <a:t>Workers w/ No Time Entered Report</a:t>
            </a:r>
          </a:p>
        </p:txBody>
      </p:sp>
      <p:sp>
        <p:nvSpPr>
          <p:cNvPr id="7" name="Content Placeholder 6"/>
          <p:cNvSpPr>
            <a:spLocks noGrp="1"/>
          </p:cNvSpPr>
          <p:nvPr>
            <p:ph sz="quarter" idx="4"/>
          </p:nvPr>
        </p:nvSpPr>
        <p:spPr>
          <a:xfrm>
            <a:off x="1574907" y="1227981"/>
            <a:ext cx="8696579" cy="474277"/>
          </a:xfrm>
        </p:spPr>
        <p:txBody>
          <a:bodyPr>
            <a:normAutofit/>
          </a:bodyPr>
          <a:lstStyle/>
          <a:p>
            <a:pPr marL="45720" indent="0">
              <a:buNone/>
            </a:pPr>
            <a:r>
              <a:rPr lang="en-US" sz="1600" dirty="0"/>
              <a:t>Identifies employees who have not entered time for the current pay period. </a:t>
            </a:r>
          </a:p>
          <a:p>
            <a:pPr marL="45720" indent="0">
              <a:buNone/>
            </a:pPr>
            <a:endParaRPr lang="en-US" sz="1400" dirty="0"/>
          </a:p>
        </p:txBody>
      </p:sp>
      <p:pic>
        <p:nvPicPr>
          <p:cNvPr id="16" name="Picture 15"/>
          <p:cNvPicPr>
            <a:picLocks noChangeAspect="1"/>
          </p:cNvPicPr>
          <p:nvPr/>
        </p:nvPicPr>
        <p:blipFill>
          <a:blip r:embed="rId2"/>
          <a:stretch>
            <a:fillRect/>
          </a:stretch>
        </p:blipFill>
        <p:spPr>
          <a:xfrm>
            <a:off x="1093557" y="1176796"/>
            <a:ext cx="456336" cy="546146"/>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41" y="2909252"/>
            <a:ext cx="3386440" cy="781486"/>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232" y="2737818"/>
            <a:ext cx="2343227" cy="262906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261" y="3925129"/>
            <a:ext cx="5462179" cy="253964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12" name="Oval 11"/>
          <p:cNvSpPr/>
          <p:nvPr/>
        </p:nvSpPr>
        <p:spPr>
          <a:xfrm>
            <a:off x="3004480" y="2737818"/>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4" name="Oval 13"/>
          <p:cNvSpPr/>
          <p:nvPr/>
        </p:nvSpPr>
        <p:spPr>
          <a:xfrm>
            <a:off x="6059261" y="2484744"/>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15" name="Oval 14"/>
          <p:cNvSpPr/>
          <p:nvPr/>
        </p:nvSpPr>
        <p:spPr>
          <a:xfrm>
            <a:off x="10604280" y="3765645"/>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9" name="Line Callout 2 8"/>
          <p:cNvSpPr/>
          <p:nvPr/>
        </p:nvSpPr>
        <p:spPr>
          <a:xfrm>
            <a:off x="7168284" y="2449397"/>
            <a:ext cx="1945758" cy="354314"/>
          </a:xfrm>
          <a:prstGeom prst="borderCallout2">
            <a:avLst>
              <a:gd name="adj1" fmla="val 18750"/>
              <a:gd name="adj2" fmla="val -8333"/>
              <a:gd name="adj3" fmla="val 18750"/>
              <a:gd name="adj4" fmla="val -16667"/>
              <a:gd name="adj5" fmla="val 247319"/>
              <a:gd name="adj6" fmla="val -539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Select one or multiple supervisory org(s)</a:t>
            </a:r>
          </a:p>
        </p:txBody>
      </p:sp>
      <p:sp>
        <p:nvSpPr>
          <p:cNvPr id="18" name="Line Callout 2 17"/>
          <p:cNvSpPr/>
          <p:nvPr/>
        </p:nvSpPr>
        <p:spPr>
          <a:xfrm>
            <a:off x="6844591" y="3222903"/>
            <a:ext cx="2124479" cy="354314"/>
          </a:xfrm>
          <a:prstGeom prst="borderCallout2">
            <a:avLst>
              <a:gd name="adj1" fmla="val 18750"/>
              <a:gd name="adj2" fmla="val -8333"/>
              <a:gd name="adj3" fmla="val 18750"/>
              <a:gd name="adj4" fmla="val -16667"/>
              <a:gd name="adj5" fmla="val 233854"/>
              <a:gd name="adj6" fmla="val -5506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End of the pay period</a:t>
            </a:r>
          </a:p>
        </p:txBody>
      </p:sp>
      <p:sp>
        <p:nvSpPr>
          <p:cNvPr id="19" name="TextBox 18"/>
          <p:cNvSpPr txBox="1"/>
          <p:nvPr/>
        </p:nvSpPr>
        <p:spPr>
          <a:xfrm>
            <a:off x="358876" y="4197330"/>
            <a:ext cx="2917061" cy="1815882"/>
          </a:xfrm>
          <a:prstGeom prst="rect">
            <a:avLst/>
          </a:prstGeom>
          <a:solidFill>
            <a:schemeClr val="accent3">
              <a:lumMod val="20000"/>
              <a:lumOff val="80000"/>
            </a:schemeClr>
          </a:solidFill>
          <a:ln>
            <a:solidFill>
              <a:schemeClr val="accent4"/>
            </a:solidFill>
          </a:ln>
        </p:spPr>
        <p:txBody>
          <a:bodyPr wrap="square" rtlCol="0">
            <a:spAutoFit/>
          </a:bodyPr>
          <a:lstStyle/>
          <a:p>
            <a:pPr lvl="1"/>
            <a:r>
              <a:rPr lang="en-US" sz="1400" dirty="0"/>
              <a:t>*Note the following: </a:t>
            </a:r>
          </a:p>
          <a:p>
            <a:pPr marL="742950" lvl="1" indent="-285750">
              <a:buFont typeface="Arial" panose="020B0604020202020204" pitchFamily="34" charset="0"/>
              <a:buChar char="•"/>
            </a:pPr>
            <a:r>
              <a:rPr lang="en-US" sz="1400" dirty="0"/>
              <a:t>This report is configured to send alerts to employees on the </a:t>
            </a:r>
            <a:r>
              <a:rPr lang="en-US" sz="1400" b="1" dirty="0"/>
              <a:t>last Friday </a:t>
            </a:r>
            <a:r>
              <a:rPr lang="en-US" sz="1400" dirty="0"/>
              <a:t>of the pay period.</a:t>
            </a:r>
          </a:p>
          <a:p>
            <a:pPr marL="742950" lvl="1" indent="-285750">
              <a:buFont typeface="Arial" panose="020B0604020202020204" pitchFamily="34" charset="0"/>
              <a:buChar char="•"/>
            </a:pPr>
            <a:r>
              <a:rPr lang="en-US" sz="1400" dirty="0"/>
              <a:t>Only Timekeepers can run this report.</a:t>
            </a:r>
          </a:p>
          <a:p>
            <a:pPr marL="742950" lvl="1"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343064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48" y="2193447"/>
            <a:ext cx="3130998" cy="54668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13" name="Title 12"/>
          <p:cNvSpPr>
            <a:spLocks noGrp="1"/>
          </p:cNvSpPr>
          <p:nvPr>
            <p:ph type="title"/>
          </p:nvPr>
        </p:nvSpPr>
        <p:spPr>
          <a:xfrm>
            <a:off x="685936" y="333872"/>
            <a:ext cx="11077126" cy="615361"/>
          </a:xfrm>
        </p:spPr>
        <p:txBody>
          <a:bodyPr>
            <a:normAutofit fontScale="90000"/>
          </a:bodyPr>
          <a:lstStyle/>
          <a:p>
            <a:r>
              <a:rPr lang="en-US" sz="4000" dirty="0"/>
              <a:t>Workers w/ Time Entered but Not Submitted Report</a:t>
            </a:r>
          </a:p>
        </p:txBody>
      </p:sp>
      <p:sp>
        <p:nvSpPr>
          <p:cNvPr id="7" name="Content Placeholder 6"/>
          <p:cNvSpPr>
            <a:spLocks noGrp="1"/>
          </p:cNvSpPr>
          <p:nvPr>
            <p:ph sz="quarter" idx="4"/>
          </p:nvPr>
        </p:nvSpPr>
        <p:spPr>
          <a:xfrm>
            <a:off x="1491802" y="1312172"/>
            <a:ext cx="10029638" cy="369470"/>
          </a:xfrm>
        </p:spPr>
        <p:txBody>
          <a:bodyPr>
            <a:normAutofit/>
          </a:bodyPr>
          <a:lstStyle/>
          <a:p>
            <a:pPr marL="45720" indent="0">
              <a:buNone/>
            </a:pPr>
            <a:r>
              <a:rPr lang="en-US" sz="1600" dirty="0"/>
              <a:t>Identifies employees who have entered time for the pay period but have not submitted to their manager.  </a:t>
            </a:r>
          </a:p>
        </p:txBody>
      </p:sp>
      <p:pic>
        <p:nvPicPr>
          <p:cNvPr id="16" name="Picture 15"/>
          <p:cNvPicPr>
            <a:picLocks noChangeAspect="1"/>
          </p:cNvPicPr>
          <p:nvPr/>
        </p:nvPicPr>
        <p:blipFill>
          <a:blip r:embed="rId3"/>
          <a:stretch>
            <a:fillRect/>
          </a:stretch>
        </p:blipFill>
        <p:spPr>
          <a:xfrm>
            <a:off x="1085510" y="1151736"/>
            <a:ext cx="456336" cy="546146"/>
          </a:xfrm>
          <a:prstGeom prst="rect">
            <a:avLst/>
          </a:prstGeom>
        </p:spPr>
      </p:pic>
      <p:sp>
        <p:nvSpPr>
          <p:cNvPr id="12" name="Oval 11"/>
          <p:cNvSpPr/>
          <p:nvPr/>
        </p:nvSpPr>
        <p:spPr>
          <a:xfrm>
            <a:off x="3107446" y="1981704"/>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7" name="TextBox 16"/>
          <p:cNvSpPr txBox="1"/>
          <p:nvPr/>
        </p:nvSpPr>
        <p:spPr>
          <a:xfrm>
            <a:off x="581906" y="5683896"/>
            <a:ext cx="4008021" cy="738664"/>
          </a:xfrm>
          <a:prstGeom prst="rect">
            <a:avLst/>
          </a:prstGeom>
          <a:solidFill>
            <a:schemeClr val="accent3">
              <a:lumMod val="20000"/>
              <a:lumOff val="80000"/>
            </a:schemeClr>
          </a:solidFill>
          <a:ln>
            <a:solidFill>
              <a:schemeClr val="accent4"/>
            </a:solidFill>
          </a:ln>
        </p:spPr>
        <p:txBody>
          <a:bodyPr wrap="square" rtlCol="0">
            <a:spAutoFit/>
          </a:bodyPr>
          <a:lstStyle/>
          <a:p>
            <a:pPr lvl="1"/>
            <a:r>
              <a:rPr lang="en-US" sz="1400" dirty="0"/>
              <a:t>*Note: This report is configured to send alerts to employees on the </a:t>
            </a:r>
            <a:r>
              <a:rPr lang="en-US" sz="1400" b="1" dirty="0"/>
              <a:t>last Friday </a:t>
            </a:r>
            <a:r>
              <a:rPr lang="en-US" sz="1400" dirty="0"/>
              <a:t>of the pay period. Only Timekeepers can run this report.</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678" y="2893846"/>
            <a:ext cx="3276249" cy="2316510"/>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14" name="Oval 13"/>
          <p:cNvSpPr/>
          <p:nvPr/>
        </p:nvSpPr>
        <p:spPr>
          <a:xfrm>
            <a:off x="4415094" y="2652629"/>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18" name="Line Callout 2 17"/>
          <p:cNvSpPr/>
          <p:nvPr/>
        </p:nvSpPr>
        <p:spPr>
          <a:xfrm>
            <a:off x="4745570" y="1834907"/>
            <a:ext cx="2124479" cy="354314"/>
          </a:xfrm>
          <a:prstGeom prst="borderCallout2">
            <a:avLst>
              <a:gd name="adj1" fmla="val 18750"/>
              <a:gd name="adj2" fmla="val -8333"/>
              <a:gd name="adj3" fmla="val 18750"/>
              <a:gd name="adj4" fmla="val -16667"/>
              <a:gd name="adj5" fmla="val 456024"/>
              <a:gd name="adj6" fmla="val -6329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pay period dates</a:t>
            </a:r>
          </a:p>
        </p:txBody>
      </p:sp>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217" y="2437375"/>
            <a:ext cx="6699183" cy="3289550"/>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10739452" y="2249320"/>
            <a:ext cx="330476" cy="3189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19" name="Line Callout 2 18"/>
          <p:cNvSpPr/>
          <p:nvPr/>
        </p:nvSpPr>
        <p:spPr>
          <a:xfrm>
            <a:off x="8291441" y="1756273"/>
            <a:ext cx="2124479" cy="354314"/>
          </a:xfrm>
          <a:prstGeom prst="borderCallout2">
            <a:avLst>
              <a:gd name="adj1" fmla="val 18750"/>
              <a:gd name="adj2" fmla="val -8333"/>
              <a:gd name="adj3" fmla="val 18750"/>
              <a:gd name="adj4" fmla="val -16667"/>
              <a:gd name="adj5" fmla="val 871190"/>
              <a:gd name="adj6" fmla="val -9136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Time/time block not submitted</a:t>
            </a:r>
          </a:p>
        </p:txBody>
      </p:sp>
    </p:spTree>
    <p:extLst>
      <p:ext uri="{BB962C8B-B14F-4D97-AF65-F5344CB8AC3E}">
        <p14:creationId xmlns:p14="http://schemas.microsoft.com/office/powerpoint/2010/main" val="243405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0868" y="1256885"/>
            <a:ext cx="8778240" cy="2303493"/>
          </a:xfrm>
        </p:spPr>
        <p:txBody>
          <a:bodyPr>
            <a:normAutofit/>
          </a:bodyPr>
          <a:lstStyle/>
          <a:p>
            <a:r>
              <a:rPr lang="en-US" sz="5400" dirty="0"/>
              <a:t>	Deadlines &amp; Lockout Periods</a:t>
            </a:r>
          </a:p>
        </p:txBody>
      </p:sp>
      <p:sp>
        <p:nvSpPr>
          <p:cNvPr id="3" name="Freeform 809"/>
          <p:cNvSpPr>
            <a:spLocks noEditPoints="1"/>
          </p:cNvSpPr>
          <p:nvPr/>
        </p:nvSpPr>
        <p:spPr bwMode="auto">
          <a:xfrm>
            <a:off x="5628975" y="4103846"/>
            <a:ext cx="668458" cy="794158"/>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05586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21312" y="100557"/>
            <a:ext cx="9875520" cy="1356360"/>
          </a:xfrm>
        </p:spPr>
        <p:txBody>
          <a:bodyPr/>
          <a:lstStyle/>
          <a:p>
            <a:r>
              <a:rPr lang="en-US" dirty="0"/>
              <a:t>Reviewing Reports – Other Useful reports</a:t>
            </a:r>
          </a:p>
        </p:txBody>
      </p:sp>
      <p:sp>
        <p:nvSpPr>
          <p:cNvPr id="28" name="Rectangle 27"/>
          <p:cNvSpPr/>
          <p:nvPr/>
        </p:nvSpPr>
        <p:spPr>
          <a:xfrm>
            <a:off x="1799145" y="1760227"/>
            <a:ext cx="9724194" cy="400110"/>
          </a:xfrm>
          <a:prstGeom prst="rect">
            <a:avLst/>
          </a:prstGeom>
        </p:spPr>
        <p:txBody>
          <a:bodyPr wrap="square">
            <a:spAutoFit/>
          </a:bodyPr>
          <a:lstStyle/>
          <a:p>
            <a:r>
              <a:rPr lang="en-US" sz="2000" dirty="0">
                <a:solidFill>
                  <a:schemeClr val="accent1"/>
                </a:solidFill>
              </a:rPr>
              <a:t>Other useful reports for timekeepers to run:</a:t>
            </a:r>
          </a:p>
        </p:txBody>
      </p:sp>
      <p:sp>
        <p:nvSpPr>
          <p:cNvPr id="7" name="Content Placeholder 6"/>
          <p:cNvSpPr>
            <a:spLocks noGrp="1"/>
          </p:cNvSpPr>
          <p:nvPr>
            <p:ph sz="quarter" idx="4"/>
          </p:nvPr>
        </p:nvSpPr>
        <p:spPr>
          <a:xfrm>
            <a:off x="1084922" y="2540171"/>
            <a:ext cx="9975342" cy="2761671"/>
          </a:xfrm>
        </p:spPr>
        <p:txBody>
          <a:bodyPr>
            <a:normAutofit lnSpcReduction="10000"/>
          </a:bodyPr>
          <a:lstStyle/>
          <a:p>
            <a:pPr>
              <a:lnSpc>
                <a:spcPct val="100000"/>
              </a:lnSpc>
            </a:pPr>
            <a:r>
              <a:rPr lang="en-US" sz="1600" b="1" dirty="0"/>
              <a:t>Time Summary Review report - </a:t>
            </a:r>
            <a:r>
              <a:rPr lang="en-US" sz="1600" dirty="0"/>
              <a:t>This report returns time block hours (not submitted, not approved, approved, regular hours, and overtime hours) and time off hours during prompted date range.</a:t>
            </a:r>
            <a:endParaRPr lang="en-US" sz="1600" b="1" dirty="0"/>
          </a:p>
          <a:p>
            <a:pPr>
              <a:lnSpc>
                <a:spcPct val="100000"/>
              </a:lnSpc>
            </a:pPr>
            <a:r>
              <a:rPr lang="en-US" sz="1600" b="1" dirty="0"/>
              <a:t>Workers with Time Submitted but Not Approved </a:t>
            </a:r>
            <a:r>
              <a:rPr lang="en-US" sz="1600" b="1" u="sng" dirty="0"/>
              <a:t>Primary Position </a:t>
            </a:r>
            <a:r>
              <a:rPr lang="en-US" sz="1600" dirty="0"/>
              <a:t>- Identifies managers of primary positions that have outstanding time sheets to approve. This report is configured to</a:t>
            </a:r>
            <a:r>
              <a:rPr lang="en-US" sz="1600" b="1" dirty="0"/>
              <a:t> </a:t>
            </a:r>
          </a:p>
          <a:p>
            <a:pPr>
              <a:lnSpc>
                <a:spcPct val="100000"/>
              </a:lnSpc>
            </a:pPr>
            <a:r>
              <a:rPr lang="en-US" sz="1600" b="1" dirty="0"/>
              <a:t>Workers with Time Submitted but Not Approved </a:t>
            </a:r>
            <a:r>
              <a:rPr lang="en-US" sz="1600" b="1" u="sng" dirty="0"/>
              <a:t>Additional Jobs </a:t>
            </a:r>
            <a:r>
              <a:rPr lang="en-US" sz="1600" b="1" dirty="0"/>
              <a:t>-</a:t>
            </a:r>
            <a:r>
              <a:rPr lang="en-US" sz="1600" dirty="0"/>
              <a:t> Identifies managers of additional jobs that have outstanding time sheets to approve. This report is configured to send alerts to employees on the Monday following the end of the pay period.</a:t>
            </a:r>
          </a:p>
          <a:p>
            <a:pPr>
              <a:lnSpc>
                <a:spcPct val="100000"/>
              </a:lnSpc>
            </a:pPr>
            <a:r>
              <a:rPr lang="en-US" sz="1600" b="1" dirty="0"/>
              <a:t>Check-in Status  </a:t>
            </a:r>
            <a:r>
              <a:rPr lang="en-US" sz="1600" dirty="0"/>
              <a:t>- report allows Timekeepers and Manager to see who is currently clocked-in for their organization (timekeepers &amp; managers)</a:t>
            </a:r>
          </a:p>
        </p:txBody>
      </p:sp>
      <p:sp>
        <p:nvSpPr>
          <p:cNvPr id="4" name="TextBox 3"/>
          <p:cNvSpPr txBox="1"/>
          <p:nvPr/>
        </p:nvSpPr>
        <p:spPr>
          <a:xfrm>
            <a:off x="1610860" y="5674862"/>
            <a:ext cx="8923465" cy="369332"/>
          </a:xfrm>
          <a:prstGeom prst="rect">
            <a:avLst/>
          </a:prstGeom>
          <a:noFill/>
        </p:spPr>
        <p:txBody>
          <a:bodyPr wrap="square" rtlCol="0">
            <a:spAutoFit/>
          </a:bodyPr>
          <a:lstStyle/>
          <a:p>
            <a:r>
              <a:rPr lang="en-US" b="1" dirty="0">
                <a:solidFill>
                  <a:schemeClr val="accent1"/>
                </a:solidFill>
              </a:rPr>
              <a:t>*Visit Workday Help for a list of more commonly used reports.</a:t>
            </a:r>
          </a:p>
        </p:txBody>
      </p:sp>
      <p:pic>
        <p:nvPicPr>
          <p:cNvPr id="16" name="Picture 15"/>
          <p:cNvPicPr>
            <a:picLocks noChangeAspect="1"/>
          </p:cNvPicPr>
          <p:nvPr/>
        </p:nvPicPr>
        <p:blipFill>
          <a:blip r:embed="rId2"/>
          <a:stretch>
            <a:fillRect/>
          </a:stretch>
        </p:blipFill>
        <p:spPr>
          <a:xfrm>
            <a:off x="1202120" y="1648022"/>
            <a:ext cx="503682" cy="602810"/>
          </a:xfrm>
          <a:prstGeom prst="rect">
            <a:avLst/>
          </a:prstGeom>
        </p:spPr>
      </p:pic>
    </p:spTree>
    <p:extLst>
      <p:ext uri="{BB962C8B-B14F-4D97-AF65-F5344CB8AC3E}">
        <p14:creationId xmlns:p14="http://schemas.microsoft.com/office/powerpoint/2010/main" val="643382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93234" y="1351721"/>
            <a:ext cx="11098547" cy="5923722"/>
          </a:xfrm>
        </p:spPr>
        <p:txBody>
          <a:bodyPr>
            <a:normAutofit/>
          </a:bodyPr>
          <a:lstStyle/>
          <a:p>
            <a:pPr lvl="0"/>
            <a:r>
              <a:rPr lang="en-US" b="1" dirty="0"/>
              <a:t>Q1. How do employees see multiple timesheets when applicable? </a:t>
            </a:r>
            <a:r>
              <a:rPr lang="en-US" dirty="0"/>
              <a:t>Only one timesheet but you will have a drop down to select which position you want to enter time for.</a:t>
            </a:r>
          </a:p>
          <a:p>
            <a:r>
              <a:rPr lang="en-US" b="1" dirty="0"/>
              <a:t>Q2.</a:t>
            </a:r>
            <a:r>
              <a:rPr lang="en-US" dirty="0"/>
              <a:t>  </a:t>
            </a:r>
            <a:r>
              <a:rPr lang="en-US" b="1" dirty="0"/>
              <a:t>Can time &amp; effort be certified in workday like we use to in Time Traq?</a:t>
            </a:r>
            <a:r>
              <a:rPr lang="en-US" dirty="0"/>
              <a:t> No. Time &amp; Effort certification is done through time and effort in SSO like it was done in legacy system.</a:t>
            </a:r>
          </a:p>
          <a:p>
            <a:pPr lvl="0"/>
            <a:r>
              <a:rPr lang="en-US" b="1" dirty="0"/>
              <a:t>Q3. If the employee submits but manager does not approve do they get a warning? </a:t>
            </a:r>
            <a:r>
              <a:rPr lang="en-US" dirty="0"/>
              <a:t>Yes, Monday after the pay period ends an email alert will go out to notify managers of the timesheets pending approval. Timekeepers can also run report (review time report) to check unapproved timesheets and have the access to move timesheets along. *Note: Alert only goes to the manager not timekeepers. </a:t>
            </a:r>
          </a:p>
          <a:p>
            <a:r>
              <a:rPr lang="en-US" b="1" dirty="0"/>
              <a:t>Q4. Does Time Off need to be approved before Timesheets can be processed? </a:t>
            </a:r>
            <a:r>
              <a:rPr lang="en-US" dirty="0"/>
              <a:t> No, time off does not have to be approved before a timesheet can be submitted. However, if the time off is not approved before payroll processes, it will not be paid on that pay date.</a:t>
            </a:r>
          </a:p>
          <a:p>
            <a:pPr lvl="0"/>
            <a:r>
              <a:rPr lang="en-US" b="1" dirty="0"/>
              <a:t>Q5.If the manager delegates the task to approve time, does the person that the task was delegated to get the alert if the timesheet is not approve in time? </a:t>
            </a:r>
            <a:r>
              <a:rPr lang="en-US" dirty="0"/>
              <a:t> No, the alert only goes to managers since they are responsible for that employee’s time.</a:t>
            </a:r>
          </a:p>
          <a:p>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583" y="325509"/>
            <a:ext cx="1967806" cy="1416319"/>
          </a:xfrm>
          <a:prstGeom prst="rect">
            <a:avLst/>
          </a:prstGeom>
        </p:spPr>
      </p:pic>
    </p:spTree>
    <p:extLst>
      <p:ext uri="{BB962C8B-B14F-4D97-AF65-F5344CB8AC3E}">
        <p14:creationId xmlns:p14="http://schemas.microsoft.com/office/powerpoint/2010/main" val="3600902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522" y="1361786"/>
            <a:ext cx="5772956" cy="4134427"/>
          </a:xfrm>
          <a:prstGeom prst="rect">
            <a:avLst/>
          </a:prstGeom>
        </p:spPr>
      </p:pic>
    </p:spTree>
    <p:extLst>
      <p:ext uri="{BB962C8B-B14F-4D97-AF65-F5344CB8AC3E}">
        <p14:creationId xmlns:p14="http://schemas.microsoft.com/office/powerpoint/2010/main" val="2454280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192E7EA-5B03-420C-B4C4-2CDF8AFF9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F7E4C3-BCCD-45DD-A83B-0960D4ECB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image001">
            <a:extLst>
              <a:ext uri="{FF2B5EF4-FFF2-40B4-BE49-F238E27FC236}">
                <a16:creationId xmlns:a16="http://schemas.microsoft.com/office/drawing/2014/main" id="{F1D0B3E0-CDE3-46CB-AF52-A6FBB26D2F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8405" y="345551"/>
            <a:ext cx="5281528" cy="26407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60A0634-E74F-4044-B441-FC102E7E77F5}"/>
              </a:ext>
            </a:extLst>
          </p:cNvPr>
          <p:cNvSpPr/>
          <p:nvPr/>
        </p:nvSpPr>
        <p:spPr>
          <a:xfrm>
            <a:off x="1193800" y="3341915"/>
            <a:ext cx="10160000" cy="2864695"/>
          </a:xfrm>
          <a:prstGeom prst="rect">
            <a:avLst/>
          </a:prstGeom>
        </p:spPr>
        <p:txBody>
          <a:bodyPr wrap="square">
            <a:spAutoFit/>
          </a:bodyPr>
          <a:lstStyle/>
          <a:p>
            <a:pPr>
              <a:lnSpc>
                <a:spcPct val="117000"/>
              </a:lnSpc>
              <a:spcAft>
                <a:spcPts val="600"/>
              </a:spcAft>
            </a:pPr>
            <a:r>
              <a:rPr lang="en-US" b="1" dirty="0">
                <a:solidFill>
                  <a:srgbClr val="4472C4"/>
                </a:solidFill>
                <a:latin typeface="Arial" panose="020B0604020202020204" pitchFamily="34" charset="0"/>
                <a:ea typeface="Calibri" panose="020F0502020204030204" pitchFamily="34" charset="0"/>
              </a:rPr>
              <a:t>Say Goodbye to Workday Help and </a:t>
            </a:r>
            <a:r>
              <a:rPr lang="en-US" b="1" dirty="0">
                <a:solidFill>
                  <a:srgbClr val="FFC000"/>
                </a:solidFill>
                <a:latin typeface="Arial" panose="020B0604020202020204" pitchFamily="34" charset="0"/>
                <a:ea typeface="Calibri" panose="020F0502020204030204" pitchFamily="34" charset="0"/>
              </a:rPr>
              <a:t>Hello</a:t>
            </a:r>
            <a:r>
              <a:rPr lang="en-US" b="1" dirty="0">
                <a:solidFill>
                  <a:srgbClr val="4472C4"/>
                </a:solidFill>
                <a:latin typeface="Arial" panose="020B0604020202020204" pitchFamily="34" charset="0"/>
                <a:ea typeface="Calibri" panose="020F0502020204030204" pitchFamily="34" charset="0"/>
              </a:rPr>
              <a:t> to Workday Services!</a:t>
            </a:r>
            <a:endParaRPr lang="en-US" sz="1050" dirty="0">
              <a:solidFill>
                <a:srgbClr val="000000"/>
              </a:solidFill>
              <a:latin typeface="Calibri" panose="020F0502020204030204" pitchFamily="34" charset="0"/>
              <a:ea typeface="Calibri" panose="020F0502020204030204" pitchFamily="34" charset="0"/>
            </a:endParaRPr>
          </a:p>
          <a:p>
            <a:pPr>
              <a:lnSpc>
                <a:spcPct val="117000"/>
              </a:lnSpc>
              <a:spcAft>
                <a:spcPts val="600"/>
              </a:spcAft>
            </a:pPr>
            <a:r>
              <a:rPr lang="en-US" sz="1600" dirty="0">
                <a:solidFill>
                  <a:srgbClr val="000000"/>
                </a:solidFill>
                <a:latin typeface="Arial" panose="020B0604020202020204" pitchFamily="34" charset="0"/>
                <a:ea typeface="Calibri" panose="020F0502020204030204" pitchFamily="34" charset="0"/>
              </a:rPr>
              <a:t>The new Workday Services Help website is </a:t>
            </a:r>
            <a:r>
              <a:rPr lang="en-US" sz="1600" b="1" dirty="0">
                <a:solidFill>
                  <a:srgbClr val="FFC000"/>
                </a:solidFill>
                <a:latin typeface="Arial" panose="020B0604020202020204" pitchFamily="34" charset="0"/>
                <a:ea typeface="Calibri" panose="020F0502020204030204" pitchFamily="34" charset="0"/>
              </a:rPr>
              <a:t>LIVE!</a:t>
            </a:r>
            <a:r>
              <a:rPr lang="en-US" sz="1600" dirty="0">
                <a:solidFill>
                  <a:srgbClr val="000000"/>
                </a:solidFill>
                <a:latin typeface="Arial" panose="020B0604020202020204" pitchFamily="34" charset="0"/>
                <a:ea typeface="Calibri" panose="020F0502020204030204" pitchFamily="34" charset="0"/>
              </a:rPr>
              <a:t> Besides a new look, the Workday Services Help site offers:</a:t>
            </a:r>
            <a:endParaRPr lang="en-US" sz="1050" dirty="0">
              <a:solidFill>
                <a:srgbClr val="000000"/>
              </a:solidFill>
              <a:latin typeface="Calibri" panose="020F0502020204030204" pitchFamily="34" charset="0"/>
              <a:ea typeface="Calibri" panose="020F0502020204030204" pitchFamily="34" charset="0"/>
            </a:endParaRPr>
          </a:p>
          <a:p>
            <a:pPr marL="342900" marR="0" lvl="0" indent="-342900">
              <a:lnSpc>
                <a:spcPct val="117000"/>
              </a:lnSpc>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rPr>
              <a:t>Goodbye to multiple clicks – </a:t>
            </a:r>
            <a:r>
              <a:rPr lang="en-US" sz="1600" b="1" dirty="0">
                <a:solidFill>
                  <a:srgbClr val="000000"/>
                </a:solidFill>
                <a:latin typeface="Arial" panose="020B0604020202020204" pitchFamily="34" charset="0"/>
                <a:ea typeface="Calibri" panose="020F0502020204030204" pitchFamily="34" charset="0"/>
              </a:rPr>
              <a:t>Hello</a:t>
            </a:r>
            <a:r>
              <a:rPr lang="en-US" sz="1600" dirty="0">
                <a:solidFill>
                  <a:srgbClr val="000000"/>
                </a:solidFill>
                <a:latin typeface="Arial" panose="020B0604020202020204" pitchFamily="34" charset="0"/>
                <a:ea typeface="Calibri" panose="020F0502020204030204" pitchFamily="34" charset="0"/>
              </a:rPr>
              <a:t> </a:t>
            </a:r>
            <a:r>
              <a:rPr lang="en-US" sz="1600" b="1" dirty="0">
                <a:solidFill>
                  <a:srgbClr val="000000"/>
                </a:solidFill>
                <a:latin typeface="Arial" panose="020B0604020202020204" pitchFamily="34" charset="0"/>
                <a:ea typeface="Calibri" panose="020F0502020204030204" pitchFamily="34" charset="0"/>
              </a:rPr>
              <a:t>to dynamic search</a:t>
            </a:r>
            <a:endParaRPr lang="en-US" sz="1050" dirty="0">
              <a:solidFill>
                <a:srgbClr val="000000"/>
              </a:solidFill>
              <a:latin typeface="Calibri" panose="020F0502020204030204" pitchFamily="34" charset="0"/>
              <a:ea typeface="Calibri" panose="020F0502020204030204" pitchFamily="34" charset="0"/>
            </a:endParaRPr>
          </a:p>
          <a:p>
            <a:pPr marL="457200" marR="0">
              <a:lnSpc>
                <a:spcPct val="117000"/>
              </a:lnSpc>
              <a:spcBef>
                <a:spcPts val="0"/>
              </a:spcBef>
              <a:spcAft>
                <a:spcPts val="0"/>
              </a:spcAft>
            </a:pPr>
            <a:r>
              <a:rPr lang="en-US" sz="1600" dirty="0">
                <a:solidFill>
                  <a:srgbClr val="000000"/>
                </a:solidFill>
                <a:latin typeface="Arial" panose="020B0604020202020204" pitchFamily="34" charset="0"/>
                <a:ea typeface="Calibri" panose="020F0502020204030204" pitchFamily="34" charset="0"/>
              </a:rPr>
              <a:t>Type key words or phrases in the search box on the Home page to find all items related to what you are looking for</a:t>
            </a:r>
            <a:endParaRPr lang="en-US" sz="1050" dirty="0">
              <a:solidFill>
                <a:srgbClr val="000000"/>
              </a:solidFill>
              <a:latin typeface="Calibri" panose="020F0502020204030204" pitchFamily="34" charset="0"/>
              <a:ea typeface="Calibri" panose="020F0502020204030204" pitchFamily="34" charset="0"/>
            </a:endParaRPr>
          </a:p>
          <a:p>
            <a:pPr marL="342900" marR="0" lvl="0" indent="-342900">
              <a:lnSpc>
                <a:spcPct val="118000"/>
              </a:lnSpc>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rPr>
              <a:t>Goodbye to confusing navigation – </a:t>
            </a:r>
            <a:r>
              <a:rPr lang="en-US" sz="1600" b="1" dirty="0">
                <a:solidFill>
                  <a:srgbClr val="000000"/>
                </a:solidFill>
                <a:latin typeface="Arial" panose="020B0604020202020204" pitchFamily="34" charset="0"/>
                <a:ea typeface="Calibri" panose="020F0502020204030204" pitchFamily="34" charset="0"/>
              </a:rPr>
              <a:t>Hello</a:t>
            </a:r>
            <a:r>
              <a:rPr lang="en-US" sz="1600" dirty="0">
                <a:solidFill>
                  <a:srgbClr val="000000"/>
                </a:solidFill>
                <a:latin typeface="Arial" panose="020B0604020202020204" pitchFamily="34" charset="0"/>
                <a:ea typeface="Calibri" panose="020F0502020204030204" pitchFamily="34" charset="0"/>
              </a:rPr>
              <a:t> </a:t>
            </a:r>
            <a:r>
              <a:rPr lang="en-US" sz="1600" b="1" dirty="0">
                <a:solidFill>
                  <a:srgbClr val="000000"/>
                </a:solidFill>
                <a:latin typeface="Arial" panose="020B0604020202020204" pitchFamily="34" charset="0"/>
                <a:ea typeface="Calibri" panose="020F0502020204030204" pitchFamily="34" charset="0"/>
              </a:rPr>
              <a:t>to new menu structures</a:t>
            </a:r>
            <a:br>
              <a:rPr lang="en-US" sz="1600" dirty="0">
                <a:solidFill>
                  <a:srgbClr val="000000"/>
                </a:solidFill>
                <a:latin typeface="Arial" panose="020B0604020202020204" pitchFamily="34" charset="0"/>
                <a:ea typeface="Calibri" panose="020F0502020204030204" pitchFamily="34" charset="0"/>
              </a:rPr>
            </a:br>
            <a:r>
              <a:rPr lang="en-US" sz="1600" dirty="0">
                <a:solidFill>
                  <a:srgbClr val="000000"/>
                </a:solidFill>
                <a:latin typeface="Arial" panose="020B0604020202020204" pitchFamily="34" charset="0"/>
                <a:ea typeface="Calibri" panose="020F0502020204030204" pitchFamily="34" charset="0"/>
              </a:rPr>
              <a:t>Along with recent updates visible from the Home page</a:t>
            </a:r>
            <a:endParaRPr lang="en-US" sz="1050" dirty="0">
              <a:solidFill>
                <a:srgbClr val="000000"/>
              </a:solidFill>
              <a:latin typeface="Calibri" panose="020F0502020204030204" pitchFamily="34" charset="0"/>
              <a:ea typeface="Calibri" panose="020F0502020204030204" pitchFamily="34" charset="0"/>
            </a:endParaRPr>
          </a:p>
          <a:p>
            <a:pPr marL="342900" marR="0" lvl="0" indent="-342900">
              <a:lnSpc>
                <a:spcPct val="118000"/>
              </a:lnSpc>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rPr>
              <a:t>Goodbye delay in outage or impact notifications – </a:t>
            </a:r>
            <a:r>
              <a:rPr lang="en-US" sz="1600" b="1" dirty="0">
                <a:solidFill>
                  <a:srgbClr val="000000"/>
                </a:solidFill>
                <a:latin typeface="Arial" panose="020B0604020202020204" pitchFamily="34" charset="0"/>
                <a:ea typeface="Calibri" panose="020F0502020204030204" pitchFamily="34" charset="0"/>
              </a:rPr>
              <a:t>Hello to current alerts in real-time</a:t>
            </a:r>
            <a:endParaRPr lang="en-US" sz="1050" dirty="0">
              <a:solidFill>
                <a:srgbClr val="000000"/>
              </a:solidFill>
              <a:latin typeface="Calibri" panose="020F0502020204030204" pitchFamily="34" charset="0"/>
              <a:ea typeface="Calibri" panose="020F0502020204030204" pitchFamily="34" charset="0"/>
            </a:endParaRPr>
          </a:p>
          <a:p>
            <a:pPr>
              <a:lnSpc>
                <a:spcPct val="118000"/>
              </a:lnSpc>
            </a:pPr>
            <a:r>
              <a:rPr lang="en-US" sz="1600" dirty="0">
                <a:solidFill>
                  <a:srgbClr val="000000"/>
                </a:solidFill>
                <a:latin typeface="Arial" panose="020B0604020202020204" pitchFamily="34" charset="0"/>
                <a:ea typeface="Calibri" panose="020F0502020204030204" pitchFamily="34" charset="0"/>
              </a:rPr>
              <a:t>Visit the new website at </a:t>
            </a:r>
            <a:r>
              <a:rPr lang="en-US" sz="1600" u="sng" dirty="0">
                <a:solidFill>
                  <a:srgbClr val="000000"/>
                </a:solidFill>
                <a:latin typeface="Arial" panose="020B0604020202020204" pitchFamily="34" charset="0"/>
                <a:ea typeface="Calibri" panose="020F0502020204030204" pitchFamily="34" charset="0"/>
                <a:hlinkClick r:id="rId3"/>
              </a:rPr>
              <a:t>it.tamus.edu/</a:t>
            </a:r>
            <a:r>
              <a:rPr lang="en-US" sz="1600" u="sng" dirty="0" err="1">
                <a:solidFill>
                  <a:srgbClr val="000000"/>
                </a:solidFill>
                <a:latin typeface="Arial" panose="020B0604020202020204" pitchFamily="34" charset="0"/>
                <a:ea typeface="Calibri" panose="020F0502020204030204" pitchFamily="34" charset="0"/>
                <a:hlinkClick r:id="rId3"/>
              </a:rPr>
              <a:t>workdayservices</a:t>
            </a:r>
            <a:endParaRPr lang="en-US" sz="105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6444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0276" y="1019175"/>
            <a:ext cx="3686174" cy="714375"/>
          </a:xfrm>
        </p:spPr>
        <p:txBody>
          <a:bodyPr>
            <a:noAutofit/>
          </a:bodyPr>
          <a:lstStyle/>
          <a:p>
            <a:r>
              <a:rPr lang="en-US" sz="3200" dirty="0"/>
              <a:t>CONTACT US</a:t>
            </a:r>
          </a:p>
        </p:txBody>
      </p:sp>
      <p:pic>
        <p:nvPicPr>
          <p:cNvPr id="9" name="Picture 8" descr="Relier les acteurs » Montreuil en Transi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38" y="951548"/>
            <a:ext cx="1290638" cy="1290638"/>
          </a:xfrm>
          <a:prstGeom prst="rect">
            <a:avLst/>
          </a:prstGeom>
        </p:spPr>
      </p:pic>
      <p:sp>
        <p:nvSpPr>
          <p:cNvPr id="10" name="TextBox 9"/>
          <p:cNvSpPr txBox="1"/>
          <p:nvPr/>
        </p:nvSpPr>
        <p:spPr>
          <a:xfrm>
            <a:off x="909638" y="2309813"/>
            <a:ext cx="5186362" cy="1877437"/>
          </a:xfrm>
          <a:prstGeom prst="rect">
            <a:avLst/>
          </a:prstGeom>
          <a:noFill/>
        </p:spPr>
        <p:txBody>
          <a:bodyPr wrap="square" rtlCol="0">
            <a:spAutoFit/>
          </a:bodyPr>
          <a:lstStyle/>
          <a:p>
            <a:r>
              <a:rPr lang="en-US" dirty="0"/>
              <a:t>Ana delaGarza   ………………………………825-3231</a:t>
            </a:r>
          </a:p>
          <a:p>
            <a:r>
              <a:rPr lang="en-US" dirty="0"/>
              <a:t>Raquel Flores	    ……………………………..825-2411</a:t>
            </a:r>
          </a:p>
          <a:p>
            <a:r>
              <a:rPr lang="en-US" dirty="0"/>
              <a:t>Maria E. Alaffa    ………………………….....825-5884</a:t>
            </a:r>
          </a:p>
          <a:p>
            <a:r>
              <a:rPr lang="en-US" dirty="0"/>
              <a:t>Rosemary Muffoletto ……………………… 825-5792 </a:t>
            </a:r>
          </a:p>
          <a:p>
            <a:endParaRPr lang="en-US" sz="800" dirty="0"/>
          </a:p>
          <a:p>
            <a:r>
              <a:rPr lang="en-US" dirty="0"/>
              <a:t>Email: payroll@tamucc.edu</a:t>
            </a:r>
          </a:p>
          <a:p>
            <a:endParaRPr lang="en-US" dirty="0"/>
          </a:p>
        </p:txBody>
      </p:sp>
      <p:sp>
        <p:nvSpPr>
          <p:cNvPr id="11" name="TextBox 10"/>
          <p:cNvSpPr txBox="1"/>
          <p:nvPr/>
        </p:nvSpPr>
        <p:spPr>
          <a:xfrm>
            <a:off x="909638" y="4083085"/>
            <a:ext cx="7358061" cy="2308324"/>
          </a:xfrm>
          <a:prstGeom prst="rect">
            <a:avLst/>
          </a:prstGeom>
          <a:noFill/>
        </p:spPr>
        <p:txBody>
          <a:bodyPr wrap="square" rtlCol="0">
            <a:spAutoFit/>
          </a:bodyPr>
          <a:lstStyle/>
          <a:p>
            <a:r>
              <a:rPr lang="en-US" b="1" u="sng" dirty="0">
                <a:solidFill>
                  <a:schemeClr val="accent1">
                    <a:lumMod val="75000"/>
                  </a:schemeClr>
                </a:solidFill>
              </a:rPr>
              <a:t>Helpful links:</a:t>
            </a:r>
          </a:p>
          <a:p>
            <a:endParaRPr lang="en-US" sz="500" dirty="0"/>
          </a:p>
          <a:p>
            <a:r>
              <a:rPr lang="en-US" sz="1600" dirty="0"/>
              <a:t>Workday Help: </a:t>
            </a:r>
            <a:r>
              <a:rPr lang="en-US" sz="1600" dirty="0">
                <a:hlinkClick r:id="rId3"/>
              </a:rPr>
              <a:t>https://it.tamus.edu/workday/</a:t>
            </a:r>
            <a:endParaRPr lang="en-US" sz="1600" dirty="0"/>
          </a:p>
          <a:p>
            <a:endParaRPr lang="en-US" sz="1100" dirty="0"/>
          </a:p>
          <a:p>
            <a:r>
              <a:rPr lang="en-US" sz="1600" dirty="0"/>
              <a:t>Payroll Webpage:</a:t>
            </a:r>
          </a:p>
          <a:p>
            <a:r>
              <a:rPr lang="en-US" sz="1600" dirty="0"/>
              <a:t> </a:t>
            </a:r>
            <a:r>
              <a:rPr lang="en-US" sz="1600" dirty="0">
                <a:hlinkClick r:id="rId4"/>
              </a:rPr>
              <a:t>http://comptroller.tamucc.edu/payroll/index.html</a:t>
            </a:r>
            <a:endParaRPr lang="en-US" sz="1600" dirty="0"/>
          </a:p>
          <a:p>
            <a:endParaRPr lang="en-US" sz="1400" dirty="0"/>
          </a:p>
          <a:p>
            <a:r>
              <a:rPr lang="en-US" sz="1600" dirty="0"/>
              <a:t>Biweekly Schedule:</a:t>
            </a:r>
          </a:p>
          <a:p>
            <a:r>
              <a:rPr lang="en-US" sz="1600" dirty="0">
                <a:hlinkClick r:id="rId5"/>
              </a:rPr>
              <a:t>https://comptroller.tamucc.edu/payroll/assets/bi-wkly-pay-schedule.pdf</a:t>
            </a:r>
            <a:endParaRPr lang="en-US" sz="1600" dirty="0"/>
          </a:p>
          <a:p>
            <a:endParaRPr lang="en-US" sz="1600" dirty="0"/>
          </a:p>
        </p:txBody>
      </p:sp>
      <p:pic>
        <p:nvPicPr>
          <p:cNvPr id="13" name="Picture 12" descr="How to Change Your Life in a Few Days | Creative Sol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310" y="951548"/>
            <a:ext cx="4476373" cy="2353792"/>
          </a:xfrm>
          <a:prstGeom prst="rect">
            <a:avLst/>
          </a:prstGeom>
        </p:spPr>
      </p:pic>
      <p:pic>
        <p:nvPicPr>
          <p:cNvPr id="2" name="Picture 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8197" y="4379031"/>
            <a:ext cx="2181823" cy="1470213"/>
          </a:xfrm>
          <a:prstGeom prst="rect">
            <a:avLst/>
          </a:prstGeom>
        </p:spPr>
      </p:pic>
    </p:spTree>
    <p:extLst>
      <p:ext uri="{BB962C8B-B14F-4D97-AF65-F5344CB8AC3E}">
        <p14:creationId xmlns:p14="http://schemas.microsoft.com/office/powerpoint/2010/main" val="2831665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14400" y="1094523"/>
            <a:ext cx="9978887" cy="526652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ober Moms: Explaining Drinking to My Daughter – SOBER COUR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799" y="1248349"/>
            <a:ext cx="1065313" cy="1166451"/>
          </a:xfrm>
          <a:prstGeom prst="rect">
            <a:avLst/>
          </a:prstGeom>
        </p:spPr>
      </p:pic>
      <p:pic>
        <p:nvPicPr>
          <p:cNvPr id="11" name="Picture 10" descr="Free Stock Photo 3911-raffle tickets | freeimagesl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586" y="1290804"/>
            <a:ext cx="1183154" cy="1123996"/>
          </a:xfrm>
          <a:prstGeom prst="rect">
            <a:avLst/>
          </a:prstGeom>
        </p:spPr>
      </p:pic>
      <p:pic>
        <p:nvPicPr>
          <p:cNvPr id="9" name="Picture 8" descr="Competition – Page 2 – Mount Aspiring College Libra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533" y="1205893"/>
            <a:ext cx="1045646" cy="1012625"/>
          </a:xfrm>
          <a:prstGeom prst="rect">
            <a:avLst/>
          </a:prstGeom>
        </p:spPr>
      </p:pic>
      <p:pic>
        <p:nvPicPr>
          <p:cNvPr id="12" name="Picture 11" descr="EnglishwithEdi - Level 4 BVC 20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586" y="4966416"/>
            <a:ext cx="1713764" cy="1176265"/>
          </a:xfrm>
          <a:prstGeom prst="rect">
            <a:avLst/>
          </a:prstGeom>
        </p:spPr>
      </p:pic>
      <p:pic>
        <p:nvPicPr>
          <p:cNvPr id="14" name="Picture 13" descr="WE HAVE ANOTHER WINNER AT THE BEAUTY CLOSET'S LATES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3026" y="4548442"/>
            <a:ext cx="2359259" cy="1498823"/>
          </a:xfrm>
          <a:prstGeom prst="rect">
            <a:avLst/>
          </a:prstGeom>
        </p:spPr>
      </p:pic>
      <p:sp>
        <p:nvSpPr>
          <p:cNvPr id="15" name="TextBox 14"/>
          <p:cNvSpPr txBox="1"/>
          <p:nvPr/>
        </p:nvSpPr>
        <p:spPr>
          <a:xfrm>
            <a:off x="1176794" y="2743200"/>
            <a:ext cx="9398442" cy="1508105"/>
          </a:xfrm>
          <a:prstGeom prst="rect">
            <a:avLst/>
          </a:prstGeom>
          <a:noFill/>
        </p:spPr>
        <p:txBody>
          <a:bodyPr wrap="square" rtlCol="0">
            <a:spAutoFit/>
          </a:bodyPr>
          <a:lstStyle/>
          <a:p>
            <a:pPr algn="ctr"/>
            <a:r>
              <a:rPr lang="en-US" sz="2800" b="1" dirty="0">
                <a:solidFill>
                  <a:schemeClr val="accent6"/>
                </a:solidFill>
              </a:rPr>
              <a:t>True / False</a:t>
            </a:r>
          </a:p>
          <a:p>
            <a:pPr algn="ctr"/>
            <a:r>
              <a:rPr lang="en-US" sz="3200" b="1" dirty="0"/>
              <a:t>Employees with multiple jobs report their time on multiple timesheets.</a:t>
            </a:r>
          </a:p>
        </p:txBody>
      </p:sp>
    </p:spTree>
    <p:extLst>
      <p:ext uri="{BB962C8B-B14F-4D97-AF65-F5344CB8AC3E}">
        <p14:creationId xmlns:p14="http://schemas.microsoft.com/office/powerpoint/2010/main" val="150953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703" y="508261"/>
            <a:ext cx="5051423" cy="1255884"/>
          </a:xfrm>
        </p:spPr>
        <p:txBody>
          <a:bodyPr/>
          <a:lstStyle/>
          <a:p>
            <a:r>
              <a:rPr lang="en-US" dirty="0"/>
              <a:t>Deadlines</a:t>
            </a:r>
            <a:br>
              <a:rPr lang="en-US" dirty="0"/>
            </a:br>
            <a:endParaRPr lang="en-US" dirty="0"/>
          </a:p>
        </p:txBody>
      </p:sp>
      <p:sp>
        <p:nvSpPr>
          <p:cNvPr id="7" name="Text Placeholder 6"/>
          <p:cNvSpPr>
            <a:spLocks noGrp="1"/>
          </p:cNvSpPr>
          <p:nvPr>
            <p:ph type="body" sz="half" idx="2"/>
          </p:nvPr>
        </p:nvSpPr>
        <p:spPr>
          <a:xfrm>
            <a:off x="882447" y="1554480"/>
            <a:ext cx="5154842" cy="4929447"/>
          </a:xfrm>
        </p:spPr>
        <p:txBody>
          <a:bodyPr>
            <a:normAutofit/>
          </a:bodyPr>
          <a:lstStyle/>
          <a:p>
            <a:r>
              <a:rPr lang="en-US" dirty="0"/>
              <a:t>Biweekly schedule can be found on our website under “Schedules”.</a:t>
            </a:r>
          </a:p>
          <a:p>
            <a:endParaRPr lang="en-US" dirty="0"/>
          </a:p>
          <a:p>
            <a:r>
              <a:rPr lang="en-US" dirty="0"/>
              <a:t>Work Week: Sunday - Saturday</a:t>
            </a:r>
          </a:p>
          <a:p>
            <a:endParaRPr lang="en-US" dirty="0"/>
          </a:p>
          <a:p>
            <a:r>
              <a:rPr lang="en-US" dirty="0"/>
              <a:t>“E*” – Pay periods with estimated time</a:t>
            </a:r>
          </a:p>
          <a:p>
            <a:pPr marL="285750" indent="-285750">
              <a:buFont typeface="Arial" panose="020B0604020202020204" pitchFamily="34" charset="0"/>
              <a:buChar char="•"/>
            </a:pPr>
            <a:r>
              <a:rPr lang="en-US" dirty="0"/>
              <a:t>Nonexempt employees- must estimate time in order to receive payment for the full work period. </a:t>
            </a:r>
          </a:p>
          <a:p>
            <a:pPr marL="285750" indent="-285750">
              <a:buFont typeface="Arial" panose="020B0604020202020204" pitchFamily="34" charset="0"/>
              <a:buChar char="•"/>
            </a:pPr>
            <a:r>
              <a:rPr lang="en-US" dirty="0"/>
              <a:t>Students – at managers discretion. </a:t>
            </a:r>
          </a:p>
          <a:p>
            <a:endParaRPr lang="en-US" dirty="0"/>
          </a:p>
          <a:p>
            <a:r>
              <a:rPr lang="en-US" dirty="0"/>
              <a:t>Due to Payroll – Monday’s by Noon </a:t>
            </a:r>
          </a:p>
          <a:p>
            <a:pPr marL="285750" indent="-285750">
              <a:buFont typeface="Arial" panose="020B0604020202020204" pitchFamily="34" charset="0"/>
              <a:buChar char="•"/>
            </a:pPr>
            <a:endParaRPr lang="en-US" dirty="0"/>
          </a:p>
          <a:p>
            <a:endParaRPr lang="en-US" dirty="0"/>
          </a:p>
          <a:p>
            <a:endParaRPr lang="en-US" dirty="0"/>
          </a:p>
        </p:txBody>
      </p:sp>
      <p:grpSp>
        <p:nvGrpSpPr>
          <p:cNvPr id="6" name="Group 325"/>
          <p:cNvGrpSpPr>
            <a:grpSpLocks noChangeAspect="1"/>
          </p:cNvGrpSpPr>
          <p:nvPr/>
        </p:nvGrpSpPr>
        <p:grpSpPr bwMode="auto">
          <a:xfrm>
            <a:off x="519828" y="1618258"/>
            <a:ext cx="290918" cy="291773"/>
            <a:chOff x="5044" y="1157"/>
            <a:chExt cx="340" cy="341"/>
          </a:xfrm>
          <a:solidFill>
            <a:schemeClr val="accent2"/>
          </a:solidFill>
        </p:grpSpPr>
        <p:sp>
          <p:nvSpPr>
            <p:cNvPr id="8"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 name="Group 325"/>
          <p:cNvGrpSpPr>
            <a:grpSpLocks noChangeAspect="1"/>
          </p:cNvGrpSpPr>
          <p:nvPr/>
        </p:nvGrpSpPr>
        <p:grpSpPr bwMode="auto">
          <a:xfrm>
            <a:off x="553907" y="5155020"/>
            <a:ext cx="290918" cy="291773"/>
            <a:chOff x="5044" y="1157"/>
            <a:chExt cx="340" cy="341"/>
          </a:xfrm>
          <a:solidFill>
            <a:schemeClr val="accent2"/>
          </a:solidFill>
        </p:grpSpPr>
        <p:sp>
          <p:nvSpPr>
            <p:cNvPr id="11"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 name="Group 325"/>
          <p:cNvGrpSpPr>
            <a:grpSpLocks noChangeAspect="1"/>
          </p:cNvGrpSpPr>
          <p:nvPr/>
        </p:nvGrpSpPr>
        <p:grpSpPr bwMode="auto">
          <a:xfrm>
            <a:off x="519828" y="3352744"/>
            <a:ext cx="290918" cy="291773"/>
            <a:chOff x="5044" y="1157"/>
            <a:chExt cx="340" cy="341"/>
          </a:xfrm>
          <a:solidFill>
            <a:schemeClr val="accent2"/>
          </a:solidFill>
        </p:grpSpPr>
        <p:sp>
          <p:nvSpPr>
            <p:cNvPr id="14"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6" name="Group 325"/>
          <p:cNvGrpSpPr>
            <a:grpSpLocks noChangeAspect="1"/>
          </p:cNvGrpSpPr>
          <p:nvPr/>
        </p:nvGrpSpPr>
        <p:grpSpPr bwMode="auto">
          <a:xfrm>
            <a:off x="519828" y="2629247"/>
            <a:ext cx="290918" cy="291773"/>
            <a:chOff x="5044" y="1157"/>
            <a:chExt cx="340" cy="341"/>
          </a:xfrm>
          <a:solidFill>
            <a:schemeClr val="accent2"/>
          </a:solidFill>
        </p:grpSpPr>
        <p:sp>
          <p:nvSpPr>
            <p:cNvPr id="17"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0" name="Content Placeholder 19">
            <a:extLst>
              <a:ext uri="{FF2B5EF4-FFF2-40B4-BE49-F238E27FC236}">
                <a16:creationId xmlns:a16="http://schemas.microsoft.com/office/drawing/2014/main" id="{63304D7A-9EF4-4B83-800E-0B8600C133D1}"/>
              </a:ext>
            </a:extLst>
          </p:cNvPr>
          <p:cNvPicPr>
            <a:picLocks noGrp="1" noChangeAspect="1"/>
          </p:cNvPicPr>
          <p:nvPr>
            <p:ph idx="1"/>
          </p:nvPr>
        </p:nvPicPr>
        <p:blipFill>
          <a:blip r:embed="rId2"/>
          <a:stretch>
            <a:fillRect/>
          </a:stretch>
        </p:blipFill>
        <p:spPr>
          <a:xfrm>
            <a:off x="6300033" y="405136"/>
            <a:ext cx="4823769" cy="60787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85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510" y="226005"/>
            <a:ext cx="7953375" cy="776864"/>
          </a:xfrm>
        </p:spPr>
        <p:txBody>
          <a:bodyPr/>
          <a:lstStyle/>
          <a:p>
            <a:pPr algn="ctr"/>
            <a:r>
              <a:rPr lang="en-US" dirty="0"/>
              <a:t>Lockout Period</a:t>
            </a:r>
          </a:p>
        </p:txBody>
      </p:sp>
      <p:sp>
        <p:nvSpPr>
          <p:cNvPr id="7" name="Text Placeholder 6"/>
          <p:cNvSpPr>
            <a:spLocks noGrp="1"/>
          </p:cNvSpPr>
          <p:nvPr>
            <p:ph type="body" sz="half" idx="2"/>
          </p:nvPr>
        </p:nvSpPr>
        <p:spPr>
          <a:xfrm>
            <a:off x="431774" y="1232079"/>
            <a:ext cx="3792730" cy="2874253"/>
          </a:xfrm>
        </p:spPr>
        <p:txBody>
          <a:bodyPr>
            <a:normAutofit/>
          </a:bodyPr>
          <a:lstStyle/>
          <a:p>
            <a:r>
              <a:rPr lang="en-US" dirty="0"/>
              <a:t>Refers to the time in which employees &amp; managers are no longer able to submit, approve, or make corrections to an employee’s timesheet. </a:t>
            </a:r>
          </a:p>
          <a:p>
            <a:pPr marL="285750" indent="-285750">
              <a:buClr>
                <a:schemeClr val="accent1">
                  <a:lumMod val="75000"/>
                </a:schemeClr>
              </a:buClr>
              <a:buFont typeface="Arial" panose="020B0604020202020204" pitchFamily="34" charset="0"/>
              <a:buChar char="•"/>
            </a:pPr>
            <a:r>
              <a:rPr lang="en-US" dirty="0"/>
              <a:t>During this time only timekeepers and Payroll partners are able to make changes.</a:t>
            </a:r>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368" y="1232080"/>
            <a:ext cx="7386568" cy="1800261"/>
          </a:xfrm>
          <a:prstGeom prst="rect">
            <a:avLst/>
          </a:prstGeom>
          <a:ln>
            <a:noFill/>
          </a:ln>
          <a:effectLst>
            <a:outerShdw blurRad="292100" dist="139700" dir="2700000" algn="tl" rotWithShape="0">
              <a:srgbClr val="333333">
                <a:alpha val="65000"/>
              </a:srgbClr>
            </a:outerShdw>
          </a:effectLst>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85" y="3700028"/>
            <a:ext cx="8749478" cy="2909698"/>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4480127" y="1232080"/>
            <a:ext cx="3520525" cy="369332"/>
          </a:xfrm>
          <a:prstGeom prst="rect">
            <a:avLst/>
          </a:prstGeom>
          <a:noFill/>
        </p:spPr>
        <p:txBody>
          <a:bodyPr wrap="square" rtlCol="0">
            <a:spAutoFit/>
          </a:bodyPr>
          <a:lstStyle/>
          <a:p>
            <a:r>
              <a:rPr lang="en-US" dirty="0"/>
              <a:t>Saturday -End of the pay period</a:t>
            </a:r>
          </a:p>
        </p:txBody>
      </p:sp>
      <p:sp>
        <p:nvSpPr>
          <p:cNvPr id="14" name="TextBox 13"/>
          <p:cNvSpPr txBox="1"/>
          <p:nvPr/>
        </p:nvSpPr>
        <p:spPr>
          <a:xfrm>
            <a:off x="838127" y="3861852"/>
            <a:ext cx="5014768" cy="369332"/>
          </a:xfrm>
          <a:prstGeom prst="rect">
            <a:avLst/>
          </a:prstGeom>
          <a:noFill/>
        </p:spPr>
        <p:txBody>
          <a:bodyPr wrap="square" rtlCol="0">
            <a:spAutoFit/>
          </a:bodyPr>
          <a:lstStyle/>
          <a:p>
            <a:r>
              <a:rPr lang="en-US" dirty="0"/>
              <a:t>Time Period Lockout </a:t>
            </a:r>
          </a:p>
        </p:txBody>
      </p:sp>
      <p:sp>
        <p:nvSpPr>
          <p:cNvPr id="4" name="Rounded Rectangle 3"/>
          <p:cNvSpPr/>
          <p:nvPr/>
        </p:nvSpPr>
        <p:spPr>
          <a:xfrm>
            <a:off x="4961423" y="4762339"/>
            <a:ext cx="2108243" cy="1847387"/>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ounded Rectangle 14"/>
          <p:cNvSpPr/>
          <p:nvPr/>
        </p:nvSpPr>
        <p:spPr>
          <a:xfrm>
            <a:off x="9742516" y="2094807"/>
            <a:ext cx="1695797" cy="864524"/>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2516" y="3506056"/>
            <a:ext cx="2046787" cy="2046787"/>
          </a:xfrm>
          <a:prstGeom prst="rect">
            <a:avLst/>
          </a:prstGeom>
        </p:spPr>
      </p:pic>
    </p:spTree>
    <p:extLst>
      <p:ext uri="{BB962C8B-B14F-4D97-AF65-F5344CB8AC3E}">
        <p14:creationId xmlns:p14="http://schemas.microsoft.com/office/powerpoint/2010/main" val="210471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Security roles &amp; responsibilities</a:t>
            </a:r>
          </a:p>
        </p:txBody>
      </p:sp>
      <p:sp>
        <p:nvSpPr>
          <p:cNvPr id="103" name="Freeform 64"/>
          <p:cNvSpPr>
            <a:spLocks/>
          </p:cNvSpPr>
          <p:nvPr/>
        </p:nvSpPr>
        <p:spPr bwMode="auto">
          <a:xfrm>
            <a:off x="6091457" y="4582353"/>
            <a:ext cx="123746" cy="306046"/>
          </a:xfrm>
          <a:custGeom>
            <a:avLst/>
            <a:gdLst>
              <a:gd name="T0" fmla="*/ 0 w 33"/>
              <a:gd name="T1" fmla="*/ 44 h 87"/>
              <a:gd name="T2" fmla="*/ 16 w 33"/>
              <a:gd name="T3" fmla="*/ 87 h 87"/>
              <a:gd name="T4" fmla="*/ 33 w 33"/>
              <a:gd name="T5" fmla="*/ 44 h 87"/>
              <a:gd name="T6" fmla="*/ 24 w 33"/>
              <a:gd name="T7" fmla="*/ 14 h 87"/>
              <a:gd name="T8" fmla="*/ 25 w 33"/>
              <a:gd name="T9" fmla="*/ 11 h 87"/>
              <a:gd name="T10" fmla="*/ 25 w 33"/>
              <a:gd name="T11" fmla="*/ 4 h 87"/>
              <a:gd name="T12" fmla="*/ 21 w 33"/>
              <a:gd name="T13" fmla="*/ 0 h 87"/>
              <a:gd name="T14" fmla="*/ 11 w 33"/>
              <a:gd name="T15" fmla="*/ 0 h 87"/>
              <a:gd name="T16" fmla="*/ 7 w 33"/>
              <a:gd name="T17" fmla="*/ 4 h 87"/>
              <a:gd name="T18" fmla="*/ 7 w 33"/>
              <a:gd name="T19" fmla="*/ 11 h 87"/>
              <a:gd name="T20" fmla="*/ 9 w 33"/>
              <a:gd name="T21" fmla="*/ 14 h 87"/>
              <a:gd name="T22" fmla="*/ 0 w 33"/>
              <a:gd name="T23"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87">
                <a:moveTo>
                  <a:pt x="0" y="44"/>
                </a:moveTo>
                <a:cubicBezTo>
                  <a:pt x="16" y="87"/>
                  <a:pt x="16" y="87"/>
                  <a:pt x="16" y="87"/>
                </a:cubicBezTo>
                <a:cubicBezTo>
                  <a:pt x="33" y="44"/>
                  <a:pt x="33" y="44"/>
                  <a:pt x="33" y="44"/>
                </a:cubicBezTo>
                <a:cubicBezTo>
                  <a:pt x="24" y="14"/>
                  <a:pt x="24" y="14"/>
                  <a:pt x="24" y="14"/>
                </a:cubicBezTo>
                <a:cubicBezTo>
                  <a:pt x="25" y="13"/>
                  <a:pt x="25" y="12"/>
                  <a:pt x="25" y="11"/>
                </a:cubicBezTo>
                <a:cubicBezTo>
                  <a:pt x="25" y="4"/>
                  <a:pt x="25" y="4"/>
                  <a:pt x="25" y="4"/>
                </a:cubicBezTo>
                <a:cubicBezTo>
                  <a:pt x="25" y="1"/>
                  <a:pt x="24" y="0"/>
                  <a:pt x="21" y="0"/>
                </a:cubicBezTo>
                <a:cubicBezTo>
                  <a:pt x="11" y="0"/>
                  <a:pt x="11" y="0"/>
                  <a:pt x="11" y="0"/>
                </a:cubicBezTo>
                <a:cubicBezTo>
                  <a:pt x="9" y="0"/>
                  <a:pt x="7" y="1"/>
                  <a:pt x="7" y="4"/>
                </a:cubicBezTo>
                <a:cubicBezTo>
                  <a:pt x="7" y="11"/>
                  <a:pt x="7" y="11"/>
                  <a:pt x="7" y="11"/>
                </a:cubicBezTo>
                <a:cubicBezTo>
                  <a:pt x="7" y="12"/>
                  <a:pt x="8" y="13"/>
                  <a:pt x="9" y="14"/>
                </a:cubicBezTo>
                <a:lnTo>
                  <a:pt x="0"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Freeform 65"/>
          <p:cNvSpPr>
            <a:spLocks/>
          </p:cNvSpPr>
          <p:nvPr/>
        </p:nvSpPr>
        <p:spPr bwMode="auto">
          <a:xfrm>
            <a:off x="5757512" y="4590307"/>
            <a:ext cx="791636" cy="378189"/>
          </a:xfrm>
          <a:custGeom>
            <a:avLst/>
            <a:gdLst>
              <a:gd name="T0" fmla="*/ 159 w 233"/>
              <a:gd name="T1" fmla="*/ 0 h 113"/>
              <a:gd name="T2" fmla="*/ 116 w 233"/>
              <a:gd name="T3" fmla="*/ 112 h 113"/>
              <a:gd name="T4" fmla="*/ 74 w 233"/>
              <a:gd name="T5" fmla="*/ 0 h 113"/>
              <a:gd name="T6" fmla="*/ 0 w 233"/>
              <a:gd name="T7" fmla="*/ 113 h 113"/>
              <a:gd name="T8" fmla="*/ 233 w 233"/>
              <a:gd name="T9" fmla="*/ 113 h 113"/>
              <a:gd name="T10" fmla="*/ 159 w 233"/>
              <a:gd name="T11" fmla="*/ 0 h 113"/>
            </a:gdLst>
            <a:ahLst/>
            <a:cxnLst>
              <a:cxn ang="0">
                <a:pos x="T0" y="T1"/>
              </a:cxn>
              <a:cxn ang="0">
                <a:pos x="T2" y="T3"/>
              </a:cxn>
              <a:cxn ang="0">
                <a:pos x="T4" y="T5"/>
              </a:cxn>
              <a:cxn ang="0">
                <a:pos x="T6" y="T7"/>
              </a:cxn>
              <a:cxn ang="0">
                <a:pos x="T8" y="T9"/>
              </a:cxn>
              <a:cxn ang="0">
                <a:pos x="T10" y="T11"/>
              </a:cxn>
            </a:cxnLst>
            <a:rect l="0" t="0" r="r" b="b"/>
            <a:pathLst>
              <a:path w="233" h="113">
                <a:moveTo>
                  <a:pt x="159" y="0"/>
                </a:moveTo>
                <a:cubicBezTo>
                  <a:pt x="116" y="112"/>
                  <a:pt x="116" y="112"/>
                  <a:pt x="116" y="112"/>
                </a:cubicBezTo>
                <a:cubicBezTo>
                  <a:pt x="74" y="0"/>
                  <a:pt x="74" y="0"/>
                  <a:pt x="74" y="0"/>
                </a:cubicBezTo>
                <a:cubicBezTo>
                  <a:pt x="30" y="17"/>
                  <a:pt x="9" y="60"/>
                  <a:pt x="0" y="113"/>
                </a:cubicBezTo>
                <a:cubicBezTo>
                  <a:pt x="233" y="113"/>
                  <a:pt x="233" y="113"/>
                  <a:pt x="233" y="113"/>
                </a:cubicBezTo>
                <a:cubicBezTo>
                  <a:pt x="224" y="60"/>
                  <a:pt x="203" y="17"/>
                  <a:pt x="15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Freeform 66"/>
          <p:cNvSpPr>
            <a:spLocks noEditPoints="1"/>
          </p:cNvSpPr>
          <p:nvPr/>
        </p:nvSpPr>
        <p:spPr bwMode="auto">
          <a:xfrm>
            <a:off x="5919801" y="4100205"/>
            <a:ext cx="488949" cy="449763"/>
          </a:xfrm>
          <a:custGeom>
            <a:avLst/>
            <a:gdLst>
              <a:gd name="T0" fmla="*/ 63 w 126"/>
              <a:gd name="T1" fmla="*/ 0 h 129"/>
              <a:gd name="T2" fmla="*/ 0 w 126"/>
              <a:gd name="T3" fmla="*/ 65 h 129"/>
              <a:gd name="T4" fmla="*/ 63 w 126"/>
              <a:gd name="T5" fmla="*/ 129 h 129"/>
              <a:gd name="T6" fmla="*/ 126 w 126"/>
              <a:gd name="T7" fmla="*/ 65 h 129"/>
              <a:gd name="T8" fmla="*/ 63 w 126"/>
              <a:gd name="T9" fmla="*/ 0 h 129"/>
              <a:gd name="T10" fmla="*/ 63 w 126"/>
              <a:gd name="T11" fmla="*/ 118 h 129"/>
              <a:gd name="T12" fmla="*/ 11 w 126"/>
              <a:gd name="T13" fmla="*/ 68 h 129"/>
              <a:gd name="T14" fmla="*/ 34 w 126"/>
              <a:gd name="T15" fmla="*/ 27 h 129"/>
              <a:gd name="T16" fmla="*/ 96 w 126"/>
              <a:gd name="T17" fmla="*/ 55 h 129"/>
              <a:gd name="T18" fmla="*/ 114 w 126"/>
              <a:gd name="T19" fmla="*/ 53 h 129"/>
              <a:gd name="T20" fmla="*/ 115 w 126"/>
              <a:gd name="T21" fmla="*/ 65 h 129"/>
              <a:gd name="T22" fmla="*/ 63 w 126"/>
              <a:gd name="T23"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29">
                <a:moveTo>
                  <a:pt x="63" y="0"/>
                </a:moveTo>
                <a:cubicBezTo>
                  <a:pt x="28" y="0"/>
                  <a:pt x="0" y="29"/>
                  <a:pt x="0" y="65"/>
                </a:cubicBezTo>
                <a:cubicBezTo>
                  <a:pt x="0" y="101"/>
                  <a:pt x="28" y="129"/>
                  <a:pt x="63" y="129"/>
                </a:cubicBezTo>
                <a:cubicBezTo>
                  <a:pt x="98" y="129"/>
                  <a:pt x="126" y="101"/>
                  <a:pt x="126" y="65"/>
                </a:cubicBezTo>
                <a:cubicBezTo>
                  <a:pt x="126" y="29"/>
                  <a:pt x="98" y="0"/>
                  <a:pt x="63" y="0"/>
                </a:cubicBezTo>
                <a:close/>
                <a:moveTo>
                  <a:pt x="63" y="118"/>
                </a:moveTo>
                <a:cubicBezTo>
                  <a:pt x="35" y="118"/>
                  <a:pt x="12" y="96"/>
                  <a:pt x="11" y="68"/>
                </a:cubicBezTo>
                <a:cubicBezTo>
                  <a:pt x="23" y="57"/>
                  <a:pt x="31" y="43"/>
                  <a:pt x="34" y="27"/>
                </a:cubicBezTo>
                <a:cubicBezTo>
                  <a:pt x="49" y="44"/>
                  <a:pt x="71" y="55"/>
                  <a:pt x="96" y="55"/>
                </a:cubicBezTo>
                <a:cubicBezTo>
                  <a:pt x="102" y="55"/>
                  <a:pt x="108" y="54"/>
                  <a:pt x="114" y="53"/>
                </a:cubicBezTo>
                <a:cubicBezTo>
                  <a:pt x="115" y="57"/>
                  <a:pt x="115" y="61"/>
                  <a:pt x="115" y="65"/>
                </a:cubicBezTo>
                <a:cubicBezTo>
                  <a:pt x="115" y="94"/>
                  <a:pt x="92" y="118"/>
                  <a:pt x="63" y="1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47416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998" y="4582141"/>
            <a:ext cx="9950244" cy="1125037"/>
          </a:xfrm>
          <a:prstGeom prst="rect">
            <a:avLst/>
          </a:prstGeom>
          <a:noFill/>
          <a:ln w="38100">
            <a:solidFill>
              <a:schemeClr val="accent4"/>
            </a:solidFill>
          </a:ln>
        </p:spPr>
        <p:txBody>
          <a:bodyPr wrap="square" lIns="274320" tIns="274320" rIns="274320" bIns="274320" rtlCol="0">
            <a:no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Manager</a:t>
            </a:r>
            <a:r>
              <a:rPr lang="en-US" sz="2000" dirty="0"/>
              <a:t> – responsible for approving employee’s time. </a:t>
            </a:r>
          </a:p>
        </p:txBody>
      </p:sp>
      <p:sp>
        <p:nvSpPr>
          <p:cNvPr id="5" name="TextBox 4"/>
          <p:cNvSpPr txBox="1"/>
          <p:nvPr/>
        </p:nvSpPr>
        <p:spPr>
          <a:xfrm>
            <a:off x="813648" y="1744304"/>
            <a:ext cx="10142593" cy="2318419"/>
          </a:xfrm>
          <a:prstGeom prst="rect">
            <a:avLst/>
          </a:prstGeom>
          <a:noFill/>
          <a:ln w="38100">
            <a:solidFill>
              <a:schemeClr val="accent5"/>
            </a:solidFill>
          </a:ln>
        </p:spPr>
        <p:txBody>
          <a:bodyPr wrap="square" lIns="274320" tIns="274320" rIns="274320" bIns="274320" rtlCol="0">
            <a:noAutofit/>
          </a:bodyPr>
          <a:lstStyle/>
          <a:p>
            <a:pPr marL="342900" indent="-342900">
              <a:buFont typeface="Arial" panose="020B0604020202020204" pitchFamily="34" charset="0"/>
              <a:buChar char="•"/>
            </a:pPr>
            <a:r>
              <a:rPr lang="en-US" sz="2000" b="1" dirty="0"/>
              <a:t>Employee</a:t>
            </a:r>
            <a:r>
              <a:rPr lang="en-US" sz="2000" dirty="0"/>
              <a:t> – responsible for entering his/her time daily and submitting at the end of the biweekly pay period.  </a:t>
            </a:r>
          </a:p>
          <a:p>
            <a:pPr marL="342900" indent="-342900">
              <a:buFont typeface="Arial" panose="020B0604020202020204" pitchFamily="34" charset="0"/>
              <a:buChar char="•"/>
            </a:pPr>
            <a:r>
              <a:rPr lang="en-US" sz="2000" b="1" dirty="0"/>
              <a:t>Manager* </a:t>
            </a:r>
            <a:r>
              <a:rPr lang="en-US" sz="2000" dirty="0"/>
              <a:t>- can enter hours on behalf of his/her employee. </a:t>
            </a:r>
          </a:p>
          <a:p>
            <a:pPr marL="342900" indent="-342900">
              <a:buFont typeface="Arial" panose="020B0604020202020204" pitchFamily="34" charset="0"/>
              <a:buChar char="•"/>
            </a:pPr>
            <a:r>
              <a:rPr lang="en-US" sz="2000" b="1" dirty="0"/>
              <a:t>Timekeeper*- </a:t>
            </a:r>
            <a:r>
              <a:rPr lang="en-US" sz="2000" dirty="0"/>
              <a:t>Support employees and managers by entering &amp; submitting time on behalf of the employee &amp; approving timesheets on behalf of managers.</a:t>
            </a:r>
          </a:p>
          <a:p>
            <a:pPr marL="342900" indent="-342900">
              <a:buFont typeface="Arial" panose="020B0604020202020204" pitchFamily="34" charset="0"/>
              <a:buChar char="•"/>
            </a:pPr>
            <a:r>
              <a:rPr lang="en-US" sz="2000" b="1" dirty="0"/>
              <a:t>Payroll Partner*- </a:t>
            </a:r>
            <a:r>
              <a:rPr lang="en-US" sz="2000" dirty="0"/>
              <a:t>At the timekeepers request can enter/correct time for employee.</a:t>
            </a:r>
          </a:p>
          <a:p>
            <a:pPr marL="342900" indent="-342900">
              <a:buFont typeface="Arial" panose="020B0604020202020204" pitchFamily="34" charset="0"/>
              <a:buChar char="•"/>
            </a:pPr>
            <a:endParaRPr lang="en-US" sz="2000" b="1" dirty="0"/>
          </a:p>
        </p:txBody>
      </p:sp>
      <p:grpSp>
        <p:nvGrpSpPr>
          <p:cNvPr id="6" name="Group 5"/>
          <p:cNvGrpSpPr/>
          <p:nvPr/>
        </p:nvGrpSpPr>
        <p:grpSpPr>
          <a:xfrm>
            <a:off x="675297" y="1326895"/>
            <a:ext cx="686730" cy="688333"/>
            <a:chOff x="746863" y="2438400"/>
            <a:chExt cx="1310537" cy="1310537"/>
          </a:xfrm>
        </p:grpSpPr>
        <p:sp>
          <p:nvSpPr>
            <p:cNvPr id="7" name="Oval 6"/>
            <p:cNvSpPr/>
            <p:nvPr/>
          </p:nvSpPr>
          <p:spPr>
            <a:xfrm>
              <a:off x="746863" y="2438400"/>
              <a:ext cx="1310537" cy="1310537"/>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54"/>
            <p:cNvSpPr>
              <a:spLocks noChangeAspect="1" noEditPoints="1"/>
            </p:cNvSpPr>
            <p:nvPr/>
          </p:nvSpPr>
          <p:spPr bwMode="auto">
            <a:xfrm>
              <a:off x="1029292" y="2657727"/>
              <a:ext cx="745678" cy="871882"/>
            </a:xfrm>
            <a:custGeom>
              <a:avLst/>
              <a:gdLst>
                <a:gd name="T0" fmla="*/ 215 w 219"/>
                <a:gd name="T1" fmla="*/ 35 h 219"/>
                <a:gd name="T2" fmla="*/ 185 w 219"/>
                <a:gd name="T3" fmla="*/ 4 h 219"/>
                <a:gd name="T4" fmla="*/ 170 w 219"/>
                <a:gd name="T5" fmla="*/ 4 h 219"/>
                <a:gd name="T6" fmla="*/ 110 w 219"/>
                <a:gd name="T7" fmla="*/ 65 h 219"/>
                <a:gd name="T8" fmla="*/ 19 w 219"/>
                <a:gd name="T9" fmla="*/ 155 h 219"/>
                <a:gd name="T10" fmla="*/ 17 w 219"/>
                <a:gd name="T11" fmla="*/ 159 h 219"/>
                <a:gd name="T12" fmla="*/ 2 w 219"/>
                <a:gd name="T13" fmla="*/ 205 h 219"/>
                <a:gd name="T14" fmla="*/ 4 w 219"/>
                <a:gd name="T15" fmla="*/ 216 h 219"/>
                <a:gd name="T16" fmla="*/ 12 w 219"/>
                <a:gd name="T17" fmla="*/ 219 h 219"/>
                <a:gd name="T18" fmla="*/ 15 w 219"/>
                <a:gd name="T19" fmla="*/ 218 h 219"/>
                <a:gd name="T20" fmla="*/ 60 w 219"/>
                <a:gd name="T21" fmla="*/ 203 h 219"/>
                <a:gd name="T22" fmla="*/ 65 w 219"/>
                <a:gd name="T23" fmla="*/ 201 h 219"/>
                <a:gd name="T24" fmla="*/ 155 w 219"/>
                <a:gd name="T25" fmla="*/ 110 h 219"/>
                <a:gd name="T26" fmla="*/ 215 w 219"/>
                <a:gd name="T27" fmla="*/ 50 h 219"/>
                <a:gd name="T28" fmla="*/ 219 w 219"/>
                <a:gd name="T29" fmla="*/ 42 h 219"/>
                <a:gd name="T30" fmla="*/ 215 w 219"/>
                <a:gd name="T31" fmla="*/ 35 h 219"/>
                <a:gd name="T32" fmla="*/ 51 w 219"/>
                <a:gd name="T33" fmla="*/ 184 h 219"/>
                <a:gd name="T34" fmla="*/ 29 w 219"/>
                <a:gd name="T35" fmla="*/ 191 h 219"/>
                <a:gd name="T36" fmla="*/ 36 w 219"/>
                <a:gd name="T37" fmla="*/ 169 h 219"/>
                <a:gd name="T38" fmla="*/ 117 w 219"/>
                <a:gd name="T39" fmla="*/ 87 h 219"/>
                <a:gd name="T40" fmla="*/ 132 w 219"/>
                <a:gd name="T41" fmla="*/ 102 h 219"/>
                <a:gd name="T42" fmla="*/ 51 w 219"/>
                <a:gd name="T43" fmla="*/ 184 h 219"/>
                <a:gd name="T44" fmla="*/ 148 w 219"/>
                <a:gd name="T45" fmla="*/ 87 h 219"/>
                <a:gd name="T46" fmla="*/ 132 w 219"/>
                <a:gd name="T47" fmla="*/ 72 h 219"/>
                <a:gd name="T48" fmla="*/ 178 w 219"/>
                <a:gd name="T49" fmla="*/ 27 h 219"/>
                <a:gd name="T50" fmla="*/ 193 w 219"/>
                <a:gd name="T51" fmla="*/ 42 h 219"/>
                <a:gd name="T52" fmla="*/ 148 w 219"/>
                <a:gd name="T53" fmla="*/ 8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19">
                  <a:moveTo>
                    <a:pt x="215" y="35"/>
                  </a:moveTo>
                  <a:cubicBezTo>
                    <a:pt x="185" y="4"/>
                    <a:pt x="185" y="4"/>
                    <a:pt x="185" y="4"/>
                  </a:cubicBezTo>
                  <a:cubicBezTo>
                    <a:pt x="181" y="0"/>
                    <a:pt x="174" y="0"/>
                    <a:pt x="170" y="4"/>
                  </a:cubicBezTo>
                  <a:cubicBezTo>
                    <a:pt x="110" y="65"/>
                    <a:pt x="110" y="65"/>
                    <a:pt x="110" y="65"/>
                  </a:cubicBezTo>
                  <a:cubicBezTo>
                    <a:pt x="19" y="155"/>
                    <a:pt x="19" y="155"/>
                    <a:pt x="19" y="155"/>
                  </a:cubicBezTo>
                  <a:cubicBezTo>
                    <a:pt x="18" y="156"/>
                    <a:pt x="17" y="158"/>
                    <a:pt x="17" y="159"/>
                  </a:cubicBezTo>
                  <a:cubicBezTo>
                    <a:pt x="2" y="205"/>
                    <a:pt x="2" y="205"/>
                    <a:pt x="2" y="205"/>
                  </a:cubicBezTo>
                  <a:cubicBezTo>
                    <a:pt x="0" y="209"/>
                    <a:pt x="1" y="213"/>
                    <a:pt x="4" y="216"/>
                  </a:cubicBezTo>
                  <a:cubicBezTo>
                    <a:pt x="6" y="218"/>
                    <a:pt x="9" y="219"/>
                    <a:pt x="12" y="219"/>
                  </a:cubicBezTo>
                  <a:cubicBezTo>
                    <a:pt x="13" y="219"/>
                    <a:pt x="14" y="219"/>
                    <a:pt x="15" y="218"/>
                  </a:cubicBezTo>
                  <a:cubicBezTo>
                    <a:pt x="60" y="203"/>
                    <a:pt x="60" y="203"/>
                    <a:pt x="60" y="203"/>
                  </a:cubicBezTo>
                  <a:cubicBezTo>
                    <a:pt x="62" y="203"/>
                    <a:pt x="63" y="202"/>
                    <a:pt x="65" y="201"/>
                  </a:cubicBezTo>
                  <a:cubicBezTo>
                    <a:pt x="155" y="110"/>
                    <a:pt x="155" y="110"/>
                    <a:pt x="155" y="110"/>
                  </a:cubicBezTo>
                  <a:cubicBezTo>
                    <a:pt x="215" y="50"/>
                    <a:pt x="215" y="50"/>
                    <a:pt x="215" y="50"/>
                  </a:cubicBezTo>
                  <a:cubicBezTo>
                    <a:pt x="217" y="48"/>
                    <a:pt x="219" y="45"/>
                    <a:pt x="219" y="42"/>
                  </a:cubicBezTo>
                  <a:cubicBezTo>
                    <a:pt x="219" y="39"/>
                    <a:pt x="217" y="37"/>
                    <a:pt x="215" y="35"/>
                  </a:cubicBezTo>
                  <a:close/>
                  <a:moveTo>
                    <a:pt x="51" y="184"/>
                  </a:moveTo>
                  <a:cubicBezTo>
                    <a:pt x="29" y="191"/>
                    <a:pt x="29" y="191"/>
                    <a:pt x="29" y="191"/>
                  </a:cubicBezTo>
                  <a:cubicBezTo>
                    <a:pt x="36" y="169"/>
                    <a:pt x="36" y="169"/>
                    <a:pt x="36" y="169"/>
                  </a:cubicBezTo>
                  <a:cubicBezTo>
                    <a:pt x="117" y="87"/>
                    <a:pt x="117" y="87"/>
                    <a:pt x="117" y="87"/>
                  </a:cubicBezTo>
                  <a:cubicBezTo>
                    <a:pt x="132" y="102"/>
                    <a:pt x="132" y="102"/>
                    <a:pt x="132" y="102"/>
                  </a:cubicBezTo>
                  <a:lnTo>
                    <a:pt x="51" y="184"/>
                  </a:lnTo>
                  <a:close/>
                  <a:moveTo>
                    <a:pt x="148" y="87"/>
                  </a:moveTo>
                  <a:cubicBezTo>
                    <a:pt x="132" y="72"/>
                    <a:pt x="132" y="72"/>
                    <a:pt x="132" y="72"/>
                  </a:cubicBezTo>
                  <a:cubicBezTo>
                    <a:pt x="178" y="27"/>
                    <a:pt x="178" y="27"/>
                    <a:pt x="178" y="27"/>
                  </a:cubicBezTo>
                  <a:cubicBezTo>
                    <a:pt x="193" y="42"/>
                    <a:pt x="193" y="42"/>
                    <a:pt x="193" y="42"/>
                  </a:cubicBezTo>
                  <a:lnTo>
                    <a:pt x="148" y="87"/>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 name="TextBox 8"/>
          <p:cNvSpPr txBox="1"/>
          <p:nvPr/>
        </p:nvSpPr>
        <p:spPr>
          <a:xfrm>
            <a:off x="1748253" y="4213905"/>
            <a:ext cx="1475238" cy="461665"/>
          </a:xfrm>
          <a:prstGeom prst="rect">
            <a:avLst/>
          </a:prstGeom>
          <a:solidFill>
            <a:schemeClr val="bg1"/>
          </a:solidFill>
        </p:spPr>
        <p:txBody>
          <a:bodyPr wrap="square" rtlCol="0">
            <a:spAutoFit/>
          </a:bodyPr>
          <a:lstStyle/>
          <a:p>
            <a:pPr algn="ctr"/>
            <a:r>
              <a:rPr lang="en-US" sz="2400" b="1" dirty="0"/>
              <a:t>Approve</a:t>
            </a:r>
          </a:p>
        </p:txBody>
      </p:sp>
      <p:sp>
        <p:nvSpPr>
          <p:cNvPr id="10" name="Rectangle 9"/>
          <p:cNvSpPr/>
          <p:nvPr/>
        </p:nvSpPr>
        <p:spPr>
          <a:xfrm>
            <a:off x="1951316" y="1444052"/>
            <a:ext cx="1382769" cy="461665"/>
          </a:xfrm>
          <a:prstGeom prst="rect">
            <a:avLst/>
          </a:prstGeom>
          <a:solidFill>
            <a:schemeClr val="bg1"/>
          </a:solidFill>
        </p:spPr>
        <p:txBody>
          <a:bodyPr wrap="square">
            <a:spAutoFit/>
          </a:bodyPr>
          <a:lstStyle/>
          <a:p>
            <a:pPr algn="ctr"/>
            <a:r>
              <a:rPr lang="en-US" sz="2400" b="1" dirty="0"/>
              <a:t>Initiate</a:t>
            </a:r>
          </a:p>
        </p:txBody>
      </p:sp>
      <p:grpSp>
        <p:nvGrpSpPr>
          <p:cNvPr id="11" name="Group 10"/>
          <p:cNvGrpSpPr/>
          <p:nvPr/>
        </p:nvGrpSpPr>
        <p:grpSpPr>
          <a:xfrm>
            <a:off x="675297" y="4296131"/>
            <a:ext cx="742255" cy="727696"/>
            <a:chOff x="4291417" y="2438399"/>
            <a:chExt cx="1310537" cy="1310537"/>
          </a:xfrm>
        </p:grpSpPr>
        <p:sp>
          <p:nvSpPr>
            <p:cNvPr id="12" name="Oval 11"/>
            <p:cNvSpPr/>
            <p:nvPr/>
          </p:nvSpPr>
          <p:spPr>
            <a:xfrm>
              <a:off x="4291417" y="2438399"/>
              <a:ext cx="1310537" cy="1310537"/>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9"/>
            <p:cNvSpPr>
              <a:spLocks noChangeAspect="1" noEditPoints="1"/>
            </p:cNvSpPr>
            <p:nvPr/>
          </p:nvSpPr>
          <p:spPr bwMode="auto">
            <a:xfrm>
              <a:off x="4571999" y="2689674"/>
              <a:ext cx="749372" cy="807986"/>
            </a:xfrm>
            <a:custGeom>
              <a:avLst/>
              <a:gdLst>
                <a:gd name="T0" fmla="*/ 298 w 304"/>
                <a:gd name="T1" fmla="*/ 160 h 278"/>
                <a:gd name="T2" fmla="*/ 234 w 304"/>
                <a:gd name="T3" fmla="*/ 96 h 278"/>
                <a:gd name="T4" fmla="*/ 196 w 304"/>
                <a:gd name="T5" fmla="*/ 96 h 278"/>
                <a:gd name="T6" fmla="*/ 213 w 304"/>
                <a:gd name="T7" fmla="*/ 46 h 278"/>
                <a:gd name="T8" fmla="*/ 199 w 304"/>
                <a:gd name="T9" fmla="*/ 3 h 278"/>
                <a:gd name="T10" fmla="*/ 191 w 304"/>
                <a:gd name="T11" fmla="*/ 0 h 278"/>
                <a:gd name="T12" fmla="*/ 184 w 304"/>
                <a:gd name="T13" fmla="*/ 4 h 278"/>
                <a:gd name="T14" fmla="*/ 89 w 304"/>
                <a:gd name="T15" fmla="*/ 112 h 278"/>
                <a:gd name="T16" fmla="*/ 88 w 304"/>
                <a:gd name="T17" fmla="*/ 114 h 278"/>
                <a:gd name="T18" fmla="*/ 79 w 304"/>
                <a:gd name="T19" fmla="*/ 128 h 278"/>
                <a:gd name="T20" fmla="*/ 10 w 304"/>
                <a:gd name="T21" fmla="*/ 128 h 278"/>
                <a:gd name="T22" fmla="*/ 0 w 304"/>
                <a:gd name="T23" fmla="*/ 139 h 278"/>
                <a:gd name="T24" fmla="*/ 0 w 304"/>
                <a:gd name="T25" fmla="*/ 256 h 278"/>
                <a:gd name="T26" fmla="*/ 10 w 304"/>
                <a:gd name="T27" fmla="*/ 267 h 278"/>
                <a:gd name="T28" fmla="*/ 95 w 304"/>
                <a:gd name="T29" fmla="*/ 267 h 278"/>
                <a:gd name="T30" fmla="*/ 128 w 304"/>
                <a:gd name="T31" fmla="*/ 278 h 278"/>
                <a:gd name="T32" fmla="*/ 224 w 304"/>
                <a:gd name="T33" fmla="*/ 278 h 278"/>
                <a:gd name="T34" fmla="*/ 274 w 304"/>
                <a:gd name="T35" fmla="*/ 256 h 278"/>
                <a:gd name="T36" fmla="*/ 298 w 304"/>
                <a:gd name="T37" fmla="*/ 160 h 278"/>
                <a:gd name="T38" fmla="*/ 21 w 304"/>
                <a:gd name="T39" fmla="*/ 150 h 278"/>
                <a:gd name="T40" fmla="*/ 74 w 304"/>
                <a:gd name="T41" fmla="*/ 150 h 278"/>
                <a:gd name="T42" fmla="*/ 74 w 304"/>
                <a:gd name="T43" fmla="*/ 150 h 278"/>
                <a:gd name="T44" fmla="*/ 74 w 304"/>
                <a:gd name="T45" fmla="*/ 224 h 278"/>
                <a:gd name="T46" fmla="*/ 78 w 304"/>
                <a:gd name="T47" fmla="*/ 246 h 278"/>
                <a:gd name="T48" fmla="*/ 21 w 304"/>
                <a:gd name="T49" fmla="*/ 246 h 278"/>
                <a:gd name="T50" fmla="*/ 21 w 304"/>
                <a:gd name="T51" fmla="*/ 150 h 278"/>
                <a:gd name="T52" fmla="*/ 258 w 304"/>
                <a:gd name="T53" fmla="*/ 242 h 278"/>
                <a:gd name="T54" fmla="*/ 224 w 304"/>
                <a:gd name="T55" fmla="*/ 256 h 278"/>
                <a:gd name="T56" fmla="*/ 128 w 304"/>
                <a:gd name="T57" fmla="*/ 256 h 278"/>
                <a:gd name="T58" fmla="*/ 96 w 304"/>
                <a:gd name="T59" fmla="*/ 224 h 278"/>
                <a:gd name="T60" fmla="*/ 96 w 304"/>
                <a:gd name="T61" fmla="*/ 150 h 278"/>
                <a:gd name="T62" fmla="*/ 104 w 304"/>
                <a:gd name="T63" fmla="*/ 127 h 278"/>
                <a:gd name="T64" fmla="*/ 105 w 304"/>
                <a:gd name="T65" fmla="*/ 127 h 278"/>
                <a:gd name="T66" fmla="*/ 191 w 304"/>
                <a:gd name="T67" fmla="*/ 28 h 278"/>
                <a:gd name="T68" fmla="*/ 192 w 304"/>
                <a:gd name="T69" fmla="*/ 40 h 278"/>
                <a:gd name="T70" fmla="*/ 171 w 304"/>
                <a:gd name="T71" fmla="*/ 104 h 278"/>
                <a:gd name="T72" fmla="*/ 171 w 304"/>
                <a:gd name="T73" fmla="*/ 104 h 278"/>
                <a:gd name="T74" fmla="*/ 170 w 304"/>
                <a:gd name="T75" fmla="*/ 107 h 278"/>
                <a:gd name="T76" fmla="*/ 181 w 304"/>
                <a:gd name="T77" fmla="*/ 118 h 278"/>
                <a:gd name="T78" fmla="*/ 234 w 304"/>
                <a:gd name="T79" fmla="*/ 118 h 278"/>
                <a:gd name="T80" fmla="*/ 277 w 304"/>
                <a:gd name="T81" fmla="*/ 161 h 278"/>
                <a:gd name="T82" fmla="*/ 258 w 304"/>
                <a:gd name="T83" fmla="*/ 24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278">
                  <a:moveTo>
                    <a:pt x="298" y="160"/>
                  </a:moveTo>
                  <a:cubicBezTo>
                    <a:pt x="298" y="129"/>
                    <a:pt x="265" y="96"/>
                    <a:pt x="234" y="96"/>
                  </a:cubicBezTo>
                  <a:cubicBezTo>
                    <a:pt x="196" y="96"/>
                    <a:pt x="196" y="96"/>
                    <a:pt x="196" y="96"/>
                  </a:cubicBezTo>
                  <a:cubicBezTo>
                    <a:pt x="213" y="46"/>
                    <a:pt x="213" y="46"/>
                    <a:pt x="213" y="46"/>
                  </a:cubicBezTo>
                  <a:cubicBezTo>
                    <a:pt x="219" y="23"/>
                    <a:pt x="200" y="4"/>
                    <a:pt x="199" y="3"/>
                  </a:cubicBezTo>
                  <a:cubicBezTo>
                    <a:pt x="197" y="1"/>
                    <a:pt x="194" y="0"/>
                    <a:pt x="191" y="0"/>
                  </a:cubicBezTo>
                  <a:cubicBezTo>
                    <a:pt x="188" y="0"/>
                    <a:pt x="186" y="2"/>
                    <a:pt x="184" y="4"/>
                  </a:cubicBezTo>
                  <a:cubicBezTo>
                    <a:pt x="89" y="112"/>
                    <a:pt x="89" y="112"/>
                    <a:pt x="89" y="112"/>
                  </a:cubicBezTo>
                  <a:cubicBezTo>
                    <a:pt x="89" y="112"/>
                    <a:pt x="89" y="112"/>
                    <a:pt x="88" y="114"/>
                  </a:cubicBezTo>
                  <a:cubicBezTo>
                    <a:pt x="84" y="118"/>
                    <a:pt x="81" y="123"/>
                    <a:pt x="79" y="128"/>
                  </a:cubicBezTo>
                  <a:cubicBezTo>
                    <a:pt x="10" y="128"/>
                    <a:pt x="10" y="128"/>
                    <a:pt x="10" y="128"/>
                  </a:cubicBezTo>
                  <a:cubicBezTo>
                    <a:pt x="4" y="128"/>
                    <a:pt x="0" y="133"/>
                    <a:pt x="0" y="139"/>
                  </a:cubicBezTo>
                  <a:cubicBezTo>
                    <a:pt x="0" y="256"/>
                    <a:pt x="0" y="256"/>
                    <a:pt x="0" y="256"/>
                  </a:cubicBezTo>
                  <a:cubicBezTo>
                    <a:pt x="0" y="262"/>
                    <a:pt x="4" y="267"/>
                    <a:pt x="10" y="267"/>
                  </a:cubicBezTo>
                  <a:cubicBezTo>
                    <a:pt x="95" y="267"/>
                    <a:pt x="95" y="267"/>
                    <a:pt x="95" y="267"/>
                  </a:cubicBezTo>
                  <a:cubicBezTo>
                    <a:pt x="104" y="274"/>
                    <a:pt x="115" y="278"/>
                    <a:pt x="128" y="278"/>
                  </a:cubicBezTo>
                  <a:cubicBezTo>
                    <a:pt x="224" y="278"/>
                    <a:pt x="224" y="278"/>
                    <a:pt x="224" y="278"/>
                  </a:cubicBezTo>
                  <a:cubicBezTo>
                    <a:pt x="244" y="278"/>
                    <a:pt x="261" y="271"/>
                    <a:pt x="274" y="256"/>
                  </a:cubicBezTo>
                  <a:cubicBezTo>
                    <a:pt x="304" y="223"/>
                    <a:pt x="299" y="162"/>
                    <a:pt x="298" y="160"/>
                  </a:cubicBezTo>
                  <a:close/>
                  <a:moveTo>
                    <a:pt x="21" y="150"/>
                  </a:moveTo>
                  <a:cubicBezTo>
                    <a:pt x="74" y="150"/>
                    <a:pt x="74" y="150"/>
                    <a:pt x="74" y="150"/>
                  </a:cubicBezTo>
                  <a:cubicBezTo>
                    <a:pt x="74" y="150"/>
                    <a:pt x="74" y="150"/>
                    <a:pt x="74" y="150"/>
                  </a:cubicBezTo>
                  <a:cubicBezTo>
                    <a:pt x="74" y="224"/>
                    <a:pt x="74" y="224"/>
                    <a:pt x="74" y="224"/>
                  </a:cubicBezTo>
                  <a:cubicBezTo>
                    <a:pt x="74" y="232"/>
                    <a:pt x="76" y="239"/>
                    <a:pt x="78" y="246"/>
                  </a:cubicBezTo>
                  <a:cubicBezTo>
                    <a:pt x="21" y="246"/>
                    <a:pt x="21" y="246"/>
                    <a:pt x="21" y="246"/>
                  </a:cubicBezTo>
                  <a:lnTo>
                    <a:pt x="21" y="150"/>
                  </a:lnTo>
                  <a:close/>
                  <a:moveTo>
                    <a:pt x="258" y="242"/>
                  </a:moveTo>
                  <a:cubicBezTo>
                    <a:pt x="250" y="252"/>
                    <a:pt x="238" y="256"/>
                    <a:pt x="224" y="256"/>
                  </a:cubicBezTo>
                  <a:cubicBezTo>
                    <a:pt x="128" y="256"/>
                    <a:pt x="128" y="256"/>
                    <a:pt x="128" y="256"/>
                  </a:cubicBezTo>
                  <a:cubicBezTo>
                    <a:pt x="109" y="256"/>
                    <a:pt x="96" y="243"/>
                    <a:pt x="96" y="224"/>
                  </a:cubicBezTo>
                  <a:cubicBezTo>
                    <a:pt x="96" y="150"/>
                    <a:pt x="96" y="150"/>
                    <a:pt x="96" y="150"/>
                  </a:cubicBezTo>
                  <a:cubicBezTo>
                    <a:pt x="96" y="142"/>
                    <a:pt x="99" y="134"/>
                    <a:pt x="104" y="127"/>
                  </a:cubicBezTo>
                  <a:cubicBezTo>
                    <a:pt x="105" y="127"/>
                    <a:pt x="105" y="127"/>
                    <a:pt x="105" y="127"/>
                  </a:cubicBezTo>
                  <a:cubicBezTo>
                    <a:pt x="191" y="28"/>
                    <a:pt x="191" y="28"/>
                    <a:pt x="191" y="28"/>
                  </a:cubicBezTo>
                  <a:cubicBezTo>
                    <a:pt x="192" y="32"/>
                    <a:pt x="193" y="36"/>
                    <a:pt x="192" y="40"/>
                  </a:cubicBezTo>
                  <a:cubicBezTo>
                    <a:pt x="171" y="104"/>
                    <a:pt x="171" y="104"/>
                    <a:pt x="171" y="104"/>
                  </a:cubicBezTo>
                  <a:cubicBezTo>
                    <a:pt x="171" y="104"/>
                    <a:pt x="171" y="104"/>
                    <a:pt x="171" y="104"/>
                  </a:cubicBezTo>
                  <a:cubicBezTo>
                    <a:pt x="171" y="105"/>
                    <a:pt x="170" y="106"/>
                    <a:pt x="170" y="107"/>
                  </a:cubicBezTo>
                  <a:cubicBezTo>
                    <a:pt x="170" y="113"/>
                    <a:pt x="175" y="118"/>
                    <a:pt x="181" y="118"/>
                  </a:cubicBezTo>
                  <a:cubicBezTo>
                    <a:pt x="234" y="118"/>
                    <a:pt x="234" y="118"/>
                    <a:pt x="234" y="118"/>
                  </a:cubicBezTo>
                  <a:cubicBezTo>
                    <a:pt x="253" y="118"/>
                    <a:pt x="277" y="141"/>
                    <a:pt x="277" y="161"/>
                  </a:cubicBezTo>
                  <a:cubicBezTo>
                    <a:pt x="277" y="162"/>
                    <a:pt x="282" y="216"/>
                    <a:pt x="258" y="242"/>
                  </a:cubicBezTo>
                  <a:close/>
                </a:path>
              </a:pathLst>
            </a:custGeom>
            <a:solidFill>
              <a:schemeClr val="accent4"/>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TextBox 17"/>
          <p:cNvSpPr txBox="1"/>
          <p:nvPr/>
        </p:nvSpPr>
        <p:spPr>
          <a:xfrm>
            <a:off x="516364" y="6080109"/>
            <a:ext cx="11130691" cy="369332"/>
          </a:xfrm>
          <a:prstGeom prst="rect">
            <a:avLst/>
          </a:prstGeom>
          <a:solidFill>
            <a:schemeClr val="accent3">
              <a:lumMod val="20000"/>
              <a:lumOff val="80000"/>
            </a:schemeClr>
          </a:solidFill>
          <a:ln>
            <a:solidFill>
              <a:schemeClr val="accent4"/>
            </a:solidFill>
          </a:ln>
        </p:spPr>
        <p:txBody>
          <a:bodyPr wrap="square" rtlCol="0">
            <a:spAutoFit/>
          </a:bodyPr>
          <a:lstStyle/>
          <a:p>
            <a:r>
              <a:rPr lang="en-US" dirty="0"/>
              <a:t>*If anyone other than the employee enters time on behalf of the employee, there is </a:t>
            </a:r>
            <a:r>
              <a:rPr lang="en-US" b="1" i="1" dirty="0"/>
              <a:t>no</a:t>
            </a:r>
            <a:r>
              <a:rPr lang="en-US" dirty="0"/>
              <a:t> additional approval step</a:t>
            </a:r>
          </a:p>
        </p:txBody>
      </p:sp>
      <p:sp>
        <p:nvSpPr>
          <p:cNvPr id="19" name="Title 24"/>
          <p:cNvSpPr>
            <a:spLocks noGrp="1"/>
          </p:cNvSpPr>
          <p:nvPr>
            <p:ph type="title"/>
          </p:nvPr>
        </p:nvSpPr>
        <p:spPr>
          <a:xfrm>
            <a:off x="622899" y="349987"/>
            <a:ext cx="8918265" cy="869214"/>
          </a:xfrm>
        </p:spPr>
        <p:txBody>
          <a:bodyPr>
            <a:normAutofit/>
          </a:bodyPr>
          <a:lstStyle/>
          <a:p>
            <a:r>
              <a:rPr lang="en-US" dirty="0"/>
              <a:t>Security Roles &amp; Responsibilities</a:t>
            </a:r>
          </a:p>
        </p:txBody>
      </p:sp>
    </p:spTree>
    <p:extLst>
      <p:ext uri="{BB962C8B-B14F-4D97-AF65-F5344CB8AC3E}">
        <p14:creationId xmlns:p14="http://schemas.microsoft.com/office/powerpoint/2010/main" val="230946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Time entry types</a:t>
            </a:r>
          </a:p>
        </p:txBody>
      </p:sp>
      <p:sp>
        <p:nvSpPr>
          <p:cNvPr id="4" name="Freeform 993"/>
          <p:cNvSpPr>
            <a:spLocks noEditPoints="1"/>
          </p:cNvSpPr>
          <p:nvPr/>
        </p:nvSpPr>
        <p:spPr bwMode="auto">
          <a:xfrm>
            <a:off x="5773769" y="3935424"/>
            <a:ext cx="639381" cy="636381"/>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98 h 320"/>
              <a:gd name="T12" fmla="*/ 21 w 320"/>
              <a:gd name="T13" fmla="*/ 160 h 320"/>
              <a:gd name="T14" fmla="*/ 160 w 320"/>
              <a:gd name="T15" fmla="*/ 21 h 320"/>
              <a:gd name="T16" fmla="*/ 298 w 320"/>
              <a:gd name="T17" fmla="*/ 160 h 320"/>
              <a:gd name="T18" fmla="*/ 160 w 320"/>
              <a:gd name="T19" fmla="*/ 298 h 320"/>
              <a:gd name="T20" fmla="*/ 210 w 320"/>
              <a:gd name="T21" fmla="*/ 120 h 320"/>
              <a:gd name="T22" fmla="*/ 210 w 320"/>
              <a:gd name="T23" fmla="*/ 135 h 320"/>
              <a:gd name="T24" fmla="*/ 167 w 320"/>
              <a:gd name="T25" fmla="*/ 178 h 320"/>
              <a:gd name="T26" fmla="*/ 160 w 320"/>
              <a:gd name="T27" fmla="*/ 181 h 320"/>
              <a:gd name="T28" fmla="*/ 152 w 320"/>
              <a:gd name="T29" fmla="*/ 178 h 320"/>
              <a:gd name="T30" fmla="*/ 77 w 320"/>
              <a:gd name="T31" fmla="*/ 103 h 320"/>
              <a:gd name="T32" fmla="*/ 77 w 320"/>
              <a:gd name="T33" fmla="*/ 88 h 320"/>
              <a:gd name="T34" fmla="*/ 93 w 320"/>
              <a:gd name="T35" fmla="*/ 88 h 320"/>
              <a:gd name="T36" fmla="*/ 160 w 320"/>
              <a:gd name="T37" fmla="*/ 155 h 320"/>
              <a:gd name="T38" fmla="*/ 195 w 320"/>
              <a:gd name="T39" fmla="*/ 120 h 320"/>
              <a:gd name="T40" fmla="*/ 210 w 320"/>
              <a:gd name="T41" fmla="*/ 120 h 320"/>
              <a:gd name="T42" fmla="*/ 149 w 320"/>
              <a:gd name="T43" fmla="*/ 64 h 320"/>
              <a:gd name="T44" fmla="*/ 149 w 320"/>
              <a:gd name="T45" fmla="*/ 53 h 320"/>
              <a:gd name="T46" fmla="*/ 160 w 320"/>
              <a:gd name="T47" fmla="*/ 42 h 320"/>
              <a:gd name="T48" fmla="*/ 170 w 320"/>
              <a:gd name="T49" fmla="*/ 53 h 320"/>
              <a:gd name="T50" fmla="*/ 170 w 320"/>
              <a:gd name="T51" fmla="*/ 64 h 320"/>
              <a:gd name="T52" fmla="*/ 160 w 320"/>
              <a:gd name="T53" fmla="*/ 74 h 320"/>
              <a:gd name="T54" fmla="*/ 149 w 320"/>
              <a:gd name="T55" fmla="*/ 64 h 320"/>
              <a:gd name="T56" fmla="*/ 170 w 320"/>
              <a:gd name="T57" fmla="*/ 256 h 320"/>
              <a:gd name="T58" fmla="*/ 170 w 320"/>
              <a:gd name="T59" fmla="*/ 266 h 320"/>
              <a:gd name="T60" fmla="*/ 160 w 320"/>
              <a:gd name="T61" fmla="*/ 277 h 320"/>
              <a:gd name="T62" fmla="*/ 149 w 320"/>
              <a:gd name="T63" fmla="*/ 266 h 320"/>
              <a:gd name="T64" fmla="*/ 149 w 320"/>
              <a:gd name="T65" fmla="*/ 256 h 320"/>
              <a:gd name="T66" fmla="*/ 160 w 320"/>
              <a:gd name="T67" fmla="*/ 245 h 320"/>
              <a:gd name="T68" fmla="*/ 170 w 320"/>
              <a:gd name="T69" fmla="*/ 256 h 320"/>
              <a:gd name="T70" fmla="*/ 277 w 320"/>
              <a:gd name="T71" fmla="*/ 160 h 320"/>
              <a:gd name="T72" fmla="*/ 266 w 320"/>
              <a:gd name="T73" fmla="*/ 170 h 320"/>
              <a:gd name="T74" fmla="*/ 256 w 320"/>
              <a:gd name="T75" fmla="*/ 170 h 320"/>
              <a:gd name="T76" fmla="*/ 245 w 320"/>
              <a:gd name="T77" fmla="*/ 160 h 320"/>
              <a:gd name="T78" fmla="*/ 256 w 320"/>
              <a:gd name="T79" fmla="*/ 149 h 320"/>
              <a:gd name="T80" fmla="*/ 266 w 320"/>
              <a:gd name="T81" fmla="*/ 149 h 320"/>
              <a:gd name="T82" fmla="*/ 277 w 320"/>
              <a:gd name="T83" fmla="*/ 160 h 320"/>
              <a:gd name="T84" fmla="*/ 74 w 320"/>
              <a:gd name="T85" fmla="*/ 160 h 320"/>
              <a:gd name="T86" fmla="*/ 64 w 320"/>
              <a:gd name="T87" fmla="*/ 170 h 320"/>
              <a:gd name="T88" fmla="*/ 53 w 320"/>
              <a:gd name="T89" fmla="*/ 170 h 320"/>
              <a:gd name="T90" fmla="*/ 42 w 320"/>
              <a:gd name="T91" fmla="*/ 160 h 320"/>
              <a:gd name="T92" fmla="*/ 53 w 320"/>
              <a:gd name="T93" fmla="*/ 149 h 320"/>
              <a:gd name="T94" fmla="*/ 64 w 320"/>
              <a:gd name="T95" fmla="*/ 149 h 320"/>
              <a:gd name="T96" fmla="*/ 74 w 320"/>
              <a:gd name="T97"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60" y="298"/>
                </a:moveTo>
                <a:cubicBezTo>
                  <a:pt x="83" y="298"/>
                  <a:pt x="21" y="236"/>
                  <a:pt x="21" y="160"/>
                </a:cubicBezTo>
                <a:cubicBezTo>
                  <a:pt x="21" y="83"/>
                  <a:pt x="83" y="21"/>
                  <a:pt x="160" y="21"/>
                </a:cubicBezTo>
                <a:cubicBezTo>
                  <a:pt x="236" y="21"/>
                  <a:pt x="298" y="83"/>
                  <a:pt x="298" y="160"/>
                </a:cubicBezTo>
                <a:cubicBezTo>
                  <a:pt x="298" y="236"/>
                  <a:pt x="236" y="298"/>
                  <a:pt x="160" y="298"/>
                </a:cubicBezTo>
                <a:close/>
                <a:moveTo>
                  <a:pt x="210" y="120"/>
                </a:moveTo>
                <a:cubicBezTo>
                  <a:pt x="214" y="124"/>
                  <a:pt x="214" y="131"/>
                  <a:pt x="210" y="135"/>
                </a:cubicBezTo>
                <a:cubicBezTo>
                  <a:pt x="167" y="178"/>
                  <a:pt x="167" y="178"/>
                  <a:pt x="167" y="178"/>
                </a:cubicBezTo>
                <a:cubicBezTo>
                  <a:pt x="165" y="180"/>
                  <a:pt x="162" y="181"/>
                  <a:pt x="160" y="181"/>
                </a:cubicBezTo>
                <a:cubicBezTo>
                  <a:pt x="157" y="181"/>
                  <a:pt x="154" y="180"/>
                  <a:pt x="152" y="178"/>
                </a:cubicBezTo>
                <a:cubicBezTo>
                  <a:pt x="77" y="103"/>
                  <a:pt x="77" y="103"/>
                  <a:pt x="77" y="103"/>
                </a:cubicBezTo>
                <a:cubicBezTo>
                  <a:pt x="73" y="99"/>
                  <a:pt x="73" y="92"/>
                  <a:pt x="77" y="88"/>
                </a:cubicBezTo>
                <a:cubicBezTo>
                  <a:pt x="82" y="84"/>
                  <a:pt x="88" y="84"/>
                  <a:pt x="93" y="88"/>
                </a:cubicBezTo>
                <a:cubicBezTo>
                  <a:pt x="160" y="155"/>
                  <a:pt x="160" y="155"/>
                  <a:pt x="160" y="155"/>
                </a:cubicBezTo>
                <a:cubicBezTo>
                  <a:pt x="195" y="120"/>
                  <a:pt x="195" y="120"/>
                  <a:pt x="195" y="120"/>
                </a:cubicBezTo>
                <a:cubicBezTo>
                  <a:pt x="199" y="116"/>
                  <a:pt x="206" y="116"/>
                  <a:pt x="210" y="120"/>
                </a:cubicBezTo>
                <a:close/>
                <a:moveTo>
                  <a:pt x="149" y="64"/>
                </a:moveTo>
                <a:cubicBezTo>
                  <a:pt x="149" y="53"/>
                  <a:pt x="149" y="53"/>
                  <a:pt x="149" y="53"/>
                </a:cubicBezTo>
                <a:cubicBezTo>
                  <a:pt x="149" y="47"/>
                  <a:pt x="154" y="42"/>
                  <a:pt x="160" y="42"/>
                </a:cubicBezTo>
                <a:cubicBezTo>
                  <a:pt x="166" y="42"/>
                  <a:pt x="170" y="47"/>
                  <a:pt x="170" y="53"/>
                </a:cubicBezTo>
                <a:cubicBezTo>
                  <a:pt x="170" y="64"/>
                  <a:pt x="170" y="64"/>
                  <a:pt x="170" y="64"/>
                </a:cubicBezTo>
                <a:cubicBezTo>
                  <a:pt x="170" y="70"/>
                  <a:pt x="166" y="74"/>
                  <a:pt x="160" y="74"/>
                </a:cubicBezTo>
                <a:cubicBezTo>
                  <a:pt x="154" y="74"/>
                  <a:pt x="149" y="70"/>
                  <a:pt x="149" y="64"/>
                </a:cubicBezTo>
                <a:close/>
                <a:moveTo>
                  <a:pt x="170" y="256"/>
                </a:moveTo>
                <a:cubicBezTo>
                  <a:pt x="170" y="266"/>
                  <a:pt x="170" y="266"/>
                  <a:pt x="170" y="266"/>
                </a:cubicBezTo>
                <a:cubicBezTo>
                  <a:pt x="170" y="272"/>
                  <a:pt x="166" y="277"/>
                  <a:pt x="160" y="277"/>
                </a:cubicBezTo>
                <a:cubicBezTo>
                  <a:pt x="154" y="277"/>
                  <a:pt x="149" y="272"/>
                  <a:pt x="149" y="266"/>
                </a:cubicBezTo>
                <a:cubicBezTo>
                  <a:pt x="149" y="256"/>
                  <a:pt x="149" y="256"/>
                  <a:pt x="149" y="256"/>
                </a:cubicBezTo>
                <a:cubicBezTo>
                  <a:pt x="149" y="250"/>
                  <a:pt x="154" y="245"/>
                  <a:pt x="160" y="245"/>
                </a:cubicBezTo>
                <a:cubicBezTo>
                  <a:pt x="166" y="245"/>
                  <a:pt x="170" y="250"/>
                  <a:pt x="170" y="256"/>
                </a:cubicBezTo>
                <a:close/>
                <a:moveTo>
                  <a:pt x="277" y="160"/>
                </a:moveTo>
                <a:cubicBezTo>
                  <a:pt x="277" y="166"/>
                  <a:pt x="272" y="170"/>
                  <a:pt x="266" y="170"/>
                </a:cubicBezTo>
                <a:cubicBezTo>
                  <a:pt x="256" y="170"/>
                  <a:pt x="256" y="170"/>
                  <a:pt x="256" y="170"/>
                </a:cubicBezTo>
                <a:cubicBezTo>
                  <a:pt x="250" y="170"/>
                  <a:pt x="245" y="166"/>
                  <a:pt x="245" y="160"/>
                </a:cubicBezTo>
                <a:cubicBezTo>
                  <a:pt x="245" y="154"/>
                  <a:pt x="250" y="149"/>
                  <a:pt x="256" y="149"/>
                </a:cubicBezTo>
                <a:cubicBezTo>
                  <a:pt x="266" y="149"/>
                  <a:pt x="266" y="149"/>
                  <a:pt x="266" y="149"/>
                </a:cubicBezTo>
                <a:cubicBezTo>
                  <a:pt x="272" y="149"/>
                  <a:pt x="277" y="154"/>
                  <a:pt x="277" y="160"/>
                </a:cubicBezTo>
                <a:close/>
                <a:moveTo>
                  <a:pt x="74" y="160"/>
                </a:moveTo>
                <a:cubicBezTo>
                  <a:pt x="74" y="166"/>
                  <a:pt x="70" y="170"/>
                  <a:pt x="64" y="170"/>
                </a:cubicBezTo>
                <a:cubicBezTo>
                  <a:pt x="53" y="170"/>
                  <a:pt x="53" y="170"/>
                  <a:pt x="53" y="170"/>
                </a:cubicBezTo>
                <a:cubicBezTo>
                  <a:pt x="47" y="170"/>
                  <a:pt x="42" y="166"/>
                  <a:pt x="42" y="160"/>
                </a:cubicBezTo>
                <a:cubicBezTo>
                  <a:pt x="42" y="154"/>
                  <a:pt x="47" y="149"/>
                  <a:pt x="53" y="149"/>
                </a:cubicBezTo>
                <a:cubicBezTo>
                  <a:pt x="64" y="149"/>
                  <a:pt x="64" y="149"/>
                  <a:pt x="64" y="149"/>
                </a:cubicBezTo>
                <a:cubicBezTo>
                  <a:pt x="70" y="149"/>
                  <a:pt x="74" y="154"/>
                  <a:pt x="74" y="160"/>
                </a:cubicBezTo>
                <a:close/>
              </a:path>
            </a:pathLst>
          </a:custGeom>
          <a:solidFill>
            <a:schemeClr val="bg1"/>
          </a:solid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04749277"/>
      </p:ext>
    </p:extLst>
  </p:cSld>
  <p:clrMapOvr>
    <a:masterClrMapping/>
  </p:clrMapOvr>
</p:sld>
</file>

<file path=ppt/theme/theme1.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4814</TotalTime>
  <Words>2602</Words>
  <Application>Microsoft Office PowerPoint</Application>
  <PresentationFormat>Widescreen</PresentationFormat>
  <Paragraphs>334</Paragraphs>
  <Slides>45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Corbel</vt:lpstr>
      <vt:lpstr>Symbol</vt:lpstr>
      <vt:lpstr>Basis</vt:lpstr>
      <vt:lpstr>Time Tracking </vt:lpstr>
      <vt:lpstr>Course  Topics:</vt:lpstr>
      <vt:lpstr>Time Tracking Overview </vt:lpstr>
      <vt:lpstr> Deadlines &amp; Lockout Periods</vt:lpstr>
      <vt:lpstr>Deadlines </vt:lpstr>
      <vt:lpstr>Lockout Period</vt:lpstr>
      <vt:lpstr>Security roles &amp; responsibilities</vt:lpstr>
      <vt:lpstr>Security Roles &amp; Responsibilities</vt:lpstr>
      <vt:lpstr>Time entry types</vt:lpstr>
      <vt:lpstr>Time Entry Employees:</vt:lpstr>
      <vt:lpstr>Time Clock or “In/out”  Employees:</vt:lpstr>
      <vt:lpstr>enter time</vt:lpstr>
      <vt:lpstr>Enter Time</vt:lpstr>
      <vt:lpstr>Enter Time – Time Entry Employees</vt:lpstr>
      <vt:lpstr>In/Out Employees- Enter time (Time Clock feature)</vt:lpstr>
      <vt:lpstr>In/out employees – Enter Time (Calendar timesheet)</vt:lpstr>
      <vt:lpstr>Enter Time: Additional Functionality</vt:lpstr>
      <vt:lpstr>Submitting &amp; Approving Time</vt:lpstr>
      <vt:lpstr>     Submitting Time      </vt:lpstr>
      <vt:lpstr>       Approve Time                                      </vt:lpstr>
      <vt:lpstr>Manual &amp; Mass Advance Business Process Tasks </vt:lpstr>
      <vt:lpstr> Manual Advance Task</vt:lpstr>
      <vt:lpstr> Mass Advance Business Process  Task</vt:lpstr>
      <vt:lpstr>Errors &amp; alerts</vt:lpstr>
      <vt:lpstr>PowerPoint Presentation</vt:lpstr>
      <vt:lpstr>Wellness Release Time Entry</vt:lpstr>
      <vt:lpstr>Wellness Release Time Error</vt:lpstr>
      <vt:lpstr>PowerPoint Presentation</vt:lpstr>
      <vt:lpstr>Unmatched time clock event exists- Alert</vt:lpstr>
      <vt:lpstr>Adjusting/Correcting Time</vt:lpstr>
      <vt:lpstr>Adjusting / Correcting Time - Employee</vt:lpstr>
      <vt:lpstr>Adjusting / Correcting Time - Manager</vt:lpstr>
      <vt:lpstr>Adjusting / Correcting Time – Timekeeper/Manager</vt:lpstr>
      <vt:lpstr>          Reviewing Reports</vt:lpstr>
      <vt:lpstr>Review Time Report: Overview</vt:lpstr>
      <vt:lpstr>           Review Time Report            </vt:lpstr>
      <vt:lpstr>           Review Time Report            </vt:lpstr>
      <vt:lpstr>Workers w/ No Time Entered Report</vt:lpstr>
      <vt:lpstr>Workers w/ Time Entered but Not Submitted Report</vt:lpstr>
      <vt:lpstr>Reviewing Reports – Other Useful reports</vt:lpstr>
      <vt:lpstr>PowerPoint Presentation</vt:lpstr>
      <vt:lpstr>PowerPoint Presentation</vt:lpstr>
      <vt:lpstr>PowerPoint Presentation</vt:lpstr>
      <vt:lpstr>CONTACT US</vt:lpstr>
      <vt:lpstr>PowerPoint Presentation</vt:lpstr>
    </vt:vector>
  </TitlesOfParts>
  <Company>TAMUCC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Tacking</dc:title>
  <dc:creator>Alaffa, Maria</dc:creator>
  <cp:lastModifiedBy>Pollard, Ruby</cp:lastModifiedBy>
  <cp:revision>199</cp:revision>
  <dcterms:created xsi:type="dcterms:W3CDTF">2018-04-24T02:48:17Z</dcterms:created>
  <dcterms:modified xsi:type="dcterms:W3CDTF">2019-06-19T18:05:46Z</dcterms:modified>
</cp:coreProperties>
</file>