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8" r:id="rId1"/>
  </p:sldMasterIdLst>
  <p:notesMasterIdLst>
    <p:notesMasterId r:id="rId48"/>
  </p:notesMasterIdLst>
  <p:handoutMasterIdLst>
    <p:handoutMasterId r:id="rId49"/>
  </p:handoutMasterIdLst>
  <p:sldIdLst>
    <p:sldId id="256" r:id="rId2"/>
    <p:sldId id="257" r:id="rId3"/>
    <p:sldId id="271" r:id="rId4"/>
    <p:sldId id="258" r:id="rId5"/>
    <p:sldId id="300" r:id="rId6"/>
    <p:sldId id="259" r:id="rId7"/>
    <p:sldId id="266" r:id="rId8"/>
    <p:sldId id="264" r:id="rId9"/>
    <p:sldId id="265" r:id="rId10"/>
    <p:sldId id="267" r:id="rId11"/>
    <p:sldId id="268" r:id="rId12"/>
    <p:sldId id="282" r:id="rId13"/>
    <p:sldId id="270" r:id="rId14"/>
    <p:sldId id="287" r:id="rId15"/>
    <p:sldId id="281" r:id="rId16"/>
    <p:sldId id="305" r:id="rId17"/>
    <p:sldId id="272" r:id="rId18"/>
    <p:sldId id="320" r:id="rId19"/>
    <p:sldId id="283" r:id="rId20"/>
    <p:sldId id="310" r:id="rId21"/>
    <p:sldId id="315" r:id="rId22"/>
    <p:sldId id="321" r:id="rId23"/>
    <p:sldId id="316" r:id="rId24"/>
    <p:sldId id="323" r:id="rId25"/>
    <p:sldId id="284" r:id="rId26"/>
    <p:sldId id="296" r:id="rId27"/>
    <p:sldId id="303" r:id="rId28"/>
    <p:sldId id="322" r:id="rId29"/>
    <p:sldId id="299" r:id="rId30"/>
    <p:sldId id="317" r:id="rId31"/>
    <p:sldId id="286" r:id="rId32"/>
    <p:sldId id="293" r:id="rId33"/>
    <p:sldId id="318" r:id="rId34"/>
    <p:sldId id="301" r:id="rId35"/>
    <p:sldId id="302" r:id="rId36"/>
    <p:sldId id="319" r:id="rId37"/>
    <p:sldId id="273" r:id="rId38"/>
    <p:sldId id="290" r:id="rId39"/>
    <p:sldId id="274" r:id="rId40"/>
    <p:sldId id="278" r:id="rId41"/>
    <p:sldId id="279" r:id="rId42"/>
    <p:sldId id="312" r:id="rId43"/>
    <p:sldId id="313" r:id="rId44"/>
    <p:sldId id="314" r:id="rId45"/>
    <p:sldId id="261" r:id="rId46"/>
    <p:sldId id="275" r:id="rId4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ed, Tamara" initials="FT" lastIdx="1" clrIdx="0">
    <p:extLst>
      <p:ext uri="{19B8F6BF-5375-455C-9EA6-DF929625EA0E}">
        <p15:presenceInfo xmlns:p15="http://schemas.microsoft.com/office/powerpoint/2012/main" userId="S-1-5-21-3810169375-1746543969-3636121193-45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7" autoAdjust="0"/>
    <p:restoredTop sz="94660"/>
  </p:normalViewPr>
  <p:slideViewPr>
    <p:cSldViewPr>
      <p:cViewPr varScale="1">
        <p:scale>
          <a:sx n="123" d="100"/>
          <a:sy n="123" d="100"/>
        </p:scale>
        <p:origin x="1242"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 y="4"/>
            <a:ext cx="3067374" cy="468472"/>
          </a:xfrm>
          <a:prstGeom prst="rect">
            <a:avLst/>
          </a:prstGeom>
        </p:spPr>
        <p:txBody>
          <a:bodyPr vert="horz" lIns="92601" tIns="46301" rIns="92601" bIns="46301" rtlCol="0"/>
          <a:lstStyle>
            <a:lvl1pPr algn="l">
              <a:defRPr sz="1200"/>
            </a:lvl1pPr>
          </a:lstStyle>
          <a:p>
            <a:endParaRPr lang="en-US"/>
          </a:p>
        </p:txBody>
      </p:sp>
      <p:sp>
        <p:nvSpPr>
          <p:cNvPr id="3" name="Date Placeholder 2"/>
          <p:cNvSpPr>
            <a:spLocks noGrp="1"/>
          </p:cNvSpPr>
          <p:nvPr>
            <p:ph type="dt" sz="quarter" idx="1"/>
          </p:nvPr>
        </p:nvSpPr>
        <p:spPr>
          <a:xfrm>
            <a:off x="4008115" y="4"/>
            <a:ext cx="3067374" cy="468472"/>
          </a:xfrm>
          <a:prstGeom prst="rect">
            <a:avLst/>
          </a:prstGeom>
        </p:spPr>
        <p:txBody>
          <a:bodyPr vert="horz" lIns="92601" tIns="46301" rIns="92601" bIns="46301" rtlCol="0"/>
          <a:lstStyle>
            <a:lvl1pPr algn="r">
              <a:defRPr sz="1200"/>
            </a:lvl1pPr>
          </a:lstStyle>
          <a:p>
            <a:fld id="{A5A6255D-C8FE-4FD3-AD5B-E35E526D7FF2}" type="datetimeFigureOut">
              <a:rPr lang="en-US" smtClean="0"/>
              <a:t>5/6/2019</a:t>
            </a:fld>
            <a:endParaRPr lang="en-US"/>
          </a:p>
        </p:txBody>
      </p:sp>
      <p:sp>
        <p:nvSpPr>
          <p:cNvPr id="4" name="Footer Placeholder 3"/>
          <p:cNvSpPr>
            <a:spLocks noGrp="1"/>
          </p:cNvSpPr>
          <p:nvPr>
            <p:ph type="ftr" sz="quarter" idx="2"/>
          </p:nvPr>
        </p:nvSpPr>
        <p:spPr>
          <a:xfrm>
            <a:off x="16" y="8893005"/>
            <a:ext cx="3067374" cy="468472"/>
          </a:xfrm>
          <a:prstGeom prst="rect">
            <a:avLst/>
          </a:prstGeom>
        </p:spPr>
        <p:txBody>
          <a:bodyPr vert="horz" lIns="92601" tIns="46301" rIns="92601" bIns="46301" rtlCol="0" anchor="b"/>
          <a:lstStyle>
            <a:lvl1pPr algn="l">
              <a:defRPr sz="1200"/>
            </a:lvl1pPr>
          </a:lstStyle>
          <a:p>
            <a:endParaRPr lang="en-US"/>
          </a:p>
        </p:txBody>
      </p:sp>
      <p:sp>
        <p:nvSpPr>
          <p:cNvPr id="5" name="Slide Number Placeholder 4"/>
          <p:cNvSpPr>
            <a:spLocks noGrp="1"/>
          </p:cNvSpPr>
          <p:nvPr>
            <p:ph type="sldNum" sz="quarter" idx="3"/>
          </p:nvPr>
        </p:nvSpPr>
        <p:spPr>
          <a:xfrm>
            <a:off x="4008115" y="8893005"/>
            <a:ext cx="3067374" cy="468472"/>
          </a:xfrm>
          <a:prstGeom prst="rect">
            <a:avLst/>
          </a:prstGeom>
        </p:spPr>
        <p:txBody>
          <a:bodyPr vert="horz" lIns="92601" tIns="46301" rIns="92601" bIns="46301" rtlCol="0" anchor="b"/>
          <a:lstStyle>
            <a:lvl1pPr algn="r">
              <a:defRPr sz="1200"/>
            </a:lvl1pPr>
          </a:lstStyle>
          <a:p>
            <a:fld id="{5A9F8BE7-B46F-4DE8-9288-2F273ABAEF14}" type="slidenum">
              <a:rPr lang="en-US" smtClean="0"/>
              <a:t>‹#›</a:t>
            </a:fld>
            <a:endParaRPr lang="en-US"/>
          </a:p>
        </p:txBody>
      </p:sp>
    </p:spTree>
    <p:extLst>
      <p:ext uri="{BB962C8B-B14F-4D97-AF65-F5344CB8AC3E}">
        <p14:creationId xmlns:p14="http://schemas.microsoft.com/office/powerpoint/2010/main" val="2462176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4" y="6"/>
            <a:ext cx="3067374" cy="468314"/>
          </a:xfrm>
          <a:prstGeom prst="rect">
            <a:avLst/>
          </a:prstGeom>
        </p:spPr>
        <p:txBody>
          <a:bodyPr vert="horz" lIns="92601" tIns="46301" rIns="92601" bIns="46301" rtlCol="0"/>
          <a:lstStyle>
            <a:lvl1pPr algn="l">
              <a:defRPr sz="1200"/>
            </a:lvl1pPr>
          </a:lstStyle>
          <a:p>
            <a:endParaRPr lang="en-US"/>
          </a:p>
        </p:txBody>
      </p:sp>
      <p:sp>
        <p:nvSpPr>
          <p:cNvPr id="3" name="Date Placeholder 2"/>
          <p:cNvSpPr>
            <a:spLocks noGrp="1"/>
          </p:cNvSpPr>
          <p:nvPr>
            <p:ph type="dt" idx="1"/>
          </p:nvPr>
        </p:nvSpPr>
        <p:spPr>
          <a:xfrm>
            <a:off x="4008113" y="6"/>
            <a:ext cx="3067374" cy="468314"/>
          </a:xfrm>
          <a:prstGeom prst="rect">
            <a:avLst/>
          </a:prstGeom>
        </p:spPr>
        <p:txBody>
          <a:bodyPr vert="horz" lIns="92601" tIns="46301" rIns="92601" bIns="46301" rtlCol="0"/>
          <a:lstStyle>
            <a:lvl1pPr algn="r">
              <a:defRPr sz="1200"/>
            </a:lvl1pPr>
          </a:lstStyle>
          <a:p>
            <a:fld id="{754EEAE6-2787-4511-8707-94F454BB70CB}" type="datetimeFigureOut">
              <a:rPr lang="en-US" smtClean="0"/>
              <a:t>5/6/2019</a:t>
            </a:fld>
            <a:endParaRPr lang="en-US"/>
          </a:p>
        </p:txBody>
      </p:sp>
      <p:sp>
        <p:nvSpPr>
          <p:cNvPr id="4" name="Slide Image Placeholder 3"/>
          <p:cNvSpPr>
            <a:spLocks noGrp="1" noRot="1" noChangeAspect="1"/>
          </p:cNvSpPr>
          <p:nvPr>
            <p:ph type="sldImg" idx="2"/>
          </p:nvPr>
        </p:nvSpPr>
        <p:spPr>
          <a:xfrm>
            <a:off x="1201738" y="706438"/>
            <a:ext cx="4673600" cy="3505200"/>
          </a:xfrm>
          <a:prstGeom prst="rect">
            <a:avLst/>
          </a:prstGeom>
          <a:noFill/>
          <a:ln w="12700">
            <a:solidFill>
              <a:prstClr val="black"/>
            </a:solidFill>
          </a:ln>
        </p:spPr>
        <p:txBody>
          <a:bodyPr vert="horz" lIns="92601" tIns="46301" rIns="92601" bIns="46301" rtlCol="0" anchor="ctr"/>
          <a:lstStyle/>
          <a:p>
            <a:endParaRPr lang="en-US"/>
          </a:p>
        </p:txBody>
      </p:sp>
      <p:sp>
        <p:nvSpPr>
          <p:cNvPr id="5" name="Notes Placeholder 4"/>
          <p:cNvSpPr>
            <a:spLocks noGrp="1"/>
          </p:cNvSpPr>
          <p:nvPr>
            <p:ph type="body" sz="quarter" idx="3"/>
          </p:nvPr>
        </p:nvSpPr>
        <p:spPr>
          <a:xfrm>
            <a:off x="708349" y="4448191"/>
            <a:ext cx="5660378" cy="4213223"/>
          </a:xfrm>
          <a:prstGeom prst="rect">
            <a:avLst/>
          </a:prstGeom>
        </p:spPr>
        <p:txBody>
          <a:bodyPr vert="horz" lIns="92601" tIns="46301" rIns="92601" bIns="463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4" y="8893160"/>
            <a:ext cx="3067374" cy="468314"/>
          </a:xfrm>
          <a:prstGeom prst="rect">
            <a:avLst/>
          </a:prstGeom>
        </p:spPr>
        <p:txBody>
          <a:bodyPr vert="horz" lIns="92601" tIns="46301" rIns="92601" bIns="46301" rtlCol="0" anchor="b"/>
          <a:lstStyle>
            <a:lvl1pPr algn="l">
              <a:defRPr sz="1200"/>
            </a:lvl1pPr>
          </a:lstStyle>
          <a:p>
            <a:endParaRPr lang="en-US"/>
          </a:p>
        </p:txBody>
      </p:sp>
      <p:sp>
        <p:nvSpPr>
          <p:cNvPr id="7" name="Slide Number Placeholder 6"/>
          <p:cNvSpPr>
            <a:spLocks noGrp="1"/>
          </p:cNvSpPr>
          <p:nvPr>
            <p:ph type="sldNum" sz="quarter" idx="5"/>
          </p:nvPr>
        </p:nvSpPr>
        <p:spPr>
          <a:xfrm>
            <a:off x="4008113" y="8893160"/>
            <a:ext cx="3067374" cy="468314"/>
          </a:xfrm>
          <a:prstGeom prst="rect">
            <a:avLst/>
          </a:prstGeom>
        </p:spPr>
        <p:txBody>
          <a:bodyPr vert="horz" lIns="92601" tIns="46301" rIns="92601" bIns="46301" rtlCol="0" anchor="b"/>
          <a:lstStyle>
            <a:lvl1pPr algn="r">
              <a:defRPr sz="1200"/>
            </a:lvl1pPr>
          </a:lstStyle>
          <a:p>
            <a:fld id="{5E4FBE25-8E2E-4357-942D-8302979C7499}" type="slidenum">
              <a:rPr lang="en-US" smtClean="0"/>
              <a:t>‹#›</a:t>
            </a:fld>
            <a:endParaRPr lang="en-US"/>
          </a:p>
        </p:txBody>
      </p:sp>
    </p:spTree>
    <p:extLst>
      <p:ext uri="{BB962C8B-B14F-4D97-AF65-F5344CB8AC3E}">
        <p14:creationId xmlns:p14="http://schemas.microsoft.com/office/powerpoint/2010/main" val="244234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a:t>
            </a:fld>
            <a:endParaRPr lang="en-US"/>
          </a:p>
        </p:txBody>
      </p:sp>
    </p:spTree>
    <p:extLst>
      <p:ext uri="{BB962C8B-B14F-4D97-AF65-F5344CB8AC3E}">
        <p14:creationId xmlns:p14="http://schemas.microsoft.com/office/powerpoint/2010/main" val="902212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10</a:t>
            </a:fld>
            <a:endParaRPr lang="en-US"/>
          </a:p>
        </p:txBody>
      </p:sp>
    </p:spTree>
    <p:extLst>
      <p:ext uri="{BB962C8B-B14F-4D97-AF65-F5344CB8AC3E}">
        <p14:creationId xmlns:p14="http://schemas.microsoft.com/office/powerpoint/2010/main" val="1901698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11</a:t>
            </a:fld>
            <a:endParaRPr lang="en-US"/>
          </a:p>
        </p:txBody>
      </p:sp>
    </p:spTree>
    <p:extLst>
      <p:ext uri="{BB962C8B-B14F-4D97-AF65-F5344CB8AC3E}">
        <p14:creationId xmlns:p14="http://schemas.microsoft.com/office/powerpoint/2010/main" val="3744670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12</a:t>
            </a:fld>
            <a:endParaRPr lang="en-US"/>
          </a:p>
        </p:txBody>
      </p:sp>
    </p:spTree>
    <p:extLst>
      <p:ext uri="{BB962C8B-B14F-4D97-AF65-F5344CB8AC3E}">
        <p14:creationId xmlns:p14="http://schemas.microsoft.com/office/powerpoint/2010/main" val="2307578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13</a:t>
            </a:fld>
            <a:endParaRPr lang="en-US"/>
          </a:p>
        </p:txBody>
      </p:sp>
    </p:spTree>
    <p:extLst>
      <p:ext uri="{BB962C8B-B14F-4D97-AF65-F5344CB8AC3E}">
        <p14:creationId xmlns:p14="http://schemas.microsoft.com/office/powerpoint/2010/main" val="2678377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14</a:t>
            </a:fld>
            <a:endParaRPr lang="en-US"/>
          </a:p>
        </p:txBody>
      </p:sp>
    </p:spTree>
    <p:extLst>
      <p:ext uri="{BB962C8B-B14F-4D97-AF65-F5344CB8AC3E}">
        <p14:creationId xmlns:p14="http://schemas.microsoft.com/office/powerpoint/2010/main" val="4218506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15</a:t>
            </a:fld>
            <a:endParaRPr lang="en-US"/>
          </a:p>
        </p:txBody>
      </p:sp>
    </p:spTree>
    <p:extLst>
      <p:ext uri="{BB962C8B-B14F-4D97-AF65-F5344CB8AC3E}">
        <p14:creationId xmlns:p14="http://schemas.microsoft.com/office/powerpoint/2010/main" val="1792247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17</a:t>
            </a:fld>
            <a:endParaRPr lang="en-US"/>
          </a:p>
        </p:txBody>
      </p:sp>
    </p:spTree>
    <p:extLst>
      <p:ext uri="{BB962C8B-B14F-4D97-AF65-F5344CB8AC3E}">
        <p14:creationId xmlns:p14="http://schemas.microsoft.com/office/powerpoint/2010/main" val="1915712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19</a:t>
            </a:fld>
            <a:endParaRPr lang="en-US"/>
          </a:p>
        </p:txBody>
      </p:sp>
    </p:spTree>
    <p:extLst>
      <p:ext uri="{BB962C8B-B14F-4D97-AF65-F5344CB8AC3E}">
        <p14:creationId xmlns:p14="http://schemas.microsoft.com/office/powerpoint/2010/main" val="2394389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20</a:t>
            </a:fld>
            <a:endParaRPr lang="en-US"/>
          </a:p>
        </p:txBody>
      </p:sp>
    </p:spTree>
    <p:extLst>
      <p:ext uri="{BB962C8B-B14F-4D97-AF65-F5344CB8AC3E}">
        <p14:creationId xmlns:p14="http://schemas.microsoft.com/office/powerpoint/2010/main" val="3057438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24</a:t>
            </a:fld>
            <a:endParaRPr lang="en-US"/>
          </a:p>
        </p:txBody>
      </p:sp>
    </p:spTree>
    <p:extLst>
      <p:ext uri="{BB962C8B-B14F-4D97-AF65-F5344CB8AC3E}">
        <p14:creationId xmlns:p14="http://schemas.microsoft.com/office/powerpoint/2010/main" val="99101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2</a:t>
            </a:fld>
            <a:endParaRPr lang="en-US"/>
          </a:p>
        </p:txBody>
      </p:sp>
    </p:spTree>
    <p:extLst>
      <p:ext uri="{BB962C8B-B14F-4D97-AF65-F5344CB8AC3E}">
        <p14:creationId xmlns:p14="http://schemas.microsoft.com/office/powerpoint/2010/main" val="132247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25</a:t>
            </a:fld>
            <a:endParaRPr lang="en-US"/>
          </a:p>
        </p:txBody>
      </p:sp>
    </p:spTree>
    <p:extLst>
      <p:ext uri="{BB962C8B-B14F-4D97-AF65-F5344CB8AC3E}">
        <p14:creationId xmlns:p14="http://schemas.microsoft.com/office/powerpoint/2010/main" val="2473719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26</a:t>
            </a:fld>
            <a:endParaRPr lang="en-US"/>
          </a:p>
        </p:txBody>
      </p:sp>
    </p:spTree>
    <p:extLst>
      <p:ext uri="{BB962C8B-B14F-4D97-AF65-F5344CB8AC3E}">
        <p14:creationId xmlns:p14="http://schemas.microsoft.com/office/powerpoint/2010/main" val="968749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FBE25-8E2E-4357-942D-8302979C7499}" type="slidenum">
              <a:rPr lang="en-US" smtClean="0"/>
              <a:t>27</a:t>
            </a:fld>
            <a:endParaRPr lang="en-US"/>
          </a:p>
        </p:txBody>
      </p:sp>
    </p:spTree>
    <p:extLst>
      <p:ext uri="{BB962C8B-B14F-4D97-AF65-F5344CB8AC3E}">
        <p14:creationId xmlns:p14="http://schemas.microsoft.com/office/powerpoint/2010/main" val="3142844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29</a:t>
            </a:fld>
            <a:endParaRPr lang="en-US"/>
          </a:p>
        </p:txBody>
      </p:sp>
    </p:spTree>
    <p:extLst>
      <p:ext uri="{BB962C8B-B14F-4D97-AF65-F5344CB8AC3E}">
        <p14:creationId xmlns:p14="http://schemas.microsoft.com/office/powerpoint/2010/main" val="591748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 225810</a:t>
            </a:r>
          </a:p>
        </p:txBody>
      </p:sp>
      <p:sp>
        <p:nvSpPr>
          <p:cNvPr id="4" name="Slide Number Placeholder 3"/>
          <p:cNvSpPr>
            <a:spLocks noGrp="1"/>
          </p:cNvSpPr>
          <p:nvPr>
            <p:ph type="sldNum" sz="quarter" idx="10"/>
          </p:nvPr>
        </p:nvSpPr>
        <p:spPr/>
        <p:txBody>
          <a:bodyPr/>
          <a:lstStyle/>
          <a:p>
            <a:fld id="{5E4FBE25-8E2E-4357-942D-8302979C7499}" type="slidenum">
              <a:rPr lang="en-US" smtClean="0"/>
              <a:t>30</a:t>
            </a:fld>
            <a:endParaRPr lang="en-US"/>
          </a:p>
        </p:txBody>
      </p:sp>
    </p:spTree>
    <p:extLst>
      <p:ext uri="{BB962C8B-B14F-4D97-AF65-F5344CB8AC3E}">
        <p14:creationId xmlns:p14="http://schemas.microsoft.com/office/powerpoint/2010/main" val="690134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FBE25-8E2E-4357-942D-8302979C7499}" type="slidenum">
              <a:rPr lang="en-US" smtClean="0"/>
              <a:t>31</a:t>
            </a:fld>
            <a:endParaRPr lang="en-US"/>
          </a:p>
        </p:txBody>
      </p:sp>
    </p:spTree>
    <p:extLst>
      <p:ext uri="{BB962C8B-B14F-4D97-AF65-F5344CB8AC3E}">
        <p14:creationId xmlns:p14="http://schemas.microsoft.com/office/powerpoint/2010/main" val="2456670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32</a:t>
            </a:fld>
            <a:endParaRPr lang="en-US"/>
          </a:p>
        </p:txBody>
      </p:sp>
    </p:spTree>
    <p:extLst>
      <p:ext uri="{BB962C8B-B14F-4D97-AF65-F5344CB8AC3E}">
        <p14:creationId xmlns:p14="http://schemas.microsoft.com/office/powerpoint/2010/main" val="2432581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37</a:t>
            </a:fld>
            <a:endParaRPr lang="en-US"/>
          </a:p>
        </p:txBody>
      </p:sp>
    </p:spTree>
    <p:extLst>
      <p:ext uri="{BB962C8B-B14F-4D97-AF65-F5344CB8AC3E}">
        <p14:creationId xmlns:p14="http://schemas.microsoft.com/office/powerpoint/2010/main" val="3148237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38</a:t>
            </a:fld>
            <a:endParaRPr lang="en-US"/>
          </a:p>
        </p:txBody>
      </p:sp>
    </p:spTree>
    <p:extLst>
      <p:ext uri="{BB962C8B-B14F-4D97-AF65-F5344CB8AC3E}">
        <p14:creationId xmlns:p14="http://schemas.microsoft.com/office/powerpoint/2010/main" val="521251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39</a:t>
            </a:fld>
            <a:endParaRPr lang="en-US"/>
          </a:p>
        </p:txBody>
      </p:sp>
    </p:spTree>
    <p:extLst>
      <p:ext uri="{BB962C8B-B14F-4D97-AF65-F5344CB8AC3E}">
        <p14:creationId xmlns:p14="http://schemas.microsoft.com/office/powerpoint/2010/main" val="44310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3</a:t>
            </a:fld>
            <a:endParaRPr lang="en-US"/>
          </a:p>
        </p:txBody>
      </p:sp>
    </p:spTree>
    <p:extLst>
      <p:ext uri="{BB962C8B-B14F-4D97-AF65-F5344CB8AC3E}">
        <p14:creationId xmlns:p14="http://schemas.microsoft.com/office/powerpoint/2010/main" val="3771522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40</a:t>
            </a:fld>
            <a:endParaRPr lang="en-US"/>
          </a:p>
        </p:txBody>
      </p:sp>
    </p:spTree>
    <p:extLst>
      <p:ext uri="{BB962C8B-B14F-4D97-AF65-F5344CB8AC3E}">
        <p14:creationId xmlns:p14="http://schemas.microsoft.com/office/powerpoint/2010/main" val="4159781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41</a:t>
            </a:fld>
            <a:endParaRPr lang="en-US"/>
          </a:p>
        </p:txBody>
      </p:sp>
    </p:spTree>
    <p:extLst>
      <p:ext uri="{BB962C8B-B14F-4D97-AF65-F5344CB8AC3E}">
        <p14:creationId xmlns:p14="http://schemas.microsoft.com/office/powerpoint/2010/main" val="2776352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45</a:t>
            </a:fld>
            <a:endParaRPr lang="en-US"/>
          </a:p>
        </p:txBody>
      </p:sp>
    </p:spTree>
    <p:extLst>
      <p:ext uri="{BB962C8B-B14F-4D97-AF65-F5344CB8AC3E}">
        <p14:creationId xmlns:p14="http://schemas.microsoft.com/office/powerpoint/2010/main" val="2577888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46</a:t>
            </a:fld>
            <a:endParaRPr lang="en-US"/>
          </a:p>
        </p:txBody>
      </p:sp>
    </p:spTree>
    <p:extLst>
      <p:ext uri="{BB962C8B-B14F-4D97-AF65-F5344CB8AC3E}">
        <p14:creationId xmlns:p14="http://schemas.microsoft.com/office/powerpoint/2010/main" val="118831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4</a:t>
            </a:fld>
            <a:endParaRPr lang="en-US"/>
          </a:p>
        </p:txBody>
      </p:sp>
    </p:spTree>
    <p:extLst>
      <p:ext uri="{BB962C8B-B14F-4D97-AF65-F5344CB8AC3E}">
        <p14:creationId xmlns:p14="http://schemas.microsoft.com/office/powerpoint/2010/main" val="71386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5</a:t>
            </a:fld>
            <a:endParaRPr lang="en-US"/>
          </a:p>
        </p:txBody>
      </p:sp>
    </p:spTree>
    <p:extLst>
      <p:ext uri="{BB962C8B-B14F-4D97-AF65-F5344CB8AC3E}">
        <p14:creationId xmlns:p14="http://schemas.microsoft.com/office/powerpoint/2010/main" val="541373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6</a:t>
            </a:fld>
            <a:endParaRPr lang="en-US"/>
          </a:p>
        </p:txBody>
      </p:sp>
    </p:spTree>
    <p:extLst>
      <p:ext uri="{BB962C8B-B14F-4D97-AF65-F5344CB8AC3E}">
        <p14:creationId xmlns:p14="http://schemas.microsoft.com/office/powerpoint/2010/main" val="372005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7</a:t>
            </a:fld>
            <a:endParaRPr lang="en-US"/>
          </a:p>
        </p:txBody>
      </p:sp>
    </p:spTree>
    <p:extLst>
      <p:ext uri="{BB962C8B-B14F-4D97-AF65-F5344CB8AC3E}">
        <p14:creationId xmlns:p14="http://schemas.microsoft.com/office/powerpoint/2010/main" val="204625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8</a:t>
            </a:fld>
            <a:endParaRPr lang="en-US"/>
          </a:p>
        </p:txBody>
      </p:sp>
    </p:spTree>
    <p:extLst>
      <p:ext uri="{BB962C8B-B14F-4D97-AF65-F5344CB8AC3E}">
        <p14:creationId xmlns:p14="http://schemas.microsoft.com/office/powerpoint/2010/main" val="169851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9</a:t>
            </a:fld>
            <a:endParaRPr lang="en-US"/>
          </a:p>
        </p:txBody>
      </p:sp>
    </p:spTree>
    <p:extLst>
      <p:ext uri="{BB962C8B-B14F-4D97-AF65-F5344CB8AC3E}">
        <p14:creationId xmlns:p14="http://schemas.microsoft.com/office/powerpoint/2010/main" val="2795127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AAB6DED-FD46-403D-BDFF-D54B2858C0F5}"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31584B8-D808-4F87-8974-62A4DE6583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B6DED-FD46-403D-BDFF-D54B2858C0F5}"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584B8-D808-4F87-8974-62A4DE6583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B6DED-FD46-403D-BDFF-D54B2858C0F5}"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584B8-D808-4F87-8974-62A4DE6583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1"/>
            <a:ext cx="777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AAB6DED-FD46-403D-BDFF-D54B2858C0F5}"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584B8-D808-4F87-8974-62A4DE6583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AAB6DED-FD46-403D-BDFF-D54B2858C0F5}"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584B8-D808-4F87-8974-62A4DE6583B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AAB6DED-FD46-403D-BDFF-D54B2858C0F5}"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584B8-D808-4F87-8974-62A4DE6583B3}"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8AAB6DED-FD46-403D-BDFF-D54B2858C0F5}" type="datetimeFigureOut">
              <a:rPr lang="en-US" smtClean="0"/>
              <a:t>5/6/2019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584B8-D808-4F87-8974-62A4DE6583B3}"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8AAB6DED-FD46-403D-BDFF-D54B2858C0F5}" type="datetimeFigureOut">
              <a:rPr lang="en-US" smtClean="0"/>
              <a:t>5/6/2019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584B8-D808-4F87-8974-62A4DE6583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AAB6DED-FD46-403D-BDFF-D54B2858C0F5}" type="datetimeFigureOut">
              <a:rPr lang="en-US" smtClean="0"/>
              <a:t>5/6/2019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584B8-D808-4F87-8974-62A4DE6583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AAB6DED-FD46-403D-BDFF-D54B2858C0F5}"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584B8-D808-4F87-8974-62A4DE6583B3}"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AAB6DED-FD46-403D-BDFF-D54B2858C0F5}"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584B8-D808-4F87-8974-62A4DE6583B3}"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8AAB6DED-FD46-403D-BDFF-D54B2858C0F5}" type="datetimeFigureOut">
              <a:rPr lang="en-US" smtClean="0"/>
              <a:t>5/6/2019</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31584B8-D808-4F87-8974-62A4DE6583B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mptroller.tamucc.edu/accounting/handbook/Section%2017.01.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ptroller.tamucc.edu/accounting/accounting_handbook.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ptroller.tamucc.edu/accounting/NewAccReqtrial2.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comptroller.tamucc.edu/accounting/online_form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92D050"/>
                </a:solidFill>
              </a:rPr>
              <a:t>FAMIS ACCOUNTS</a:t>
            </a:r>
          </a:p>
        </p:txBody>
      </p:sp>
      <p:sp>
        <p:nvSpPr>
          <p:cNvPr id="3" name="Subtitle 2"/>
          <p:cNvSpPr>
            <a:spLocks noGrp="1"/>
          </p:cNvSpPr>
          <p:nvPr>
            <p:ph type="subTitle" idx="1"/>
          </p:nvPr>
        </p:nvSpPr>
        <p:spPr/>
        <p:txBody>
          <a:bodyPr>
            <a:normAutofit/>
          </a:bodyPr>
          <a:lstStyle/>
          <a:p>
            <a:r>
              <a:rPr lang="en-US" sz="2500" dirty="0">
                <a:solidFill>
                  <a:schemeClr val="tx1"/>
                </a:solidFill>
              </a:rPr>
              <a:t>Yolanda Castorena</a:t>
            </a:r>
          </a:p>
          <a:p>
            <a:r>
              <a:rPr lang="en-US" sz="2500" dirty="0">
                <a:solidFill>
                  <a:schemeClr val="tx1"/>
                </a:solidFill>
              </a:rPr>
              <a:t>Eliza Garcia</a:t>
            </a:r>
          </a:p>
          <a:p>
            <a:endParaRPr lang="en-US" sz="2500" dirty="0">
              <a:solidFill>
                <a:schemeClr val="tx1"/>
              </a:solidFill>
            </a:endParaRPr>
          </a:p>
        </p:txBody>
      </p:sp>
      <p:pic>
        <p:nvPicPr>
          <p:cNvPr id="1026" name="Picture 2" descr="Image result for accountant  professio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25241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134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Salary Savings</a:t>
            </a:r>
          </a:p>
        </p:txBody>
      </p:sp>
      <p:sp>
        <p:nvSpPr>
          <p:cNvPr id="3" name="Content Placeholder 2"/>
          <p:cNvSpPr>
            <a:spLocks noGrp="1"/>
          </p:cNvSpPr>
          <p:nvPr>
            <p:ph idx="1"/>
          </p:nvPr>
        </p:nvSpPr>
        <p:spPr/>
        <p:txBody>
          <a:bodyPr/>
          <a:lstStyle/>
          <a:p>
            <a:r>
              <a:rPr lang="en-US" dirty="0"/>
              <a:t>Salary Savings – are the monies remaining from a vacant position after all payroll and termination costs have been satisfied.  The types of positions that generate attrition are faculty professional, faculty administrator and classified positions.</a:t>
            </a:r>
          </a:p>
          <a:p>
            <a:pPr marL="68580" indent="0">
              <a:buNone/>
            </a:pPr>
            <a:r>
              <a:rPr lang="en-US" dirty="0"/>
              <a:t>   </a:t>
            </a:r>
          </a:p>
          <a:p>
            <a:pPr marL="68580" indent="0">
              <a:buNone/>
            </a:pPr>
            <a:r>
              <a:rPr lang="en-US" dirty="0"/>
              <a:t>     Some examples of how salary savings funds are generated include:</a:t>
            </a:r>
          </a:p>
          <a:p>
            <a:pPr marL="68580" indent="0">
              <a:buNone/>
            </a:pPr>
            <a:r>
              <a:rPr lang="en-US" dirty="0"/>
              <a:t>	1.  savings from positions being vacant for long periods of time</a:t>
            </a:r>
          </a:p>
          <a:p>
            <a:pPr marL="68580" indent="0">
              <a:buNone/>
            </a:pPr>
            <a:r>
              <a:rPr lang="en-US" dirty="0"/>
              <a:t>	2.  savings when a member of the faculty or staff goes on leave 	    without pay status. </a:t>
            </a:r>
          </a:p>
          <a:p>
            <a:pPr marL="0" indent="0">
              <a:buNone/>
            </a:pPr>
            <a:endParaRPr lang="en-US" dirty="0"/>
          </a:p>
        </p:txBody>
      </p:sp>
      <p:pic>
        <p:nvPicPr>
          <p:cNvPr id="1026" name="Picture 2" descr="C:\Users\aolivarez5\AppData\Local\Microsoft\Windows\Temporary Internet Files\Content.IE5\UYPC1JWK\MP9004049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572000"/>
            <a:ext cx="2590800" cy="131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7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New account request cont.</a:t>
            </a:r>
          </a:p>
        </p:txBody>
      </p:sp>
      <p:sp>
        <p:nvSpPr>
          <p:cNvPr id="3" name="Content Placeholder 2"/>
          <p:cNvSpPr>
            <a:spLocks noGrp="1"/>
          </p:cNvSpPr>
          <p:nvPr>
            <p:ph idx="1"/>
          </p:nvPr>
        </p:nvSpPr>
        <p:spPr/>
        <p:txBody>
          <a:bodyPr/>
          <a:lstStyle/>
          <a:p>
            <a:r>
              <a:rPr lang="en-US" dirty="0"/>
              <a:t>Any restrictions on funds?</a:t>
            </a:r>
          </a:p>
          <a:p>
            <a:endParaRPr lang="en-US" dirty="0"/>
          </a:p>
          <a:p>
            <a:r>
              <a:rPr lang="en-US" dirty="0"/>
              <a:t>At termination of the account, what provisions for deficits or refunds of the balance are to be made?</a:t>
            </a:r>
          </a:p>
          <a:p>
            <a:endParaRPr lang="en-US" dirty="0"/>
          </a:p>
          <a:p>
            <a:r>
              <a:rPr lang="en-US" dirty="0"/>
              <a:t>What is the provision for retaining title to equipment purchased with these funds?</a:t>
            </a:r>
          </a:p>
        </p:txBody>
      </p:sp>
      <p:pic>
        <p:nvPicPr>
          <p:cNvPr id="6146" name="Picture 2" descr="http://ts2.mm.bing.net/th?id=H.4663085563905025&amp;pid=1.7&amp;w=192&amp;h=150&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267200"/>
            <a:ext cx="18288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358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Budget &amp; Support Accounts</a:t>
            </a:r>
          </a:p>
        </p:txBody>
      </p:sp>
      <p:sp>
        <p:nvSpPr>
          <p:cNvPr id="3" name="Content Placeholder 2"/>
          <p:cNvSpPr>
            <a:spLocks noGrp="1"/>
          </p:cNvSpPr>
          <p:nvPr>
            <p:ph idx="1"/>
          </p:nvPr>
        </p:nvSpPr>
        <p:spPr/>
        <p:txBody>
          <a:bodyPr/>
          <a:lstStyle/>
          <a:p>
            <a:r>
              <a:rPr lang="en-US" b="1" dirty="0">
                <a:solidFill>
                  <a:srgbClr val="92D050"/>
                </a:solidFill>
              </a:rPr>
              <a:t>Budget Flexible </a:t>
            </a:r>
            <a:r>
              <a:rPr lang="en-US" dirty="0"/>
              <a:t>- A flexible budget is a budget that adjusts or flexes for changes in the volume of activity.</a:t>
            </a:r>
          </a:p>
          <a:p>
            <a:endParaRPr lang="en-US" dirty="0"/>
          </a:p>
        </p:txBody>
      </p:sp>
      <p:pic>
        <p:nvPicPr>
          <p:cNvPr id="4" name="Picture 3"/>
          <p:cNvPicPr>
            <a:picLocks noChangeAspect="1"/>
          </p:cNvPicPr>
          <p:nvPr/>
        </p:nvPicPr>
        <p:blipFill>
          <a:blip r:embed="rId3"/>
          <a:stretch>
            <a:fillRect/>
          </a:stretch>
        </p:blipFill>
        <p:spPr>
          <a:xfrm>
            <a:off x="928687" y="2667000"/>
            <a:ext cx="7286625" cy="2238375"/>
          </a:xfrm>
          <a:prstGeom prst="rect">
            <a:avLst/>
          </a:prstGeom>
        </p:spPr>
      </p:pic>
    </p:spTree>
    <p:extLst>
      <p:ext uri="{BB962C8B-B14F-4D97-AF65-F5344CB8AC3E}">
        <p14:creationId xmlns:p14="http://schemas.microsoft.com/office/powerpoint/2010/main" val="427262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Support Accounts</a:t>
            </a:r>
          </a:p>
        </p:txBody>
      </p:sp>
      <p:sp>
        <p:nvSpPr>
          <p:cNvPr id="3" name="Content Placeholder 2"/>
          <p:cNvSpPr>
            <a:spLocks noGrp="1"/>
          </p:cNvSpPr>
          <p:nvPr>
            <p:ph idx="1"/>
          </p:nvPr>
        </p:nvSpPr>
        <p:spPr>
          <a:noFill/>
        </p:spPr>
        <p:txBody>
          <a:bodyPr>
            <a:normAutofit/>
          </a:bodyPr>
          <a:lstStyle/>
          <a:p>
            <a:r>
              <a:rPr lang="en-US" b="1" dirty="0">
                <a:solidFill>
                  <a:srgbClr val="92D050"/>
                </a:solidFill>
              </a:rPr>
              <a:t>What is a support account? </a:t>
            </a:r>
            <a:r>
              <a:rPr lang="en-US" dirty="0"/>
              <a:t>– Sub-division of Subsidiary Ledger accounts used to track account activity at a lower level.</a:t>
            </a:r>
            <a:r>
              <a:rPr lang="en-US" sz="2000" dirty="0"/>
              <a:t>  By creating a support account this enables the department to keep better track of the funds.</a:t>
            </a:r>
          </a:p>
          <a:p>
            <a:pPr marL="0" indent="0" algn="ctr">
              <a:buNone/>
            </a:pPr>
            <a:r>
              <a:rPr lang="en-US" dirty="0">
                <a:solidFill>
                  <a:srgbClr val="92D050"/>
                </a:solidFill>
              </a:rPr>
              <a:t>300090-00000</a:t>
            </a:r>
          </a:p>
          <a:p>
            <a:pPr marL="0" indent="0" algn="ctr">
              <a:buNone/>
            </a:pPr>
            <a:r>
              <a:rPr lang="en-US" dirty="0">
                <a:solidFill>
                  <a:srgbClr val="92D050"/>
                </a:solidFill>
              </a:rPr>
              <a:t>Stadium Revenue Fund</a:t>
            </a:r>
          </a:p>
          <a:p>
            <a:pPr marL="0" indent="0" algn="ctr">
              <a:buNone/>
            </a:pPr>
            <a:endParaRPr lang="en-US" dirty="0"/>
          </a:p>
          <a:p>
            <a:pPr marL="0" indent="0">
              <a:buNone/>
            </a:pPr>
            <a:r>
              <a:rPr lang="en-US" dirty="0"/>
              <a:t>    10000	                          20000			30000</a:t>
            </a:r>
          </a:p>
          <a:p>
            <a:pPr marL="0" indent="0">
              <a:buNone/>
            </a:pPr>
            <a:r>
              <a:rPr lang="en-US" dirty="0"/>
              <a:t>  Men’s Golf	                     Women’s Golf	         Men’s Tennis</a:t>
            </a:r>
          </a:p>
        </p:txBody>
      </p:sp>
      <p:sp>
        <p:nvSpPr>
          <p:cNvPr id="15" name="Double Bracket 14"/>
          <p:cNvSpPr/>
          <p:nvPr/>
        </p:nvSpPr>
        <p:spPr>
          <a:xfrm>
            <a:off x="2971800" y="2819400"/>
            <a:ext cx="3276600" cy="990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Arrow Connector 27"/>
          <p:cNvCxnSpPr/>
          <p:nvPr/>
        </p:nvCxnSpPr>
        <p:spPr>
          <a:xfrm flipH="1">
            <a:off x="1447800" y="3810000"/>
            <a:ext cx="31623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610100" y="3810000"/>
            <a:ext cx="26289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9" name="Straight Arrow Connector 1028"/>
          <p:cNvCxnSpPr/>
          <p:nvPr/>
        </p:nvCxnSpPr>
        <p:spPr>
          <a:xfrm>
            <a:off x="4610100" y="3810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46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Support accounts</a:t>
            </a:r>
          </a:p>
        </p:txBody>
      </p:sp>
      <p:sp>
        <p:nvSpPr>
          <p:cNvPr id="3" name="Content Placeholder 2"/>
          <p:cNvSpPr>
            <a:spLocks noGrp="1"/>
          </p:cNvSpPr>
          <p:nvPr>
            <p:ph idx="1"/>
          </p:nvPr>
        </p:nvSpPr>
        <p:spPr>
          <a:xfrm>
            <a:off x="685800" y="1600200"/>
            <a:ext cx="7772400" cy="3733800"/>
          </a:xfrm>
        </p:spPr>
        <p:txBody>
          <a:bodyPr/>
          <a:lstStyle/>
          <a:p>
            <a:r>
              <a:rPr lang="en-US" dirty="0"/>
              <a:t>You can divide the SL money up between your Support Accounts.</a:t>
            </a:r>
          </a:p>
          <a:p>
            <a:endParaRPr lang="en-US" dirty="0"/>
          </a:p>
          <a:p>
            <a:pPr marL="68580" indent="0" algn="ctr">
              <a:buNone/>
            </a:pPr>
            <a:r>
              <a:rPr lang="en-US" dirty="0">
                <a:solidFill>
                  <a:srgbClr val="92D050"/>
                </a:solidFill>
              </a:rPr>
              <a:t>300090-00000  $9000</a:t>
            </a:r>
          </a:p>
          <a:p>
            <a:pPr marL="68580" indent="0" algn="ctr">
              <a:buNone/>
            </a:pPr>
            <a:r>
              <a:rPr lang="en-US" dirty="0">
                <a:solidFill>
                  <a:srgbClr val="92D050"/>
                </a:solidFill>
              </a:rPr>
              <a:t>Stadium Revenue Fund</a:t>
            </a:r>
          </a:p>
          <a:p>
            <a:pPr marL="68580" indent="0" algn="ctr">
              <a:buNone/>
            </a:pPr>
            <a:endParaRPr lang="en-US" dirty="0"/>
          </a:p>
          <a:p>
            <a:pPr marL="68580" indent="0" algn="ctr">
              <a:buNone/>
            </a:pPr>
            <a:endParaRPr lang="en-US" dirty="0"/>
          </a:p>
          <a:p>
            <a:pPr marL="68580" indent="0">
              <a:buNone/>
            </a:pPr>
            <a:r>
              <a:rPr lang="en-US" dirty="0"/>
              <a:t>10000 $3,000	                   20000 $3,000                   30000 $3,000</a:t>
            </a:r>
          </a:p>
          <a:p>
            <a:pPr marL="68580" indent="0">
              <a:buNone/>
            </a:pPr>
            <a:r>
              <a:rPr lang="en-US" dirty="0"/>
              <a:t>  Men’s Golf		      Women’s Golf                    Men’s Tennis</a:t>
            </a:r>
          </a:p>
        </p:txBody>
      </p:sp>
      <p:sp>
        <p:nvSpPr>
          <p:cNvPr id="5" name="Double Bracket 4"/>
          <p:cNvSpPr/>
          <p:nvPr/>
        </p:nvSpPr>
        <p:spPr>
          <a:xfrm>
            <a:off x="3048000" y="2362200"/>
            <a:ext cx="3200400" cy="8382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flipH="1">
            <a:off x="1600200" y="3200400"/>
            <a:ext cx="2895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95800" y="3200400"/>
            <a:ext cx="2667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95800" y="32004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63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639762"/>
          </a:xfrm>
        </p:spPr>
        <p:txBody>
          <a:bodyPr>
            <a:normAutofit fontScale="90000"/>
          </a:bodyPr>
          <a:lstStyle/>
          <a:p>
            <a:pPr marL="342900" lvl="0" indent="-274320" algn="ctr">
              <a:spcBef>
                <a:spcPts val="700"/>
              </a:spcBef>
            </a:pPr>
            <a:br>
              <a:rPr lang="en-US" sz="4000" b="1" cap="none" dirty="0">
                <a:solidFill>
                  <a:srgbClr val="FFFFFF"/>
                </a:solidFill>
                <a:ea typeface="+mn-ea"/>
                <a:cs typeface="+mn-cs"/>
              </a:rPr>
            </a:br>
            <a:r>
              <a:rPr lang="en-US" sz="4000" cap="none" dirty="0">
                <a:solidFill>
                  <a:srgbClr val="FFFFFF"/>
                </a:solidFill>
                <a:ea typeface="+mn-ea"/>
                <a:cs typeface="+mn-cs"/>
              </a:rPr>
              <a:t>SA TRANSACTIONS</a:t>
            </a:r>
            <a:br>
              <a:rPr lang="en-US" sz="2000" b="1" cap="none" dirty="0">
                <a:solidFill>
                  <a:srgbClr val="FFFFFF"/>
                </a:solidFill>
                <a:ea typeface="+mn-ea"/>
                <a:cs typeface="+mn-cs"/>
              </a:rPr>
            </a:br>
            <a:endParaRPr lang="en-US" dirty="0"/>
          </a:p>
        </p:txBody>
      </p:sp>
      <p:sp>
        <p:nvSpPr>
          <p:cNvPr id="3" name="Content Placeholder 2"/>
          <p:cNvSpPr>
            <a:spLocks noGrp="1"/>
          </p:cNvSpPr>
          <p:nvPr>
            <p:ph idx="1"/>
          </p:nvPr>
        </p:nvSpPr>
        <p:spPr>
          <a:xfrm>
            <a:off x="685800" y="990600"/>
            <a:ext cx="7772400" cy="4724400"/>
          </a:xfrm>
        </p:spPr>
        <p:txBody>
          <a:bodyPr/>
          <a:lstStyle/>
          <a:p>
            <a:pPr marL="0" lvl="0" indent="0">
              <a:buClr>
                <a:srgbClr val="86CE24"/>
              </a:buClr>
              <a:buNone/>
            </a:pPr>
            <a:endParaRPr lang="en-US" sz="1600" dirty="0">
              <a:solidFill>
                <a:srgbClr val="FFFFFF"/>
              </a:solidFill>
            </a:endParaRPr>
          </a:p>
          <a:p>
            <a:pPr marL="0" lvl="0" indent="0">
              <a:buClr>
                <a:srgbClr val="86CE24"/>
              </a:buClr>
              <a:buNone/>
            </a:pPr>
            <a:endParaRPr lang="en-US" sz="1600" dirty="0">
              <a:solidFill>
                <a:srgbClr val="FFFFFF"/>
              </a:solidFill>
            </a:endParaRPr>
          </a:p>
          <a:p>
            <a:pPr marL="0" lvl="0" indent="0">
              <a:buClr>
                <a:srgbClr val="86CE24"/>
              </a:buClr>
              <a:buNone/>
            </a:pPr>
            <a:r>
              <a:rPr lang="en-US" sz="1600" dirty="0">
                <a:solidFill>
                  <a:srgbClr val="FFFFFF"/>
                </a:solidFill>
              </a:rPr>
              <a:t>“N”  No transactions allowed on Support Account</a:t>
            </a:r>
          </a:p>
          <a:p>
            <a:pPr marL="0" lvl="0" indent="0">
              <a:buClr>
                <a:srgbClr val="86CE24"/>
              </a:buClr>
              <a:buNone/>
            </a:pPr>
            <a:r>
              <a:rPr lang="en-US" sz="1600" dirty="0">
                <a:solidFill>
                  <a:srgbClr val="FFFFFF"/>
                </a:solidFill>
              </a:rPr>
              <a:t>“Y”   Yes transactions are allowed on Support Account.  </a:t>
            </a:r>
          </a:p>
          <a:p>
            <a:pPr marL="0" lvl="0" indent="0">
              <a:buClr>
                <a:srgbClr val="86CE24"/>
              </a:buClr>
              <a:buNone/>
            </a:pPr>
            <a:r>
              <a:rPr lang="en-US" sz="1600" dirty="0">
                <a:solidFill>
                  <a:srgbClr val="FFFFFF"/>
                </a:solidFill>
              </a:rPr>
              <a:t>“B”  Transactions allowed on both the Base account and Support Account.</a:t>
            </a:r>
          </a:p>
          <a:p>
            <a:endParaRPr lang="en-US" dirty="0"/>
          </a:p>
        </p:txBody>
      </p:sp>
      <p:pic>
        <p:nvPicPr>
          <p:cNvPr id="8" name="Picture 7"/>
          <p:cNvPicPr>
            <a:picLocks noChangeAspect="1"/>
          </p:cNvPicPr>
          <p:nvPr/>
        </p:nvPicPr>
        <p:blipFill>
          <a:blip r:embed="rId3"/>
          <a:stretch>
            <a:fillRect/>
          </a:stretch>
        </p:blipFill>
        <p:spPr>
          <a:xfrm>
            <a:off x="838200" y="4069891"/>
            <a:ext cx="7334250" cy="914400"/>
          </a:xfrm>
          <a:prstGeom prst="rect">
            <a:avLst/>
          </a:prstGeom>
        </p:spPr>
      </p:pic>
      <p:sp>
        <p:nvSpPr>
          <p:cNvPr id="5" name="Round Single Corner Rectangle 4"/>
          <p:cNvSpPr/>
          <p:nvPr/>
        </p:nvSpPr>
        <p:spPr>
          <a:xfrm>
            <a:off x="5734050" y="4072920"/>
            <a:ext cx="1828800" cy="914400"/>
          </a:xfrm>
          <a:prstGeom prst="round1Rect">
            <a:avLst/>
          </a:prstGeom>
          <a:noFill/>
          <a:ln w="381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057400" y="4356501"/>
            <a:ext cx="22098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647700" y="2895600"/>
            <a:ext cx="7848600" cy="584775"/>
          </a:xfrm>
          <a:prstGeom prst="rect">
            <a:avLst/>
          </a:prstGeom>
          <a:noFill/>
        </p:spPr>
        <p:txBody>
          <a:bodyPr wrap="square" rtlCol="0">
            <a:spAutoFit/>
          </a:bodyPr>
          <a:lstStyle/>
          <a:p>
            <a:pPr marL="285750" indent="-285750">
              <a:buClr>
                <a:srgbClr val="86CE24"/>
              </a:buClr>
              <a:buFont typeface="Wingdings" panose="05000000000000000000" pitchFamily="2" charset="2"/>
              <a:buChar char="Ø"/>
            </a:pPr>
            <a:r>
              <a:rPr lang="en-US" sz="1600" dirty="0">
                <a:solidFill>
                  <a:srgbClr val="FFFFFF"/>
                </a:solidFill>
              </a:rPr>
              <a:t>You can view these flags </a:t>
            </a:r>
            <a:r>
              <a:rPr lang="en-US" sz="1600" dirty="0"/>
              <a:t>in Canopy by clicking on the FRS Tab then using the drop down menu to click on Account and then clicking on Attributes.</a:t>
            </a:r>
          </a:p>
        </p:txBody>
      </p:sp>
    </p:spTree>
    <p:extLst>
      <p:ext uri="{BB962C8B-B14F-4D97-AF65-F5344CB8AC3E}">
        <p14:creationId xmlns:p14="http://schemas.microsoft.com/office/powerpoint/2010/main" val="3024694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1399"/>
            <a:ext cx="7772400" cy="1143000"/>
          </a:xfrm>
        </p:spPr>
        <p:txBody>
          <a:bodyPr/>
          <a:lstStyle/>
          <a:p>
            <a:pPr algn="ctr"/>
            <a:r>
              <a:rPr lang="en-US" dirty="0"/>
              <a:t>Research Accounts</a:t>
            </a:r>
          </a:p>
        </p:txBody>
      </p:sp>
      <p:sp>
        <p:nvSpPr>
          <p:cNvPr id="3" name="Rectangle 2"/>
          <p:cNvSpPr/>
          <p:nvPr/>
        </p:nvSpPr>
        <p:spPr>
          <a:xfrm>
            <a:off x="1028700" y="4876800"/>
            <a:ext cx="7086600" cy="1010533"/>
          </a:xfrm>
          <a:prstGeom prst="rect">
            <a:avLst/>
          </a:prstGeom>
        </p:spPr>
        <p:txBody>
          <a:bodyPr wrap="square">
            <a:spAutoFit/>
          </a:bodyPr>
          <a:lstStyle/>
          <a:p>
            <a:pPr marL="800100" lvl="1" indent="-274320">
              <a:spcBef>
                <a:spcPts val="700"/>
              </a:spcBef>
              <a:buClr>
                <a:schemeClr val="accent1"/>
              </a:buClr>
              <a:buSzPct val="85000"/>
              <a:buFont typeface="Wingdings 3" pitchFamily="18" charset="2"/>
              <a:buChar char=""/>
            </a:pPr>
            <a:r>
              <a:rPr lang="en-US" sz="1600" b="1" dirty="0">
                <a:solidFill>
                  <a:srgbClr val="FFFF00"/>
                </a:solidFill>
              </a:rPr>
              <a:t>FAMIS:  Screen 9 for SL or Screen 59 for Support  Accounts</a:t>
            </a:r>
          </a:p>
          <a:p>
            <a:pPr marL="800100" lvl="1" indent="-274320">
              <a:spcBef>
                <a:spcPts val="700"/>
              </a:spcBef>
              <a:buClr>
                <a:schemeClr val="accent1"/>
              </a:buClr>
              <a:buSzPct val="85000"/>
              <a:buFont typeface="Wingdings 3" pitchFamily="18" charset="2"/>
              <a:buChar char=""/>
            </a:pPr>
            <a:r>
              <a:rPr lang="en-US" sz="1600" b="1" dirty="0">
                <a:solidFill>
                  <a:srgbClr val="FFFF00"/>
                </a:solidFill>
              </a:rPr>
              <a:t>Canopy:  FRS        Account        Attributes</a:t>
            </a:r>
          </a:p>
          <a:p>
            <a:pPr marL="342900" indent="-274320">
              <a:spcBef>
                <a:spcPts val="700"/>
              </a:spcBef>
              <a:buClr>
                <a:schemeClr val="accent1"/>
              </a:buClr>
              <a:buSzPct val="85000"/>
              <a:buFont typeface="Wingdings 3" pitchFamily="18" charset="2"/>
              <a:buChar char=""/>
            </a:pPr>
            <a:endParaRPr lang="en-US" sz="1600" dirty="0"/>
          </a:p>
        </p:txBody>
      </p:sp>
      <p:pic>
        <p:nvPicPr>
          <p:cNvPr id="5" name="Content Placeholder 4"/>
          <p:cNvPicPr>
            <a:picLocks noGrp="1" noChangeAspect="1"/>
          </p:cNvPicPr>
          <p:nvPr>
            <p:ph idx="1"/>
          </p:nvPr>
        </p:nvPicPr>
        <p:blipFill>
          <a:blip r:embed="rId2"/>
          <a:stretch>
            <a:fillRect/>
          </a:stretch>
        </p:blipFill>
        <p:spPr>
          <a:xfrm>
            <a:off x="1371600" y="1028043"/>
            <a:ext cx="5639262" cy="3854033"/>
          </a:xfrm>
          <a:prstGeom prst="rect">
            <a:avLst/>
          </a:prstGeom>
        </p:spPr>
      </p:pic>
      <p:sp>
        <p:nvSpPr>
          <p:cNvPr id="7" name="Oval 6"/>
          <p:cNvSpPr/>
          <p:nvPr/>
        </p:nvSpPr>
        <p:spPr>
          <a:xfrm>
            <a:off x="685800" y="3048000"/>
            <a:ext cx="4953000" cy="18287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35170" y="957120"/>
            <a:ext cx="1799030" cy="3865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276600" y="5257283"/>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Right Arrow 9"/>
          <p:cNvSpPr/>
          <p:nvPr/>
        </p:nvSpPr>
        <p:spPr>
          <a:xfrm>
            <a:off x="4495800" y="5258216"/>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13993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639762"/>
          </a:xfrm>
        </p:spPr>
        <p:txBody>
          <a:bodyPr>
            <a:normAutofit fontScale="90000"/>
          </a:bodyPr>
          <a:lstStyle/>
          <a:p>
            <a:pPr algn="ctr"/>
            <a:r>
              <a:rPr lang="en-US" dirty="0"/>
              <a:t>Year end flag</a:t>
            </a:r>
            <a:br>
              <a:rPr lang="en-US" dirty="0"/>
            </a:br>
            <a:endParaRPr lang="en-US" dirty="0"/>
          </a:p>
        </p:txBody>
      </p:sp>
      <p:sp>
        <p:nvSpPr>
          <p:cNvPr id="3" name="Content Placeholder 2"/>
          <p:cNvSpPr>
            <a:spLocks noGrp="1"/>
          </p:cNvSpPr>
          <p:nvPr>
            <p:ph idx="1"/>
          </p:nvPr>
        </p:nvSpPr>
        <p:spPr>
          <a:xfrm>
            <a:off x="685800" y="1371600"/>
            <a:ext cx="7772400" cy="4038599"/>
          </a:xfrm>
        </p:spPr>
        <p:txBody>
          <a:bodyPr>
            <a:normAutofit fontScale="70000" lnSpcReduction="20000"/>
          </a:bodyPr>
          <a:lstStyle/>
          <a:p>
            <a:r>
              <a:rPr lang="en-US" sz="2600" dirty="0"/>
              <a:t>Year End Flags</a:t>
            </a:r>
          </a:p>
          <a:p>
            <a:pPr marL="457200" lvl="1" indent="0">
              <a:buNone/>
            </a:pPr>
            <a:r>
              <a:rPr lang="en-US" sz="2600" dirty="0"/>
              <a:t>	E = Encumbrances Only</a:t>
            </a:r>
          </a:p>
          <a:p>
            <a:pPr marL="457200" lvl="1" indent="0">
              <a:buNone/>
            </a:pPr>
            <a:r>
              <a:rPr lang="en-US" sz="2600" dirty="0"/>
              <a:t>	F = Fiscal Year</a:t>
            </a:r>
          </a:p>
          <a:p>
            <a:pPr marL="457200" lvl="1" indent="0">
              <a:buNone/>
            </a:pPr>
            <a:r>
              <a:rPr lang="en-US" sz="2600" dirty="0"/>
              <a:t>	P = Project  Year</a:t>
            </a:r>
          </a:p>
          <a:p>
            <a:pPr marL="457200" lvl="1" indent="0">
              <a:buNone/>
            </a:pPr>
            <a:r>
              <a:rPr lang="en-US" sz="2600" dirty="0"/>
              <a:t>	T = Transfer BBA</a:t>
            </a:r>
          </a:p>
          <a:p>
            <a:pPr marL="457200" lvl="1" indent="0">
              <a:buNone/>
            </a:pPr>
            <a:endParaRPr lang="en-US" sz="2600" dirty="0"/>
          </a:p>
          <a:p>
            <a:pPr lvl="1" indent="-285750">
              <a:buFont typeface="Arial" panose="020B0604020202020204" pitchFamily="34" charset="0"/>
              <a:buChar char="•"/>
            </a:pPr>
            <a:r>
              <a:rPr lang="en-US" sz="2600" dirty="0"/>
              <a:t>Determined by the source of funds of the account</a:t>
            </a:r>
          </a:p>
          <a:p>
            <a:pPr lvl="1" indent="-285750">
              <a:buFont typeface="Arial" panose="020B0604020202020204" pitchFamily="34" charset="0"/>
              <a:buChar char="•"/>
            </a:pPr>
            <a:r>
              <a:rPr lang="en-US" sz="2600" dirty="0"/>
              <a:t>Indicates how balances in the account will be treated at year end</a:t>
            </a:r>
          </a:p>
          <a:p>
            <a:pPr lvl="1" indent="-285750">
              <a:buFont typeface="Arial" panose="020B0604020202020204" pitchFamily="34" charset="0"/>
              <a:buChar char="•"/>
            </a:pPr>
            <a:r>
              <a:rPr lang="en-US" sz="2600" dirty="0"/>
              <a:t>Can be found on the attribute module in Canopy and Screen 06 in FAMIS</a:t>
            </a:r>
          </a:p>
          <a:p>
            <a:pPr marL="457200" lvl="1" indent="0">
              <a:buNone/>
            </a:pPr>
            <a:endParaRPr lang="en-US" sz="2400" dirty="0"/>
          </a:p>
          <a:p>
            <a:pPr marL="457200" lvl="1" indent="0">
              <a:buNone/>
            </a:pPr>
            <a:r>
              <a:rPr lang="en-US" sz="2400" dirty="0"/>
              <a:t>		</a:t>
            </a:r>
          </a:p>
          <a:p>
            <a:pPr marL="457200" lvl="1" indent="0">
              <a:buNone/>
            </a:pPr>
            <a:endParaRPr lang="en-US" sz="2400" dirty="0"/>
          </a:p>
          <a:p>
            <a:pPr marL="68580" indent="0">
              <a:buNone/>
            </a:pPr>
            <a:r>
              <a:rPr lang="en-US" dirty="0">
                <a:solidFill>
                  <a:schemeClr val="accent5">
                    <a:lumMod val="60000"/>
                    <a:lumOff val="40000"/>
                  </a:schemeClr>
                </a:solidFill>
                <a:hlinkClick r:id="rId3"/>
              </a:rPr>
              <a:t>Section 17.01 Subsidiary Ledger Flag Values</a:t>
            </a:r>
            <a:endParaRPr lang="en-US" dirty="0">
              <a:solidFill>
                <a:schemeClr val="accent5">
                  <a:lumMod val="60000"/>
                  <a:lumOff val="40000"/>
                </a:schemeClr>
              </a:solidFill>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191000"/>
            <a:ext cx="18669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971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45719"/>
          </a:xfrm>
        </p:spPr>
        <p:txBody>
          <a:bodyPr>
            <a:normAutofit fontScale="90000"/>
          </a:bodyPr>
          <a:lstStyle/>
          <a:p>
            <a:pPr algn="ctr"/>
            <a:r>
              <a:rPr lang="en-US" dirty="0"/>
              <a:t>Year end flag - canopy</a:t>
            </a:r>
          </a:p>
        </p:txBody>
      </p:sp>
      <p:pic>
        <p:nvPicPr>
          <p:cNvPr id="10" name="Content Placeholder 9"/>
          <p:cNvPicPr>
            <a:picLocks noGrp="1" noChangeAspect="1"/>
          </p:cNvPicPr>
          <p:nvPr>
            <p:ph idx="1"/>
          </p:nvPr>
        </p:nvPicPr>
        <p:blipFill>
          <a:blip r:embed="rId2"/>
          <a:stretch>
            <a:fillRect/>
          </a:stretch>
        </p:blipFill>
        <p:spPr>
          <a:xfrm>
            <a:off x="457200" y="533400"/>
            <a:ext cx="7924800" cy="4267200"/>
          </a:xfrm>
          <a:prstGeom prst="rect">
            <a:avLst/>
          </a:prstGeom>
        </p:spPr>
      </p:pic>
      <p:sp>
        <p:nvSpPr>
          <p:cNvPr id="11" name="Right Arrow 10"/>
          <p:cNvSpPr/>
          <p:nvPr/>
        </p:nvSpPr>
        <p:spPr>
          <a:xfrm>
            <a:off x="3642169" y="2286000"/>
            <a:ext cx="9784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876800" y="29718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stretch>
            <a:fillRect/>
          </a:stretch>
        </p:blipFill>
        <p:spPr>
          <a:xfrm>
            <a:off x="1143000" y="5013642"/>
            <a:ext cx="6248400" cy="1615757"/>
          </a:xfrm>
          <a:prstGeom prst="rect">
            <a:avLst/>
          </a:prstGeom>
        </p:spPr>
      </p:pic>
    </p:spTree>
    <p:extLst>
      <p:ext uri="{BB962C8B-B14F-4D97-AF65-F5344CB8AC3E}">
        <p14:creationId xmlns:p14="http://schemas.microsoft.com/office/powerpoint/2010/main" val="289829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487362"/>
          </a:xfrm>
        </p:spPr>
        <p:txBody>
          <a:bodyPr>
            <a:normAutofit fontScale="90000"/>
          </a:bodyPr>
          <a:lstStyle/>
          <a:p>
            <a:pPr algn="ctr"/>
            <a:r>
              <a:rPr lang="en-US" dirty="0"/>
              <a:t>Year End Flags</a:t>
            </a:r>
            <a:br>
              <a:rPr lang="en-US" dirty="0"/>
            </a:br>
            <a:endParaRPr lang="en-US" dirty="0"/>
          </a:p>
        </p:txBody>
      </p:sp>
      <p:sp>
        <p:nvSpPr>
          <p:cNvPr id="3" name="Content Placeholder 2"/>
          <p:cNvSpPr>
            <a:spLocks noGrp="1"/>
          </p:cNvSpPr>
          <p:nvPr>
            <p:ph idx="1"/>
          </p:nvPr>
        </p:nvSpPr>
        <p:spPr>
          <a:xfrm>
            <a:off x="228600" y="990600"/>
            <a:ext cx="8638794" cy="4343401"/>
          </a:xfrm>
        </p:spPr>
        <p:txBody>
          <a:bodyPr/>
          <a:lstStyle/>
          <a:p>
            <a:r>
              <a:rPr lang="en-US" dirty="0"/>
              <a:t>E – Encumbrances Only </a:t>
            </a:r>
          </a:p>
          <a:p>
            <a:pPr lvl="1"/>
            <a:r>
              <a:rPr lang="en-US" sz="2000" dirty="0"/>
              <a:t>Carries forward only encumbrances and budget to cover those encumbrances</a:t>
            </a:r>
          </a:p>
          <a:p>
            <a:pPr lvl="1"/>
            <a:r>
              <a:rPr lang="en-US" sz="2000" dirty="0"/>
              <a:t>Rolls forward on Batch Reference of BBFE (Budget Brought Forward Encumbrance)</a:t>
            </a:r>
          </a:p>
          <a:p>
            <a:pPr lvl="1"/>
            <a:r>
              <a:rPr lang="en-US" sz="2000" dirty="0"/>
              <a:t>Only certain object codes will roll forward</a:t>
            </a:r>
          </a:p>
          <a:p>
            <a:pPr lvl="2"/>
            <a:r>
              <a:rPr lang="en-US" sz="2000" dirty="0"/>
              <a:t>For example:  Office supplies will not roll forward</a:t>
            </a:r>
          </a:p>
          <a:p>
            <a:pPr lvl="2"/>
            <a:r>
              <a:rPr lang="en-US" sz="2000" dirty="0"/>
              <a:t>Procurement &amp; Disbursements Provides list of codes that will and will not roll forward</a:t>
            </a:r>
          </a:p>
          <a:p>
            <a:pPr lvl="1"/>
            <a:r>
              <a:rPr lang="en-US" sz="2000" dirty="0"/>
              <a:t>Example – State Account</a:t>
            </a:r>
          </a:p>
          <a:p>
            <a:pPr marL="468630" lvl="1" indent="0">
              <a:buNone/>
            </a:pPr>
            <a:endParaRPr lang="en-US" sz="1800" dirty="0"/>
          </a:p>
          <a:p>
            <a:pPr marL="468630" lvl="1" indent="0">
              <a:buNone/>
            </a:pPr>
            <a:endParaRPr lang="en-US" sz="18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258310"/>
            <a:ext cx="23622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00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Table of Contents</a:t>
            </a:r>
          </a:p>
        </p:txBody>
      </p:sp>
      <p:sp>
        <p:nvSpPr>
          <p:cNvPr id="3" name="Content Placeholder 2"/>
          <p:cNvSpPr>
            <a:spLocks noGrp="1"/>
          </p:cNvSpPr>
          <p:nvPr>
            <p:ph idx="1"/>
          </p:nvPr>
        </p:nvSpPr>
        <p:spPr/>
        <p:txBody>
          <a:bodyPr>
            <a:normAutofit fontScale="85000" lnSpcReduction="20000"/>
          </a:bodyPr>
          <a:lstStyle/>
          <a:p>
            <a:r>
              <a:rPr lang="en-US" dirty="0"/>
              <a:t>Chart of Accounts</a:t>
            </a:r>
          </a:p>
          <a:p>
            <a:pPr lvl="1">
              <a:buFont typeface="Arial" pitchFamily="34" charset="0"/>
              <a:buChar char="•"/>
            </a:pPr>
            <a:r>
              <a:rPr lang="en-US" dirty="0"/>
              <a:t>Account Structure</a:t>
            </a:r>
          </a:p>
          <a:p>
            <a:r>
              <a:rPr lang="en-US" dirty="0"/>
              <a:t>New Account Request</a:t>
            </a:r>
          </a:p>
          <a:p>
            <a:pPr lvl="1">
              <a:buFont typeface="Arial" pitchFamily="34" charset="0"/>
              <a:buChar char="•"/>
            </a:pPr>
            <a:r>
              <a:rPr lang="en-US" dirty="0"/>
              <a:t>Form</a:t>
            </a:r>
          </a:p>
          <a:p>
            <a:pPr lvl="1">
              <a:buFont typeface="Arial" pitchFamily="34" charset="0"/>
              <a:buChar char="•"/>
            </a:pPr>
            <a:r>
              <a:rPr lang="en-US" dirty="0"/>
              <a:t>Guidelines</a:t>
            </a:r>
          </a:p>
          <a:p>
            <a:r>
              <a:rPr lang="en-US" dirty="0"/>
              <a:t>Year End Flags</a:t>
            </a:r>
          </a:p>
          <a:p>
            <a:r>
              <a:rPr lang="en-US" dirty="0"/>
              <a:t>Encumbrances</a:t>
            </a:r>
          </a:p>
          <a:p>
            <a:r>
              <a:rPr lang="en-US" dirty="0"/>
              <a:t>Global Sub-code Edits</a:t>
            </a:r>
          </a:p>
          <a:p>
            <a:r>
              <a:rPr lang="en-US" dirty="0"/>
              <a:t>Generate Expense Budget</a:t>
            </a:r>
          </a:p>
          <a:p>
            <a:r>
              <a:rPr lang="en-US" dirty="0"/>
              <a:t>Closing Accounts</a:t>
            </a:r>
          </a:p>
          <a:p>
            <a:pPr lvl="1">
              <a:buFont typeface="Arial" pitchFamily="34" charset="0"/>
              <a:buChar char="•"/>
            </a:pPr>
            <a:r>
              <a:rPr lang="en-US" dirty="0"/>
              <a:t>When</a:t>
            </a:r>
          </a:p>
          <a:p>
            <a:pPr lvl="1">
              <a:buFont typeface="Arial" pitchFamily="34" charset="0"/>
              <a:buChar char="•"/>
            </a:pPr>
            <a:r>
              <a:rPr lang="en-US" dirty="0"/>
              <a:t>What to look for</a:t>
            </a:r>
          </a:p>
          <a:p>
            <a:pPr marL="342900" lvl="1"/>
            <a:r>
              <a:rPr lang="en-US" sz="2100"/>
              <a:t>Banner Reversals</a:t>
            </a:r>
          </a:p>
          <a:p>
            <a:pPr marL="342900" lvl="1"/>
            <a:endParaRPr lang="en-US" sz="2100" dirty="0"/>
          </a:p>
          <a:p>
            <a:pPr marL="468630" lvl="1" indent="0">
              <a:buNone/>
            </a:pPr>
            <a:endParaRPr lang="en-US" dirty="0"/>
          </a:p>
        </p:txBody>
      </p:sp>
      <p:pic>
        <p:nvPicPr>
          <p:cNvPr id="2050" name="Picture 2" descr="http://ts4.mm.bing.net/th?id=H.4659632393357359&amp;pid=1.7&amp;w=227&amp;h=154&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86200"/>
            <a:ext cx="2424113" cy="16668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4944594864178875&amp;pid=1.7&amp;w=172&amp;h=155&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471612"/>
            <a:ext cx="163830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109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20000" cy="362527"/>
          </a:xfrm>
        </p:spPr>
        <p:txBody>
          <a:bodyPr>
            <a:normAutofit fontScale="90000"/>
          </a:bodyPr>
          <a:lstStyle/>
          <a:p>
            <a:pPr algn="ctr"/>
            <a:r>
              <a:rPr lang="en-US" sz="2400" dirty="0"/>
              <a:t>Year end flag</a:t>
            </a:r>
          </a:p>
        </p:txBody>
      </p:sp>
      <p:sp>
        <p:nvSpPr>
          <p:cNvPr id="3" name="Content Placeholder 2"/>
          <p:cNvSpPr>
            <a:spLocks noGrp="1"/>
          </p:cNvSpPr>
          <p:nvPr>
            <p:ph idx="1"/>
          </p:nvPr>
        </p:nvSpPr>
        <p:spPr>
          <a:xfrm>
            <a:off x="533400" y="828964"/>
            <a:ext cx="6705600" cy="304799"/>
          </a:xfrm>
        </p:spPr>
        <p:txBody>
          <a:bodyPr>
            <a:normAutofit fontScale="85000" lnSpcReduction="20000"/>
          </a:bodyPr>
          <a:lstStyle/>
          <a:p>
            <a:r>
              <a:rPr lang="en-US" dirty="0"/>
              <a:t>E-Encumbrance  </a:t>
            </a:r>
          </a:p>
          <a:p>
            <a:endParaRPr lang="en-US" dirty="0"/>
          </a:p>
          <a:p>
            <a:pPr marL="468630" lvl="1" indent="0">
              <a:buNone/>
            </a:pPr>
            <a:endParaRPr lang="en-US" dirty="0"/>
          </a:p>
        </p:txBody>
      </p:sp>
      <p:sp>
        <p:nvSpPr>
          <p:cNvPr id="5" name="TextBox 4"/>
          <p:cNvSpPr txBox="1"/>
          <p:nvPr/>
        </p:nvSpPr>
        <p:spPr>
          <a:xfrm>
            <a:off x="1524000" y="4563350"/>
            <a:ext cx="3764492" cy="338554"/>
          </a:xfrm>
          <a:prstGeom prst="rect">
            <a:avLst/>
          </a:prstGeom>
          <a:noFill/>
        </p:spPr>
        <p:txBody>
          <a:bodyPr wrap="none" rtlCol="0">
            <a:spAutoFit/>
          </a:bodyPr>
          <a:lstStyle/>
          <a:p>
            <a:pPr marL="525780" lvl="1">
              <a:spcBef>
                <a:spcPts val="700"/>
              </a:spcBef>
              <a:buClr>
                <a:schemeClr val="accent1"/>
              </a:buClr>
              <a:buSzPct val="85000"/>
            </a:pPr>
            <a:r>
              <a:rPr lang="en-US" sz="1600" b="1" dirty="0">
                <a:solidFill>
                  <a:srgbClr val="FFFF00"/>
                </a:solidFill>
              </a:rPr>
              <a:t>FRS        Account        Summary</a:t>
            </a:r>
          </a:p>
        </p:txBody>
      </p:sp>
      <p:sp>
        <p:nvSpPr>
          <p:cNvPr id="7" name="Right Arrow 6"/>
          <p:cNvSpPr/>
          <p:nvPr/>
        </p:nvSpPr>
        <p:spPr>
          <a:xfrm>
            <a:off x="2590800" y="4619717"/>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ight Arrow 7"/>
          <p:cNvSpPr/>
          <p:nvPr/>
        </p:nvSpPr>
        <p:spPr>
          <a:xfrm>
            <a:off x="3827929" y="4619717"/>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9" name="Picture 8"/>
          <p:cNvPicPr>
            <a:picLocks noChangeAspect="1"/>
          </p:cNvPicPr>
          <p:nvPr/>
        </p:nvPicPr>
        <p:blipFill>
          <a:blip r:embed="rId3"/>
          <a:stretch>
            <a:fillRect/>
          </a:stretch>
        </p:blipFill>
        <p:spPr>
          <a:xfrm>
            <a:off x="1219200" y="1387212"/>
            <a:ext cx="6481482" cy="485749"/>
          </a:xfrm>
          <a:prstGeom prst="rect">
            <a:avLst/>
          </a:prstGeom>
        </p:spPr>
      </p:pic>
      <p:pic>
        <p:nvPicPr>
          <p:cNvPr id="10" name="Picture 9"/>
          <p:cNvPicPr>
            <a:picLocks noChangeAspect="1"/>
          </p:cNvPicPr>
          <p:nvPr/>
        </p:nvPicPr>
        <p:blipFill>
          <a:blip r:embed="rId4"/>
          <a:stretch>
            <a:fillRect/>
          </a:stretch>
        </p:blipFill>
        <p:spPr>
          <a:xfrm>
            <a:off x="381000" y="2133600"/>
            <a:ext cx="8349461" cy="2338388"/>
          </a:xfrm>
          <a:prstGeom prst="rect">
            <a:avLst/>
          </a:prstGeom>
        </p:spPr>
      </p:pic>
    </p:spTree>
    <p:extLst>
      <p:ext uri="{BB962C8B-B14F-4D97-AF65-F5344CB8AC3E}">
        <p14:creationId xmlns:p14="http://schemas.microsoft.com/office/powerpoint/2010/main" val="2036339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487362"/>
          </a:xfrm>
        </p:spPr>
        <p:txBody>
          <a:bodyPr>
            <a:normAutofit fontScale="90000"/>
          </a:bodyPr>
          <a:lstStyle/>
          <a:p>
            <a:pPr algn="ctr"/>
            <a:r>
              <a:rPr lang="en-US" dirty="0"/>
              <a:t>Year End Flag</a:t>
            </a:r>
          </a:p>
        </p:txBody>
      </p:sp>
      <p:sp>
        <p:nvSpPr>
          <p:cNvPr id="3" name="Content Placeholder 2"/>
          <p:cNvSpPr>
            <a:spLocks noGrp="1"/>
          </p:cNvSpPr>
          <p:nvPr>
            <p:ph idx="1"/>
          </p:nvPr>
        </p:nvSpPr>
        <p:spPr>
          <a:xfrm>
            <a:off x="104774" y="3705517"/>
            <a:ext cx="8353425" cy="381000"/>
          </a:xfrm>
        </p:spPr>
        <p:txBody>
          <a:bodyPr>
            <a:noAutofit/>
          </a:bodyPr>
          <a:lstStyle/>
          <a:p>
            <a:pPr marL="68580" indent="0">
              <a:buNone/>
            </a:pPr>
            <a:r>
              <a:rPr lang="en-US" sz="1800" dirty="0"/>
              <a:t>Example of Budget rolling forward to cover encumbrance in FY2019 on transaction tab</a:t>
            </a:r>
          </a:p>
        </p:txBody>
      </p:sp>
      <p:sp>
        <p:nvSpPr>
          <p:cNvPr id="7" name="TextBox 6"/>
          <p:cNvSpPr txBox="1"/>
          <p:nvPr/>
        </p:nvSpPr>
        <p:spPr>
          <a:xfrm>
            <a:off x="228600" y="1083061"/>
            <a:ext cx="7291039" cy="400110"/>
          </a:xfrm>
          <a:prstGeom prst="rect">
            <a:avLst/>
          </a:prstGeom>
          <a:noFill/>
        </p:spPr>
        <p:txBody>
          <a:bodyPr wrap="square" rtlCol="0">
            <a:spAutoFit/>
          </a:bodyPr>
          <a:lstStyle/>
          <a:p>
            <a:pPr lvl="0"/>
            <a:r>
              <a:rPr lang="en-US" sz="2000" dirty="0">
                <a:solidFill>
                  <a:srgbClr val="FFFFFF"/>
                </a:solidFill>
              </a:rPr>
              <a:t>Open</a:t>
            </a:r>
            <a:r>
              <a:rPr lang="en-US" dirty="0">
                <a:solidFill>
                  <a:srgbClr val="FFFFFF"/>
                </a:solidFill>
              </a:rPr>
              <a:t> Commitment Screen at Year end FY2018 </a:t>
            </a:r>
          </a:p>
        </p:txBody>
      </p:sp>
      <p:sp>
        <p:nvSpPr>
          <p:cNvPr id="4" name="TextBox 3"/>
          <p:cNvSpPr txBox="1"/>
          <p:nvPr/>
        </p:nvSpPr>
        <p:spPr>
          <a:xfrm>
            <a:off x="228600" y="3016580"/>
            <a:ext cx="4736233" cy="338554"/>
          </a:xfrm>
          <a:prstGeom prst="rect">
            <a:avLst/>
          </a:prstGeom>
          <a:noFill/>
        </p:spPr>
        <p:txBody>
          <a:bodyPr wrap="none" rtlCol="0">
            <a:spAutoFit/>
          </a:bodyPr>
          <a:lstStyle/>
          <a:p>
            <a:pPr marL="525780" lvl="1">
              <a:spcBef>
                <a:spcPts val="700"/>
              </a:spcBef>
              <a:buClr>
                <a:schemeClr val="accent1"/>
              </a:buClr>
              <a:buSzPct val="85000"/>
            </a:pPr>
            <a:r>
              <a:rPr lang="en-US" sz="1600" b="1" dirty="0">
                <a:solidFill>
                  <a:srgbClr val="FFFF00"/>
                </a:solidFill>
              </a:rPr>
              <a:t>FRS        Account        Open Commitment</a:t>
            </a:r>
          </a:p>
        </p:txBody>
      </p:sp>
      <p:sp>
        <p:nvSpPr>
          <p:cNvPr id="10" name="Right Arrow 9"/>
          <p:cNvSpPr/>
          <p:nvPr/>
        </p:nvSpPr>
        <p:spPr>
          <a:xfrm>
            <a:off x="1264024" y="3048794"/>
            <a:ext cx="304800" cy="249566"/>
          </a:xfrm>
          <a:prstGeom prst="rightArrow">
            <a:avLst>
              <a:gd name="adj1" fmla="val 50000"/>
              <a:gd name="adj2" fmla="val 4281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endParaRPr lang="en-US" dirty="0"/>
          </a:p>
        </p:txBody>
      </p:sp>
      <p:sp>
        <p:nvSpPr>
          <p:cNvPr id="11" name="Right Arrow 10"/>
          <p:cNvSpPr/>
          <p:nvPr/>
        </p:nvSpPr>
        <p:spPr>
          <a:xfrm>
            <a:off x="2501413" y="3047241"/>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endParaRPr lang="en-US" dirty="0"/>
          </a:p>
        </p:txBody>
      </p:sp>
      <p:sp>
        <p:nvSpPr>
          <p:cNvPr id="13" name="Rectangle 12"/>
          <p:cNvSpPr/>
          <p:nvPr/>
        </p:nvSpPr>
        <p:spPr>
          <a:xfrm>
            <a:off x="-34636" y="6019800"/>
            <a:ext cx="5112848" cy="338554"/>
          </a:xfrm>
          <a:prstGeom prst="rect">
            <a:avLst/>
          </a:prstGeom>
        </p:spPr>
        <p:txBody>
          <a:bodyPr wrap="square">
            <a:spAutoFit/>
          </a:bodyPr>
          <a:lstStyle/>
          <a:p>
            <a:pPr marL="525780" lvl="1">
              <a:spcBef>
                <a:spcPts val="700"/>
              </a:spcBef>
              <a:buClr>
                <a:schemeClr val="accent1"/>
              </a:buClr>
              <a:buSzPct val="85000"/>
            </a:pPr>
            <a:r>
              <a:rPr lang="en-US" sz="1600" b="1" dirty="0">
                <a:solidFill>
                  <a:schemeClr val="accent6">
                    <a:lumMod val="50000"/>
                  </a:schemeClr>
                </a:solidFill>
              </a:rPr>
              <a:t>FRS        Account        Transactions</a:t>
            </a:r>
          </a:p>
        </p:txBody>
      </p:sp>
      <p:sp>
        <p:nvSpPr>
          <p:cNvPr id="14" name="Right Arrow 13"/>
          <p:cNvSpPr/>
          <p:nvPr/>
        </p:nvSpPr>
        <p:spPr>
          <a:xfrm>
            <a:off x="1066800" y="6048162"/>
            <a:ext cx="304800" cy="249566"/>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50000"/>
                  </a:schemeClr>
                </a:solidFill>
              </a:rPr>
              <a:t>      </a:t>
            </a:r>
            <a:endParaRPr lang="en-US" dirty="0">
              <a:solidFill>
                <a:schemeClr val="accent6">
                  <a:lumMod val="50000"/>
                </a:schemeClr>
              </a:solidFill>
            </a:endParaRPr>
          </a:p>
        </p:txBody>
      </p:sp>
      <p:sp>
        <p:nvSpPr>
          <p:cNvPr id="15" name="Right Arrow 14"/>
          <p:cNvSpPr/>
          <p:nvPr/>
        </p:nvSpPr>
        <p:spPr>
          <a:xfrm>
            <a:off x="2320636" y="6064294"/>
            <a:ext cx="304800" cy="249566"/>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endParaRPr lang="en-US" dirty="0"/>
          </a:p>
        </p:txBody>
      </p:sp>
      <p:pic>
        <p:nvPicPr>
          <p:cNvPr id="16" name="Picture 15"/>
          <p:cNvPicPr>
            <a:picLocks noChangeAspect="1"/>
          </p:cNvPicPr>
          <p:nvPr/>
        </p:nvPicPr>
        <p:blipFill>
          <a:blip r:embed="rId2"/>
          <a:stretch>
            <a:fillRect/>
          </a:stretch>
        </p:blipFill>
        <p:spPr>
          <a:xfrm>
            <a:off x="104775" y="1535410"/>
            <a:ext cx="8934450" cy="1438275"/>
          </a:xfrm>
          <a:prstGeom prst="rect">
            <a:avLst/>
          </a:prstGeom>
        </p:spPr>
      </p:pic>
      <p:pic>
        <p:nvPicPr>
          <p:cNvPr id="17" name="Picture 16"/>
          <p:cNvPicPr>
            <a:picLocks noChangeAspect="1"/>
          </p:cNvPicPr>
          <p:nvPr/>
        </p:nvPicPr>
        <p:blipFill>
          <a:blip r:embed="rId3"/>
          <a:stretch>
            <a:fillRect/>
          </a:stretch>
        </p:blipFill>
        <p:spPr>
          <a:xfrm>
            <a:off x="381000" y="4316307"/>
            <a:ext cx="7781925" cy="1362075"/>
          </a:xfrm>
          <a:prstGeom prst="rect">
            <a:avLst/>
          </a:prstGeom>
        </p:spPr>
      </p:pic>
    </p:spTree>
    <p:extLst>
      <p:ext uri="{BB962C8B-B14F-4D97-AF65-F5344CB8AC3E}">
        <p14:creationId xmlns:p14="http://schemas.microsoft.com/office/powerpoint/2010/main" val="503533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Encumbrance</a:t>
            </a:r>
          </a:p>
        </p:txBody>
      </p:sp>
      <p:sp>
        <p:nvSpPr>
          <p:cNvPr id="5" name="TextBox 4"/>
          <p:cNvSpPr txBox="1"/>
          <p:nvPr/>
        </p:nvSpPr>
        <p:spPr>
          <a:xfrm>
            <a:off x="659130" y="4343400"/>
            <a:ext cx="5257800" cy="338554"/>
          </a:xfrm>
          <a:prstGeom prst="rect">
            <a:avLst/>
          </a:prstGeom>
          <a:noFill/>
        </p:spPr>
        <p:txBody>
          <a:bodyPr wrap="square" rtlCol="0">
            <a:spAutoFit/>
          </a:bodyPr>
          <a:lstStyle/>
          <a:p>
            <a:pPr marL="525780" lvl="1">
              <a:spcBef>
                <a:spcPts val="700"/>
              </a:spcBef>
              <a:buClr>
                <a:schemeClr val="accent1"/>
              </a:buClr>
              <a:buSzPct val="85000"/>
            </a:pPr>
            <a:r>
              <a:rPr lang="en-US" sz="1600" b="1" dirty="0">
                <a:solidFill>
                  <a:srgbClr val="FFFF00"/>
                </a:solidFill>
              </a:rPr>
              <a:t>FRS        Account        Transactions</a:t>
            </a:r>
          </a:p>
        </p:txBody>
      </p:sp>
      <p:sp>
        <p:nvSpPr>
          <p:cNvPr id="6" name="Right Arrow 5"/>
          <p:cNvSpPr/>
          <p:nvPr/>
        </p:nvSpPr>
        <p:spPr>
          <a:xfrm>
            <a:off x="1752600" y="4387894"/>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ight Arrow 6"/>
          <p:cNvSpPr/>
          <p:nvPr/>
        </p:nvSpPr>
        <p:spPr>
          <a:xfrm>
            <a:off x="2964757" y="4387894"/>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Content Placeholder 2"/>
          <p:cNvSpPr>
            <a:spLocks noGrp="1"/>
          </p:cNvSpPr>
          <p:nvPr>
            <p:ph idx="1"/>
          </p:nvPr>
        </p:nvSpPr>
        <p:spPr>
          <a:xfrm>
            <a:off x="685800" y="1600201"/>
            <a:ext cx="7772400" cy="3352799"/>
          </a:xfrm>
        </p:spPr>
        <p:txBody>
          <a:bodyPr/>
          <a:lstStyle/>
          <a:p>
            <a:endParaRPr lang="en-US" dirty="0"/>
          </a:p>
        </p:txBody>
      </p:sp>
      <p:pic>
        <p:nvPicPr>
          <p:cNvPr id="8" name="Picture 7"/>
          <p:cNvPicPr>
            <a:picLocks noChangeAspect="1"/>
          </p:cNvPicPr>
          <p:nvPr/>
        </p:nvPicPr>
        <p:blipFill>
          <a:blip r:embed="rId2"/>
          <a:stretch>
            <a:fillRect/>
          </a:stretch>
        </p:blipFill>
        <p:spPr>
          <a:xfrm>
            <a:off x="685800" y="1676399"/>
            <a:ext cx="7772400" cy="2057401"/>
          </a:xfrm>
          <a:prstGeom prst="rect">
            <a:avLst/>
          </a:prstGeom>
        </p:spPr>
      </p:pic>
    </p:spTree>
    <p:extLst>
      <p:ext uri="{BB962C8B-B14F-4D97-AF65-F5344CB8AC3E}">
        <p14:creationId xmlns:p14="http://schemas.microsoft.com/office/powerpoint/2010/main" val="191326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563562"/>
          </a:xfrm>
        </p:spPr>
        <p:txBody>
          <a:bodyPr>
            <a:normAutofit fontScale="90000"/>
          </a:bodyPr>
          <a:lstStyle/>
          <a:p>
            <a:pPr algn="ctr"/>
            <a:r>
              <a:rPr lang="en-US" dirty="0"/>
              <a:t>ENCUMBRANCES</a:t>
            </a:r>
          </a:p>
        </p:txBody>
      </p:sp>
      <p:sp>
        <p:nvSpPr>
          <p:cNvPr id="8" name="TextBox 7"/>
          <p:cNvSpPr txBox="1"/>
          <p:nvPr/>
        </p:nvSpPr>
        <p:spPr>
          <a:xfrm>
            <a:off x="381000" y="838200"/>
            <a:ext cx="7848600" cy="923330"/>
          </a:xfrm>
          <a:prstGeom prst="rect">
            <a:avLst/>
          </a:prstGeom>
          <a:noFill/>
        </p:spPr>
        <p:txBody>
          <a:bodyPr wrap="square" rtlCol="0">
            <a:spAutoFit/>
          </a:bodyPr>
          <a:lstStyle/>
          <a:p>
            <a:endParaRPr lang="en-US" dirty="0"/>
          </a:p>
          <a:p>
            <a:endParaRPr lang="en-US" dirty="0"/>
          </a:p>
          <a:p>
            <a:r>
              <a:rPr lang="en-US" dirty="0"/>
              <a:t>Example of encumbrance rolling forward to new year and paid</a:t>
            </a:r>
          </a:p>
        </p:txBody>
      </p:sp>
      <p:sp>
        <p:nvSpPr>
          <p:cNvPr id="17" name="TextBox 16"/>
          <p:cNvSpPr txBox="1"/>
          <p:nvPr/>
        </p:nvSpPr>
        <p:spPr>
          <a:xfrm>
            <a:off x="0" y="2812018"/>
            <a:ext cx="5791200" cy="338554"/>
          </a:xfrm>
          <a:prstGeom prst="rect">
            <a:avLst/>
          </a:prstGeom>
          <a:noFill/>
        </p:spPr>
        <p:txBody>
          <a:bodyPr wrap="square" rtlCol="0">
            <a:spAutoFit/>
          </a:bodyPr>
          <a:lstStyle/>
          <a:p>
            <a:pPr marL="525780" lvl="1">
              <a:spcBef>
                <a:spcPts val="700"/>
              </a:spcBef>
              <a:buClr>
                <a:schemeClr val="accent1"/>
              </a:buClr>
              <a:buSzPct val="85000"/>
            </a:pPr>
            <a:r>
              <a:rPr lang="en-US" sz="1600" b="1" dirty="0">
                <a:solidFill>
                  <a:srgbClr val="FFFF00"/>
                </a:solidFill>
              </a:rPr>
              <a:t>  FRS         Account         Open Commitment</a:t>
            </a:r>
          </a:p>
        </p:txBody>
      </p:sp>
      <p:sp>
        <p:nvSpPr>
          <p:cNvPr id="4" name="Rectangle 3"/>
          <p:cNvSpPr/>
          <p:nvPr/>
        </p:nvSpPr>
        <p:spPr>
          <a:xfrm>
            <a:off x="76200" y="4592349"/>
            <a:ext cx="5105400" cy="338554"/>
          </a:xfrm>
          <a:prstGeom prst="rect">
            <a:avLst/>
          </a:prstGeom>
        </p:spPr>
        <p:txBody>
          <a:bodyPr wrap="square">
            <a:spAutoFit/>
          </a:bodyPr>
          <a:lstStyle/>
          <a:p>
            <a:pPr marL="525780" lvl="1">
              <a:spcBef>
                <a:spcPts val="700"/>
              </a:spcBef>
              <a:buClr>
                <a:schemeClr val="accent1"/>
              </a:buClr>
              <a:buSzPct val="85000"/>
            </a:pPr>
            <a:r>
              <a:rPr lang="en-US" sz="1600" b="1" dirty="0">
                <a:solidFill>
                  <a:srgbClr val="FFFF00"/>
                </a:solidFill>
              </a:rPr>
              <a:t> FRS        Account        Transactions</a:t>
            </a:r>
          </a:p>
        </p:txBody>
      </p:sp>
      <p:sp>
        <p:nvSpPr>
          <p:cNvPr id="14" name="Right Arrow 13"/>
          <p:cNvSpPr/>
          <p:nvPr/>
        </p:nvSpPr>
        <p:spPr>
          <a:xfrm>
            <a:off x="1219200" y="4609152"/>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1" name="Right Arrow 20"/>
          <p:cNvSpPr/>
          <p:nvPr/>
        </p:nvSpPr>
        <p:spPr>
          <a:xfrm>
            <a:off x="2476500" y="4625955"/>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Right Arrow 22"/>
          <p:cNvSpPr/>
          <p:nvPr/>
        </p:nvSpPr>
        <p:spPr>
          <a:xfrm>
            <a:off x="1219200" y="2851540"/>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Right Arrow 23"/>
          <p:cNvSpPr/>
          <p:nvPr/>
        </p:nvSpPr>
        <p:spPr>
          <a:xfrm>
            <a:off x="2537691" y="2851540"/>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p:cNvPicPr>
            <a:picLocks noChangeAspect="1"/>
          </p:cNvPicPr>
          <p:nvPr/>
        </p:nvPicPr>
        <p:blipFill>
          <a:blip r:embed="rId2"/>
          <a:stretch>
            <a:fillRect/>
          </a:stretch>
        </p:blipFill>
        <p:spPr>
          <a:xfrm>
            <a:off x="23812" y="3485698"/>
            <a:ext cx="9096375" cy="771525"/>
          </a:xfrm>
          <a:prstGeom prst="rect">
            <a:avLst/>
          </a:prstGeom>
        </p:spPr>
      </p:pic>
      <p:pic>
        <p:nvPicPr>
          <p:cNvPr id="6" name="Content Placeholder 5"/>
          <p:cNvPicPr>
            <a:picLocks noGrp="1" noChangeAspect="1"/>
          </p:cNvPicPr>
          <p:nvPr>
            <p:ph idx="1"/>
          </p:nvPr>
        </p:nvPicPr>
        <p:blipFill>
          <a:blip r:embed="rId3"/>
          <a:stretch>
            <a:fillRect/>
          </a:stretch>
        </p:blipFill>
        <p:spPr>
          <a:xfrm>
            <a:off x="192741" y="1819657"/>
            <a:ext cx="8751870" cy="771143"/>
          </a:xfrm>
          <a:prstGeom prst="rect">
            <a:avLst/>
          </a:prstGeom>
        </p:spPr>
      </p:pic>
    </p:spTree>
    <p:extLst>
      <p:ext uri="{BB962C8B-B14F-4D97-AF65-F5344CB8AC3E}">
        <p14:creationId xmlns:p14="http://schemas.microsoft.com/office/powerpoint/2010/main" val="77146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487362"/>
          </a:xfrm>
        </p:spPr>
        <p:txBody>
          <a:bodyPr>
            <a:normAutofit fontScale="90000"/>
          </a:bodyPr>
          <a:lstStyle/>
          <a:p>
            <a:pPr algn="ctr"/>
            <a:br>
              <a:rPr lang="en-US" dirty="0"/>
            </a:br>
            <a:r>
              <a:rPr lang="en-US" dirty="0"/>
              <a:t>Year End Flags</a:t>
            </a:r>
            <a:br>
              <a:rPr lang="en-US" dirty="0"/>
            </a:br>
            <a:endParaRPr lang="en-US" dirty="0"/>
          </a:p>
        </p:txBody>
      </p:sp>
      <p:sp>
        <p:nvSpPr>
          <p:cNvPr id="3" name="Content Placeholder 2"/>
          <p:cNvSpPr>
            <a:spLocks noGrp="1"/>
          </p:cNvSpPr>
          <p:nvPr>
            <p:ph idx="1"/>
          </p:nvPr>
        </p:nvSpPr>
        <p:spPr>
          <a:xfrm>
            <a:off x="228600" y="1600200"/>
            <a:ext cx="8638794" cy="3733801"/>
          </a:xfrm>
        </p:spPr>
        <p:txBody>
          <a:bodyPr/>
          <a:lstStyle/>
          <a:p>
            <a:pPr marL="457200" lvl="1" indent="0">
              <a:buNone/>
            </a:pPr>
            <a:r>
              <a:rPr lang="en-US" sz="2000" dirty="0"/>
              <a:t>F - Fiscal Year</a:t>
            </a:r>
          </a:p>
          <a:p>
            <a:pPr lvl="1"/>
            <a:r>
              <a:rPr lang="en-US" sz="2000" dirty="0"/>
              <a:t>Carries forward all unexpended balances including encumbrances, revenue and expense budget</a:t>
            </a:r>
          </a:p>
          <a:p>
            <a:pPr lvl="1"/>
            <a:r>
              <a:rPr lang="en-US" sz="2000" dirty="0"/>
              <a:t>Creates a Batch Reference</a:t>
            </a:r>
          </a:p>
          <a:p>
            <a:pPr lvl="2"/>
            <a:r>
              <a:rPr lang="en-US" sz="2000" dirty="0"/>
              <a:t>BBFE (Budget Brought Forward Encumbrance) </a:t>
            </a:r>
          </a:p>
          <a:p>
            <a:pPr lvl="2"/>
            <a:r>
              <a:rPr lang="en-US" sz="2000" dirty="0"/>
              <a:t>BBF (Budget Brought Forward) for all BBA</a:t>
            </a:r>
          </a:p>
          <a:p>
            <a:pPr lvl="1"/>
            <a:r>
              <a:rPr lang="en-US" sz="2200" dirty="0"/>
              <a:t>Local accounts – gift and material fee accounts</a:t>
            </a:r>
          </a:p>
          <a:p>
            <a:pPr lvl="1"/>
            <a:endParaRPr lang="en-US" sz="2200" dirty="0"/>
          </a:p>
          <a:p>
            <a:pPr marL="468630" lvl="1" indent="0">
              <a:buNone/>
            </a:pPr>
            <a:endParaRPr lang="en-US" sz="1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648200"/>
            <a:ext cx="127635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47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2440"/>
            <a:ext cx="6934200" cy="467159"/>
          </a:xfrm>
        </p:spPr>
        <p:txBody>
          <a:bodyPr>
            <a:normAutofit fontScale="90000"/>
          </a:bodyPr>
          <a:lstStyle/>
          <a:p>
            <a:pPr algn="ctr"/>
            <a:br>
              <a:rPr lang="en-US" sz="3100" dirty="0"/>
            </a:br>
            <a:r>
              <a:rPr lang="en-US" sz="3100" dirty="0"/>
              <a:t>Year End Flags - Fiscal</a:t>
            </a:r>
            <a:br>
              <a:rPr lang="en-US" dirty="0"/>
            </a:br>
            <a:endParaRPr lang="en-US" dirty="0"/>
          </a:p>
        </p:txBody>
      </p:sp>
      <p:sp>
        <p:nvSpPr>
          <p:cNvPr id="14" name="Rectangle 13"/>
          <p:cNvSpPr/>
          <p:nvPr/>
        </p:nvSpPr>
        <p:spPr>
          <a:xfrm>
            <a:off x="1447800" y="22860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28600" y="646738"/>
            <a:ext cx="2438400" cy="923330"/>
          </a:xfrm>
          <a:prstGeom prst="rect">
            <a:avLst/>
          </a:prstGeom>
          <a:noFill/>
        </p:spPr>
        <p:txBody>
          <a:bodyPr wrap="square" rtlCol="0">
            <a:spAutoFit/>
          </a:bodyPr>
          <a:lstStyle/>
          <a:p>
            <a:r>
              <a:rPr lang="en-US" dirty="0"/>
              <a:t>Available Balances Year End FY2017 – </a:t>
            </a:r>
          </a:p>
          <a:p>
            <a:endParaRPr lang="en-US" dirty="0"/>
          </a:p>
        </p:txBody>
      </p:sp>
      <p:sp>
        <p:nvSpPr>
          <p:cNvPr id="21" name="TextBox 20"/>
          <p:cNvSpPr txBox="1"/>
          <p:nvPr/>
        </p:nvSpPr>
        <p:spPr>
          <a:xfrm>
            <a:off x="30480" y="3695330"/>
            <a:ext cx="3846314" cy="646331"/>
          </a:xfrm>
          <a:prstGeom prst="rect">
            <a:avLst/>
          </a:prstGeom>
          <a:noFill/>
        </p:spPr>
        <p:txBody>
          <a:bodyPr wrap="square" rtlCol="0">
            <a:spAutoFit/>
          </a:bodyPr>
          <a:lstStyle/>
          <a:p>
            <a:r>
              <a:rPr lang="en-US" dirty="0"/>
              <a:t>BBF FY2018</a:t>
            </a:r>
          </a:p>
          <a:p>
            <a:endParaRPr lang="en-US" dirty="0"/>
          </a:p>
        </p:txBody>
      </p:sp>
      <p:pic>
        <p:nvPicPr>
          <p:cNvPr id="4" name="Picture 3"/>
          <p:cNvPicPr>
            <a:picLocks noChangeAspect="1"/>
          </p:cNvPicPr>
          <p:nvPr/>
        </p:nvPicPr>
        <p:blipFill>
          <a:blip r:embed="rId3"/>
          <a:stretch>
            <a:fillRect/>
          </a:stretch>
        </p:blipFill>
        <p:spPr>
          <a:xfrm>
            <a:off x="2514600" y="574021"/>
            <a:ext cx="6019800" cy="2914650"/>
          </a:xfrm>
          <a:prstGeom prst="rect">
            <a:avLst/>
          </a:prstGeom>
        </p:spPr>
      </p:pic>
      <p:pic>
        <p:nvPicPr>
          <p:cNvPr id="7" name="Content Placeholder 6"/>
          <p:cNvPicPr>
            <a:picLocks noGrp="1" noChangeAspect="1"/>
          </p:cNvPicPr>
          <p:nvPr>
            <p:ph idx="1"/>
          </p:nvPr>
        </p:nvPicPr>
        <p:blipFill>
          <a:blip r:embed="rId4"/>
          <a:stretch>
            <a:fillRect/>
          </a:stretch>
        </p:blipFill>
        <p:spPr>
          <a:xfrm>
            <a:off x="152400" y="4164126"/>
            <a:ext cx="7772400" cy="940404"/>
          </a:xfrm>
          <a:prstGeom prst="rect">
            <a:avLst/>
          </a:prstGeom>
        </p:spPr>
      </p:pic>
      <p:sp>
        <p:nvSpPr>
          <p:cNvPr id="5" name="TextBox 4"/>
          <p:cNvSpPr txBox="1"/>
          <p:nvPr/>
        </p:nvSpPr>
        <p:spPr>
          <a:xfrm>
            <a:off x="990600" y="5152655"/>
            <a:ext cx="4191000" cy="646331"/>
          </a:xfrm>
          <a:prstGeom prst="rect">
            <a:avLst/>
          </a:prstGeom>
          <a:noFill/>
        </p:spPr>
        <p:txBody>
          <a:bodyPr wrap="square" rtlCol="0">
            <a:spAutoFit/>
          </a:bodyPr>
          <a:lstStyle/>
          <a:p>
            <a:r>
              <a:rPr lang="en-US" b="1" dirty="0">
                <a:solidFill>
                  <a:srgbClr val="FFFF00"/>
                </a:solidFill>
              </a:rPr>
              <a:t>FRS        Account        Transactions</a:t>
            </a:r>
          </a:p>
          <a:p>
            <a:endParaRPr lang="en-US" dirty="0">
              <a:solidFill>
                <a:srgbClr val="FFFF00"/>
              </a:solidFill>
            </a:endParaRPr>
          </a:p>
        </p:txBody>
      </p:sp>
      <p:sp>
        <p:nvSpPr>
          <p:cNvPr id="6" name="TextBox 5"/>
          <p:cNvSpPr txBox="1"/>
          <p:nvPr/>
        </p:nvSpPr>
        <p:spPr>
          <a:xfrm>
            <a:off x="2729176" y="3510664"/>
            <a:ext cx="3786009" cy="369332"/>
          </a:xfrm>
          <a:prstGeom prst="rect">
            <a:avLst/>
          </a:prstGeom>
          <a:noFill/>
        </p:spPr>
        <p:txBody>
          <a:bodyPr wrap="square" rtlCol="0">
            <a:spAutoFit/>
          </a:bodyPr>
          <a:lstStyle/>
          <a:p>
            <a:r>
              <a:rPr lang="en-US" b="1" dirty="0">
                <a:solidFill>
                  <a:srgbClr val="FFFF00"/>
                </a:solidFill>
              </a:rPr>
              <a:t>FRS        Account        Summary</a:t>
            </a:r>
          </a:p>
        </p:txBody>
      </p:sp>
      <p:sp>
        <p:nvSpPr>
          <p:cNvPr id="10" name="Right Arrow 9"/>
          <p:cNvSpPr/>
          <p:nvPr/>
        </p:nvSpPr>
        <p:spPr>
          <a:xfrm>
            <a:off x="1600200" y="5201395"/>
            <a:ext cx="304800" cy="32099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Right Arrow 11"/>
          <p:cNvSpPr/>
          <p:nvPr/>
        </p:nvSpPr>
        <p:spPr>
          <a:xfrm>
            <a:off x="3419636" y="3570547"/>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ight Arrow 12"/>
          <p:cNvSpPr/>
          <p:nvPr/>
        </p:nvSpPr>
        <p:spPr>
          <a:xfrm>
            <a:off x="4738789" y="3575858"/>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Right Arrow 14"/>
          <p:cNvSpPr/>
          <p:nvPr/>
        </p:nvSpPr>
        <p:spPr>
          <a:xfrm>
            <a:off x="2971800" y="5201395"/>
            <a:ext cx="304800" cy="32099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795754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Year end flag</a:t>
            </a:r>
          </a:p>
        </p:txBody>
      </p:sp>
      <p:sp>
        <p:nvSpPr>
          <p:cNvPr id="3" name="Content Placeholder 2"/>
          <p:cNvSpPr>
            <a:spLocks noGrp="1"/>
          </p:cNvSpPr>
          <p:nvPr>
            <p:ph idx="1"/>
          </p:nvPr>
        </p:nvSpPr>
        <p:spPr/>
        <p:txBody>
          <a:bodyPr>
            <a:normAutofit/>
          </a:bodyPr>
          <a:lstStyle/>
          <a:p>
            <a:r>
              <a:rPr lang="en-US" sz="1800" dirty="0"/>
              <a:t>P-Project Accounts</a:t>
            </a:r>
          </a:p>
          <a:p>
            <a:pPr lvl="1"/>
            <a:r>
              <a:rPr lang="en-US" sz="1800" dirty="0"/>
              <a:t>Carry forward all balances</a:t>
            </a:r>
          </a:p>
          <a:p>
            <a:pPr lvl="2"/>
            <a:r>
              <a:rPr lang="en-US" sz="1800" dirty="0"/>
              <a:t>Including encumbrances, revenue and expense budget and actuals</a:t>
            </a:r>
          </a:p>
          <a:p>
            <a:pPr lvl="1"/>
            <a:r>
              <a:rPr lang="en-US" sz="1800" dirty="0"/>
              <a:t>Creates a Batch Reference </a:t>
            </a:r>
          </a:p>
          <a:p>
            <a:pPr lvl="2"/>
            <a:r>
              <a:rPr lang="en-US" sz="1800" dirty="0"/>
              <a:t>BBFE (Budget Brought Forward Encumbrance) </a:t>
            </a:r>
          </a:p>
          <a:p>
            <a:pPr lvl="2"/>
            <a:r>
              <a:rPr lang="en-US" sz="1800" dirty="0"/>
              <a:t>BBPJ (Budget Brought Forward Project) </a:t>
            </a:r>
          </a:p>
          <a:p>
            <a:pPr lvl="2"/>
            <a:r>
              <a:rPr lang="en-US" sz="1800" dirty="0"/>
              <a:t>BBPA (Beginning Balance Project Actuals)	</a:t>
            </a:r>
          </a:p>
          <a:p>
            <a:pPr lvl="1"/>
            <a:r>
              <a:rPr lang="en-US" sz="1800" dirty="0"/>
              <a:t>Can Retrieve totals from inception</a:t>
            </a:r>
          </a:p>
          <a:p>
            <a:pPr lvl="1"/>
            <a:r>
              <a:rPr lang="en-US" sz="1800" dirty="0"/>
              <a:t>Grant and Contract Accounts</a:t>
            </a:r>
          </a:p>
          <a:p>
            <a:endParaRPr lang="en-US" dirty="0"/>
          </a:p>
          <a:p>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114800"/>
            <a:ext cx="2133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302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896100" cy="533400"/>
          </a:xfrm>
        </p:spPr>
        <p:txBody>
          <a:bodyPr>
            <a:normAutofit/>
          </a:bodyPr>
          <a:lstStyle/>
          <a:p>
            <a:pPr algn="ctr"/>
            <a:r>
              <a:rPr lang="en-US" sz="2800" dirty="0"/>
              <a:t>Year end flags - project</a:t>
            </a:r>
          </a:p>
        </p:txBody>
      </p:sp>
      <p:sp>
        <p:nvSpPr>
          <p:cNvPr id="21" name="Rectangle 20"/>
          <p:cNvSpPr/>
          <p:nvPr/>
        </p:nvSpPr>
        <p:spPr>
          <a:xfrm>
            <a:off x="1447800" y="17526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0166" y="3828585"/>
            <a:ext cx="1616234" cy="646331"/>
          </a:xfrm>
          <a:prstGeom prst="rect">
            <a:avLst/>
          </a:prstGeom>
          <a:noFill/>
        </p:spPr>
        <p:txBody>
          <a:bodyPr wrap="square" rtlCol="0">
            <a:spAutoFit/>
          </a:bodyPr>
          <a:lstStyle/>
          <a:p>
            <a:endParaRPr lang="en-US" dirty="0"/>
          </a:p>
          <a:p>
            <a:endParaRPr lang="en-US" dirty="0"/>
          </a:p>
        </p:txBody>
      </p:sp>
      <p:sp>
        <p:nvSpPr>
          <p:cNvPr id="32" name="TextBox 31"/>
          <p:cNvSpPr txBox="1"/>
          <p:nvPr/>
        </p:nvSpPr>
        <p:spPr>
          <a:xfrm>
            <a:off x="36720" y="701216"/>
            <a:ext cx="8245987" cy="646331"/>
          </a:xfrm>
          <a:prstGeom prst="rect">
            <a:avLst/>
          </a:prstGeom>
          <a:noFill/>
        </p:spPr>
        <p:txBody>
          <a:bodyPr wrap="square" rtlCol="0">
            <a:spAutoFit/>
          </a:bodyPr>
          <a:lstStyle/>
          <a:p>
            <a:r>
              <a:rPr lang="en-US" dirty="0"/>
              <a:t>FY2017 Ending Project Actuals</a:t>
            </a:r>
          </a:p>
          <a:p>
            <a:endParaRPr lang="en-US" dirty="0"/>
          </a:p>
        </p:txBody>
      </p:sp>
      <p:sp>
        <p:nvSpPr>
          <p:cNvPr id="5" name="TextBox 4"/>
          <p:cNvSpPr txBox="1"/>
          <p:nvPr/>
        </p:nvSpPr>
        <p:spPr>
          <a:xfrm>
            <a:off x="2967956" y="5404533"/>
            <a:ext cx="3598870" cy="646331"/>
          </a:xfrm>
          <a:prstGeom prst="rect">
            <a:avLst/>
          </a:prstGeom>
          <a:noFill/>
        </p:spPr>
        <p:txBody>
          <a:bodyPr wrap="none" rtlCol="0">
            <a:spAutoFit/>
          </a:bodyPr>
          <a:lstStyle/>
          <a:p>
            <a:r>
              <a:rPr lang="en-US" b="1" dirty="0">
                <a:solidFill>
                  <a:srgbClr val="FFFF00"/>
                </a:solidFill>
              </a:rPr>
              <a:t>FRS        Account        Summary</a:t>
            </a:r>
          </a:p>
          <a:p>
            <a:endParaRPr lang="en-US" dirty="0">
              <a:solidFill>
                <a:srgbClr val="FFFF00"/>
              </a:solidFill>
            </a:endParaRPr>
          </a:p>
        </p:txBody>
      </p:sp>
      <p:sp>
        <p:nvSpPr>
          <p:cNvPr id="13" name="Right Arrow 12"/>
          <p:cNvSpPr/>
          <p:nvPr/>
        </p:nvSpPr>
        <p:spPr>
          <a:xfrm>
            <a:off x="3563335" y="5448266"/>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Right Arrow 13"/>
          <p:cNvSpPr/>
          <p:nvPr/>
        </p:nvSpPr>
        <p:spPr>
          <a:xfrm>
            <a:off x="5029200" y="5478132"/>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p:cNvPicPr>
            <a:picLocks noChangeAspect="1"/>
          </p:cNvPicPr>
          <p:nvPr/>
        </p:nvPicPr>
        <p:blipFill>
          <a:blip r:embed="rId3"/>
          <a:stretch>
            <a:fillRect/>
          </a:stretch>
        </p:blipFill>
        <p:spPr>
          <a:xfrm>
            <a:off x="868283" y="1155091"/>
            <a:ext cx="7013891" cy="4256375"/>
          </a:xfrm>
          <a:prstGeom prst="rect">
            <a:avLst/>
          </a:prstGeom>
        </p:spPr>
      </p:pic>
      <p:sp>
        <p:nvSpPr>
          <p:cNvPr id="8" name="Right Arrow 7"/>
          <p:cNvSpPr/>
          <p:nvPr/>
        </p:nvSpPr>
        <p:spPr>
          <a:xfrm>
            <a:off x="3674281" y="1710104"/>
            <a:ext cx="459569" cy="280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3715735" y="4194500"/>
            <a:ext cx="459569" cy="280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715735" y="3412450"/>
            <a:ext cx="459569" cy="280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3674281" y="4955026"/>
            <a:ext cx="459569" cy="280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15000" y="1116837"/>
            <a:ext cx="623226" cy="2675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159713" y="1127560"/>
            <a:ext cx="623226" cy="2675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638799" y="1710103"/>
            <a:ext cx="726831" cy="30626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523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313007"/>
          </a:xfrm>
        </p:spPr>
        <p:txBody>
          <a:bodyPr>
            <a:normAutofit fontScale="90000"/>
          </a:bodyPr>
          <a:lstStyle/>
          <a:p>
            <a:pPr algn="ctr"/>
            <a:r>
              <a:rPr lang="en-US" dirty="0"/>
              <a:t>Year End Flag - Project</a:t>
            </a:r>
          </a:p>
        </p:txBody>
      </p:sp>
      <p:sp>
        <p:nvSpPr>
          <p:cNvPr id="5" name="TextBox 4"/>
          <p:cNvSpPr txBox="1"/>
          <p:nvPr/>
        </p:nvSpPr>
        <p:spPr>
          <a:xfrm>
            <a:off x="152400" y="990600"/>
            <a:ext cx="5792144" cy="369332"/>
          </a:xfrm>
          <a:prstGeom prst="rect">
            <a:avLst/>
          </a:prstGeom>
          <a:noFill/>
        </p:spPr>
        <p:txBody>
          <a:bodyPr wrap="square" rtlCol="0">
            <a:spAutoFit/>
          </a:bodyPr>
          <a:lstStyle/>
          <a:p>
            <a:r>
              <a:rPr lang="en-US" dirty="0"/>
              <a:t>FY 2018 Beginning Balances</a:t>
            </a:r>
          </a:p>
        </p:txBody>
      </p:sp>
      <p:sp>
        <p:nvSpPr>
          <p:cNvPr id="9" name="TextBox 8"/>
          <p:cNvSpPr txBox="1"/>
          <p:nvPr/>
        </p:nvSpPr>
        <p:spPr>
          <a:xfrm>
            <a:off x="376382" y="5594866"/>
            <a:ext cx="3857146" cy="369332"/>
          </a:xfrm>
          <a:prstGeom prst="rect">
            <a:avLst/>
          </a:prstGeom>
          <a:noFill/>
        </p:spPr>
        <p:txBody>
          <a:bodyPr wrap="none" rtlCol="0">
            <a:spAutoFit/>
          </a:bodyPr>
          <a:lstStyle/>
          <a:p>
            <a:pPr>
              <a:buClrTx/>
            </a:pPr>
            <a:r>
              <a:rPr lang="en-US" b="1" dirty="0">
                <a:solidFill>
                  <a:srgbClr val="FFFF00"/>
                </a:solidFill>
              </a:rPr>
              <a:t>FRS        Account        Transactions</a:t>
            </a:r>
          </a:p>
        </p:txBody>
      </p:sp>
      <p:sp>
        <p:nvSpPr>
          <p:cNvPr id="10" name="Right Arrow 9"/>
          <p:cNvSpPr/>
          <p:nvPr/>
        </p:nvSpPr>
        <p:spPr>
          <a:xfrm>
            <a:off x="972315" y="5654749"/>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Right Arrow 10"/>
          <p:cNvSpPr/>
          <p:nvPr/>
        </p:nvSpPr>
        <p:spPr>
          <a:xfrm>
            <a:off x="2349403" y="5654749"/>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6" name="Picture 5"/>
          <p:cNvPicPr>
            <a:picLocks noChangeAspect="1"/>
          </p:cNvPicPr>
          <p:nvPr/>
        </p:nvPicPr>
        <p:blipFill>
          <a:blip r:embed="rId2"/>
          <a:stretch>
            <a:fillRect/>
          </a:stretch>
        </p:blipFill>
        <p:spPr>
          <a:xfrm>
            <a:off x="228600" y="1419815"/>
            <a:ext cx="8686800" cy="3457575"/>
          </a:xfrm>
          <a:prstGeom prst="rect">
            <a:avLst/>
          </a:prstGeom>
        </p:spPr>
      </p:pic>
      <p:sp>
        <p:nvSpPr>
          <p:cNvPr id="7" name="Rounded Rectangle 6"/>
          <p:cNvSpPr/>
          <p:nvPr/>
        </p:nvSpPr>
        <p:spPr>
          <a:xfrm>
            <a:off x="2971800" y="1600200"/>
            <a:ext cx="5867400" cy="76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715000" y="4419600"/>
            <a:ext cx="3048000" cy="22860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711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Year end flags</a:t>
            </a:r>
          </a:p>
        </p:txBody>
      </p:sp>
      <p:sp>
        <p:nvSpPr>
          <p:cNvPr id="3" name="Content Placeholder 2"/>
          <p:cNvSpPr>
            <a:spLocks noGrp="1"/>
          </p:cNvSpPr>
          <p:nvPr>
            <p:ph idx="1"/>
          </p:nvPr>
        </p:nvSpPr>
        <p:spPr/>
        <p:txBody>
          <a:bodyPr/>
          <a:lstStyle/>
          <a:p>
            <a:r>
              <a:rPr lang="en-US" dirty="0"/>
              <a:t>T – Transfer</a:t>
            </a:r>
          </a:p>
          <a:p>
            <a:pPr lvl="1"/>
            <a:r>
              <a:rPr lang="en-US" sz="2000" dirty="0"/>
              <a:t>Only carries forward encumbrances and budget to cover those encumbrances</a:t>
            </a:r>
          </a:p>
          <a:p>
            <a:pPr marL="742950" lvl="2"/>
            <a:r>
              <a:rPr lang="en-US" sz="2000" dirty="0"/>
              <a:t>Rolls forward on Batch Reference of BBFE</a:t>
            </a:r>
          </a:p>
          <a:p>
            <a:pPr lvl="1"/>
            <a:r>
              <a:rPr lang="en-US" sz="2000" dirty="0"/>
              <a:t>Any remaining balance at year end will be transferred to another account</a:t>
            </a:r>
          </a:p>
          <a:p>
            <a:pPr lvl="2"/>
            <a:r>
              <a:rPr lang="en-US" sz="2000" dirty="0"/>
              <a:t>Account specified on attribute module in canopy and screen 006 in FAMIS  in field “year-end account”</a:t>
            </a:r>
          </a:p>
          <a:p>
            <a:pPr marL="811530" lvl="3" indent="-285750"/>
            <a:r>
              <a:rPr lang="en-US" sz="2000" dirty="0"/>
              <a:t>Designated tuition and some indirect accounts</a:t>
            </a:r>
          </a:p>
          <a:p>
            <a:pPr marL="68580" indent="0">
              <a:buNone/>
            </a:pPr>
            <a:r>
              <a:rPr lang="en-US" dirty="0"/>
              <a:t> </a:t>
            </a:r>
          </a:p>
          <a:p>
            <a:pPr marL="868680" lvl="2" indent="0">
              <a:buNone/>
            </a:pPr>
            <a:endParaRPr lang="en-US" dirty="0"/>
          </a:p>
          <a:p>
            <a:pPr lvl="2"/>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459432"/>
            <a:ext cx="17335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49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Chart of accounts</a:t>
            </a:r>
          </a:p>
        </p:txBody>
      </p:sp>
      <p:sp>
        <p:nvSpPr>
          <p:cNvPr id="3" name="Content Placeholder 2"/>
          <p:cNvSpPr>
            <a:spLocks noGrp="1"/>
          </p:cNvSpPr>
          <p:nvPr>
            <p:ph idx="1"/>
          </p:nvPr>
        </p:nvSpPr>
        <p:spPr/>
        <p:txBody>
          <a:bodyPr>
            <a:normAutofit fontScale="92500" lnSpcReduction="10000"/>
          </a:bodyPr>
          <a:lstStyle/>
          <a:p>
            <a:pPr marL="0" indent="0">
              <a:buNone/>
            </a:pPr>
            <a:r>
              <a:rPr lang="en-US" sz="1900" b="1" dirty="0">
                <a:solidFill>
                  <a:srgbClr val="92D050"/>
                </a:solidFill>
              </a:rPr>
              <a:t>G/L Account Range	S/L Account Range	**Fund Group</a:t>
            </a:r>
          </a:p>
          <a:p>
            <a:pPr marL="0" indent="0">
              <a:buNone/>
            </a:pPr>
            <a:r>
              <a:rPr lang="en-US" sz="1900" dirty="0"/>
              <a:t>010000-019999		100000-199999		State Funding</a:t>
            </a:r>
          </a:p>
          <a:p>
            <a:pPr marL="0" indent="0">
              <a:buNone/>
            </a:pPr>
            <a:r>
              <a:rPr lang="en-US" sz="1900" dirty="0"/>
              <a:t>020000-029999		200000-299999		Designated Funds</a:t>
            </a:r>
          </a:p>
          <a:p>
            <a:pPr marL="0" indent="0">
              <a:buNone/>
            </a:pPr>
            <a:r>
              <a:rPr lang="en-US" sz="1900" dirty="0"/>
              <a:t>030000-039999		300000-399999		Auxiliary Funds</a:t>
            </a:r>
          </a:p>
          <a:p>
            <a:pPr marL="0" indent="0">
              <a:buNone/>
            </a:pPr>
            <a:r>
              <a:rPr lang="en-US" sz="1900" dirty="0"/>
              <a:t>040000-049999		400000-499999		Scholarship Funds</a:t>
            </a:r>
          </a:p>
          <a:p>
            <a:pPr marL="0" indent="0">
              <a:buNone/>
            </a:pPr>
            <a:r>
              <a:rPr lang="en-US" sz="1900" dirty="0"/>
              <a:t>050000-069999		500000-699999		Grants &amp; Contracts</a:t>
            </a:r>
          </a:p>
          <a:p>
            <a:pPr marL="0" indent="0">
              <a:buNone/>
            </a:pPr>
            <a:r>
              <a:rPr lang="en-US" sz="1900" dirty="0"/>
              <a:t>070000-079999		No SL Accts		Loans &amp; Endowments</a:t>
            </a:r>
          </a:p>
          <a:p>
            <a:pPr marL="0" indent="0">
              <a:buNone/>
            </a:pPr>
            <a:r>
              <a:rPr lang="en-US" sz="1900" dirty="0"/>
              <a:t>080000-089999		800000-899999		Plant Funds</a:t>
            </a:r>
          </a:p>
          <a:p>
            <a:pPr marL="0" indent="0">
              <a:buNone/>
            </a:pPr>
            <a:r>
              <a:rPr lang="en-US" sz="1900" dirty="0"/>
              <a:t>090000-099999		900000-999999		Agency Funds</a:t>
            </a:r>
          </a:p>
          <a:p>
            <a:pPr marL="0" indent="0">
              <a:buNone/>
            </a:pPr>
            <a:endParaRPr lang="en-US" dirty="0"/>
          </a:p>
          <a:p>
            <a:pPr marL="0" indent="0">
              <a:buNone/>
            </a:pPr>
            <a:r>
              <a:rPr lang="en-US" sz="1600" b="1" dirty="0">
                <a:solidFill>
                  <a:srgbClr val="92D050"/>
                </a:solidFill>
              </a:rPr>
              <a:t>**</a:t>
            </a:r>
            <a:r>
              <a:rPr lang="en-US" sz="1600" dirty="0">
                <a:solidFill>
                  <a:srgbClr val="92D050"/>
                </a:solidFill>
              </a:rPr>
              <a:t> For fund source information refer to Section 02.03 in Accounting Handbook</a:t>
            </a:r>
          </a:p>
        </p:txBody>
      </p:sp>
    </p:spTree>
    <p:extLst>
      <p:ext uri="{BB962C8B-B14F-4D97-AF65-F5344CB8AC3E}">
        <p14:creationId xmlns:p14="http://schemas.microsoft.com/office/powerpoint/2010/main" val="2925444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487362"/>
          </a:xfrm>
        </p:spPr>
        <p:txBody>
          <a:bodyPr>
            <a:normAutofit fontScale="90000"/>
          </a:bodyPr>
          <a:lstStyle/>
          <a:p>
            <a:pPr algn="ctr"/>
            <a:r>
              <a:rPr lang="en-US" dirty="0"/>
              <a:t>Year end flags – transfer</a:t>
            </a:r>
            <a:br>
              <a:rPr lang="en-US" dirty="0"/>
            </a:br>
            <a:endParaRPr lang="en-US" dirty="0"/>
          </a:p>
        </p:txBody>
      </p:sp>
      <p:sp>
        <p:nvSpPr>
          <p:cNvPr id="3" name="TextBox 2"/>
          <p:cNvSpPr txBox="1"/>
          <p:nvPr/>
        </p:nvSpPr>
        <p:spPr>
          <a:xfrm>
            <a:off x="457200" y="5971401"/>
            <a:ext cx="3810000" cy="646331"/>
          </a:xfrm>
          <a:prstGeom prst="rect">
            <a:avLst/>
          </a:prstGeom>
          <a:noFill/>
        </p:spPr>
        <p:txBody>
          <a:bodyPr wrap="square" rtlCol="0">
            <a:spAutoFit/>
          </a:bodyPr>
          <a:lstStyle/>
          <a:p>
            <a:r>
              <a:rPr lang="en-US" dirty="0">
                <a:solidFill>
                  <a:schemeClr val="bg1"/>
                </a:solidFill>
              </a:rPr>
              <a:t>FRS        Account         Attributes</a:t>
            </a:r>
          </a:p>
          <a:p>
            <a:pPr marL="285750" indent="-285750">
              <a:buFont typeface="Wingdings" panose="05000000000000000000" pitchFamily="2" charset="2"/>
              <a:buChar char="Ø"/>
            </a:pPr>
            <a:endParaRPr lang="en-US" dirty="0">
              <a:solidFill>
                <a:schemeClr val="bg1"/>
              </a:solidFill>
            </a:endParaRPr>
          </a:p>
        </p:txBody>
      </p:sp>
      <p:sp>
        <p:nvSpPr>
          <p:cNvPr id="8" name="Rounded Rectangle 7"/>
          <p:cNvSpPr/>
          <p:nvPr/>
        </p:nvSpPr>
        <p:spPr>
          <a:xfrm>
            <a:off x="1828800" y="1866900"/>
            <a:ext cx="19812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914400" y="6028670"/>
            <a:ext cx="434340" cy="24628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216494" y="6048284"/>
            <a:ext cx="434340" cy="24628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idx="1"/>
          </p:nvPr>
        </p:nvPicPr>
        <p:blipFill>
          <a:blip r:embed="rId3"/>
          <a:stretch>
            <a:fillRect/>
          </a:stretch>
        </p:blipFill>
        <p:spPr>
          <a:xfrm>
            <a:off x="914400" y="559046"/>
            <a:ext cx="6629400" cy="5358322"/>
          </a:xfrm>
          <a:prstGeom prst="rect">
            <a:avLst/>
          </a:prstGeom>
        </p:spPr>
      </p:pic>
      <p:sp>
        <p:nvSpPr>
          <p:cNvPr id="11" name="Rounded Rectangle 10"/>
          <p:cNvSpPr/>
          <p:nvPr/>
        </p:nvSpPr>
        <p:spPr>
          <a:xfrm>
            <a:off x="990600" y="4419600"/>
            <a:ext cx="3276600" cy="914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609600"/>
            <a:ext cx="1143000" cy="38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886200" y="990600"/>
            <a:ext cx="8382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981200" y="1748790"/>
            <a:ext cx="1447800" cy="4610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540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208" y="296516"/>
            <a:ext cx="7467600" cy="334962"/>
          </a:xfrm>
        </p:spPr>
        <p:txBody>
          <a:bodyPr>
            <a:normAutofit fontScale="90000"/>
          </a:bodyPr>
          <a:lstStyle/>
          <a:p>
            <a:pPr algn="ctr"/>
            <a:r>
              <a:rPr lang="en-US" sz="2800" dirty="0"/>
              <a:t>Year end flags - transfer</a:t>
            </a:r>
          </a:p>
        </p:txBody>
      </p:sp>
      <p:sp>
        <p:nvSpPr>
          <p:cNvPr id="3" name="Content Placeholder 2"/>
          <p:cNvSpPr>
            <a:spLocks noGrp="1"/>
          </p:cNvSpPr>
          <p:nvPr>
            <p:ph idx="1"/>
          </p:nvPr>
        </p:nvSpPr>
        <p:spPr>
          <a:xfrm>
            <a:off x="228600" y="6063734"/>
            <a:ext cx="8803409" cy="381000"/>
          </a:xfrm>
          <a:noFill/>
          <a:ln>
            <a:noFill/>
          </a:ln>
        </p:spPr>
        <p:txBody>
          <a:bodyPr>
            <a:normAutofit lnSpcReduction="10000"/>
          </a:bodyPr>
          <a:lstStyle/>
          <a:p>
            <a:pPr marL="68580" indent="0">
              <a:buClrTx/>
              <a:buNone/>
            </a:pPr>
            <a:r>
              <a:rPr lang="en-US" b="1" dirty="0">
                <a:solidFill>
                  <a:schemeClr val="accent6">
                    <a:lumMod val="50000"/>
                  </a:schemeClr>
                </a:solidFill>
              </a:rPr>
              <a:t>FRS      Account       Transactions</a:t>
            </a:r>
          </a:p>
        </p:txBody>
      </p:sp>
      <p:sp>
        <p:nvSpPr>
          <p:cNvPr id="24" name="Rounded Rectangle 23"/>
          <p:cNvSpPr/>
          <p:nvPr/>
        </p:nvSpPr>
        <p:spPr>
          <a:xfrm>
            <a:off x="1524000" y="1905000"/>
            <a:ext cx="20574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990600" y="2438400"/>
            <a:ext cx="17526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243968" y="2885407"/>
            <a:ext cx="8382001" cy="3152775"/>
          </a:xfrm>
          <a:prstGeom prst="rect">
            <a:avLst/>
          </a:prstGeom>
        </p:spPr>
      </p:pic>
      <p:sp>
        <p:nvSpPr>
          <p:cNvPr id="7" name="Rounded Rectangle 6"/>
          <p:cNvSpPr/>
          <p:nvPr/>
        </p:nvSpPr>
        <p:spPr>
          <a:xfrm>
            <a:off x="228601" y="5552407"/>
            <a:ext cx="8305800" cy="3911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980994" y="740967"/>
            <a:ext cx="5800725" cy="1581150"/>
          </a:xfrm>
          <a:prstGeom prst="rect">
            <a:avLst/>
          </a:prstGeom>
        </p:spPr>
      </p:pic>
      <p:sp>
        <p:nvSpPr>
          <p:cNvPr id="9" name="TextBox 8"/>
          <p:cNvSpPr txBox="1"/>
          <p:nvPr/>
        </p:nvSpPr>
        <p:spPr>
          <a:xfrm>
            <a:off x="838200" y="2351511"/>
            <a:ext cx="4038600" cy="369332"/>
          </a:xfrm>
          <a:prstGeom prst="rect">
            <a:avLst/>
          </a:prstGeom>
          <a:noFill/>
        </p:spPr>
        <p:txBody>
          <a:bodyPr wrap="square" rtlCol="0">
            <a:spAutoFit/>
          </a:bodyPr>
          <a:lstStyle/>
          <a:p>
            <a:r>
              <a:rPr lang="en-US" dirty="0">
                <a:solidFill>
                  <a:srgbClr val="FFFF00"/>
                </a:solidFill>
              </a:rPr>
              <a:t>FRS         Account         Summary</a:t>
            </a:r>
          </a:p>
        </p:txBody>
      </p:sp>
      <p:sp>
        <p:nvSpPr>
          <p:cNvPr id="6" name="Oval 5"/>
          <p:cNvSpPr/>
          <p:nvPr/>
        </p:nvSpPr>
        <p:spPr>
          <a:xfrm>
            <a:off x="6019800" y="740967"/>
            <a:ext cx="609600" cy="173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838200" y="6129451"/>
            <a:ext cx="304800" cy="249566"/>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Right Arrow 11"/>
          <p:cNvSpPr/>
          <p:nvPr/>
        </p:nvSpPr>
        <p:spPr>
          <a:xfrm>
            <a:off x="2263140" y="6129451"/>
            <a:ext cx="304800" cy="249566"/>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Right Arrow 9"/>
          <p:cNvSpPr/>
          <p:nvPr/>
        </p:nvSpPr>
        <p:spPr>
          <a:xfrm>
            <a:off x="1345855" y="2385548"/>
            <a:ext cx="479135" cy="29319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672483" y="2391520"/>
            <a:ext cx="446233" cy="28690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324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010400" cy="457200"/>
          </a:xfrm>
        </p:spPr>
        <p:txBody>
          <a:bodyPr>
            <a:normAutofit fontScale="90000"/>
          </a:bodyPr>
          <a:lstStyle/>
          <a:p>
            <a:pPr algn="ctr"/>
            <a:r>
              <a:rPr lang="en-US" sz="2800" dirty="0"/>
              <a:t>Year end accruals</a:t>
            </a:r>
          </a:p>
        </p:txBody>
      </p:sp>
      <p:sp>
        <p:nvSpPr>
          <p:cNvPr id="3" name="Content Placeholder 2"/>
          <p:cNvSpPr>
            <a:spLocks noGrp="1"/>
          </p:cNvSpPr>
          <p:nvPr>
            <p:ph idx="1"/>
          </p:nvPr>
        </p:nvSpPr>
        <p:spPr>
          <a:xfrm>
            <a:off x="178308" y="6036588"/>
            <a:ext cx="8330184" cy="381000"/>
          </a:xfrm>
          <a:ln>
            <a:noFill/>
          </a:ln>
        </p:spPr>
        <p:txBody>
          <a:bodyPr>
            <a:normAutofit lnSpcReduction="10000"/>
          </a:bodyPr>
          <a:lstStyle/>
          <a:p>
            <a:pPr marL="68580" indent="0">
              <a:buClrTx/>
              <a:buNone/>
            </a:pPr>
            <a:r>
              <a:rPr lang="en-US" b="1" dirty="0">
                <a:solidFill>
                  <a:schemeClr val="accent6">
                    <a:lumMod val="50000"/>
                  </a:schemeClr>
                </a:solidFill>
              </a:rPr>
              <a:t>FRS        Account       Transactions</a:t>
            </a:r>
          </a:p>
          <a:p>
            <a:pPr marL="68580" indent="0">
              <a:buClrTx/>
              <a:buNone/>
            </a:pPr>
            <a:endParaRPr lang="en-US" dirty="0">
              <a:solidFill>
                <a:schemeClr val="bg1"/>
              </a:solidFill>
            </a:endParaRPr>
          </a:p>
        </p:txBody>
      </p:sp>
      <p:sp>
        <p:nvSpPr>
          <p:cNvPr id="15" name="5-Point Star 14"/>
          <p:cNvSpPr/>
          <p:nvPr/>
        </p:nvSpPr>
        <p:spPr>
          <a:xfrm>
            <a:off x="4724400" y="2690920"/>
            <a:ext cx="135785" cy="190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7027015" y="3173754"/>
            <a:ext cx="135785" cy="190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5282997" y="3847814"/>
            <a:ext cx="135785" cy="190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2598" y="935604"/>
            <a:ext cx="5715000" cy="2031325"/>
          </a:xfrm>
          <a:prstGeom prst="rect">
            <a:avLst/>
          </a:prstGeom>
          <a:noFill/>
        </p:spPr>
        <p:txBody>
          <a:bodyPr wrap="square" rtlCol="0">
            <a:spAutoFit/>
          </a:bodyPr>
          <a:lstStyle/>
          <a:p>
            <a:pPr marL="342900" indent="-342900">
              <a:buAutoNum type="arabicParenR"/>
            </a:pPr>
            <a:r>
              <a:rPr lang="en-US" dirty="0"/>
              <a:t>Receiving has been done by each department but item has not paid</a:t>
            </a:r>
          </a:p>
          <a:p>
            <a:pPr marL="342900" indent="-342900">
              <a:buAutoNum type="arabicParenR"/>
            </a:pPr>
            <a:r>
              <a:rPr lang="en-US" dirty="0"/>
              <a:t>YER217 job created to book accrual</a:t>
            </a:r>
          </a:p>
          <a:p>
            <a:pPr marL="342900" indent="-342900">
              <a:buAutoNum type="arabicParenR"/>
            </a:pPr>
            <a:r>
              <a:rPr lang="en-US" dirty="0"/>
              <a:t>Once it posts it creates a reversing entry in the new year on a batch reference of RYR217.</a:t>
            </a:r>
          </a:p>
          <a:p>
            <a:pPr marL="285750" indent="-285750">
              <a:buFont typeface="Wingdings" panose="05000000000000000000" pitchFamily="2" charset="2"/>
              <a:buChar char="Ø"/>
            </a:pPr>
            <a:endParaRPr lang="en-US" b="1" dirty="0">
              <a:solidFill>
                <a:schemeClr val="accent1">
                  <a:lumMod val="75000"/>
                </a:schemeClr>
              </a:solidFill>
            </a:endParaRPr>
          </a:p>
          <a:p>
            <a:r>
              <a:rPr lang="en-US" dirty="0"/>
              <a:t>	</a:t>
            </a:r>
          </a:p>
        </p:txBody>
      </p:sp>
      <p:sp>
        <p:nvSpPr>
          <p:cNvPr id="10" name="Right Arrow 9"/>
          <p:cNvSpPr/>
          <p:nvPr/>
        </p:nvSpPr>
        <p:spPr>
          <a:xfrm>
            <a:off x="845127" y="6104189"/>
            <a:ext cx="304800" cy="249566"/>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Right Arrow 10"/>
          <p:cNvSpPr/>
          <p:nvPr/>
        </p:nvSpPr>
        <p:spPr>
          <a:xfrm>
            <a:off x="2362200" y="6100620"/>
            <a:ext cx="304800" cy="249566"/>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3" name="Picture 12"/>
          <p:cNvPicPr>
            <a:picLocks noChangeAspect="1"/>
          </p:cNvPicPr>
          <p:nvPr/>
        </p:nvPicPr>
        <p:blipFill>
          <a:blip r:embed="rId3"/>
          <a:stretch>
            <a:fillRect/>
          </a:stretch>
        </p:blipFill>
        <p:spPr>
          <a:xfrm>
            <a:off x="342900" y="2457334"/>
            <a:ext cx="8001000" cy="3029065"/>
          </a:xfrm>
          <a:prstGeom prst="rect">
            <a:avLst/>
          </a:prstGeom>
        </p:spPr>
      </p:pic>
      <p:sp>
        <p:nvSpPr>
          <p:cNvPr id="9" name="Rounded Rectangle 8"/>
          <p:cNvSpPr/>
          <p:nvPr/>
        </p:nvSpPr>
        <p:spPr>
          <a:xfrm>
            <a:off x="5943600" y="4873947"/>
            <a:ext cx="1905000" cy="218881"/>
          </a:xfrm>
          <a:prstGeom prst="roundRect">
            <a:avLst>
              <a:gd name="adj" fmla="val 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175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48600" cy="380999"/>
          </a:xfrm>
        </p:spPr>
        <p:txBody>
          <a:bodyPr>
            <a:normAutofit fontScale="90000"/>
          </a:bodyPr>
          <a:lstStyle/>
          <a:p>
            <a:r>
              <a:rPr lang="en-US" sz="2000" cap="none" dirty="0"/>
              <a:t>Example of encumbrance rolling forward to the new year and paid.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14300" y="851210"/>
            <a:ext cx="8915400" cy="4191000"/>
          </a:xfrm>
          <a:prstGeom prst="rect">
            <a:avLst/>
          </a:prstGeom>
        </p:spPr>
      </p:pic>
      <p:sp>
        <p:nvSpPr>
          <p:cNvPr id="5" name="Rounded Rectangle 4"/>
          <p:cNvSpPr/>
          <p:nvPr/>
        </p:nvSpPr>
        <p:spPr>
          <a:xfrm>
            <a:off x="4752278" y="4426105"/>
            <a:ext cx="4191000" cy="304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99878" y="3505200"/>
            <a:ext cx="4343400" cy="304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7310" y="5006898"/>
            <a:ext cx="3873190" cy="369332"/>
          </a:xfrm>
          <a:prstGeom prst="rect">
            <a:avLst/>
          </a:prstGeom>
          <a:noFill/>
        </p:spPr>
        <p:txBody>
          <a:bodyPr wrap="square" rtlCol="0">
            <a:spAutoFit/>
          </a:bodyPr>
          <a:lstStyle/>
          <a:p>
            <a:pPr>
              <a:buClrTx/>
            </a:pPr>
            <a:r>
              <a:rPr lang="en-US" dirty="0">
                <a:solidFill>
                  <a:srgbClr val="FFFF00"/>
                </a:solidFill>
              </a:rPr>
              <a:t>FRS        Account         Transactions</a:t>
            </a:r>
          </a:p>
        </p:txBody>
      </p:sp>
      <p:pic>
        <p:nvPicPr>
          <p:cNvPr id="12" name="Picture 11"/>
          <p:cNvPicPr>
            <a:picLocks noChangeAspect="1"/>
          </p:cNvPicPr>
          <p:nvPr/>
        </p:nvPicPr>
        <p:blipFill>
          <a:blip r:embed="rId3"/>
          <a:stretch>
            <a:fillRect/>
          </a:stretch>
        </p:blipFill>
        <p:spPr>
          <a:xfrm>
            <a:off x="4000500" y="5202994"/>
            <a:ext cx="5010150" cy="1000125"/>
          </a:xfrm>
          <a:prstGeom prst="rect">
            <a:avLst/>
          </a:prstGeom>
        </p:spPr>
      </p:pic>
      <p:sp>
        <p:nvSpPr>
          <p:cNvPr id="10" name="Right Arrow 9"/>
          <p:cNvSpPr/>
          <p:nvPr/>
        </p:nvSpPr>
        <p:spPr>
          <a:xfrm>
            <a:off x="609600" y="5069118"/>
            <a:ext cx="381000" cy="2405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924050" y="5082722"/>
            <a:ext cx="381000" cy="2405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167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457200"/>
          </a:xfrm>
        </p:spPr>
        <p:txBody>
          <a:bodyPr>
            <a:normAutofit fontScale="90000"/>
          </a:bodyPr>
          <a:lstStyle/>
          <a:p>
            <a:pPr algn="ctr"/>
            <a:br>
              <a:rPr lang="en-US" sz="3100" dirty="0"/>
            </a:br>
            <a:r>
              <a:rPr lang="en-US" sz="3100" dirty="0"/>
              <a:t>Global</a:t>
            </a:r>
            <a:r>
              <a:rPr lang="en-US" dirty="0"/>
              <a:t> </a:t>
            </a:r>
            <a:r>
              <a:rPr lang="en-US" sz="3100" dirty="0"/>
              <a:t>sub-code</a:t>
            </a:r>
            <a:r>
              <a:rPr lang="en-US" dirty="0"/>
              <a:t> edit</a:t>
            </a:r>
            <a:br>
              <a:rPr lang="en-US" dirty="0"/>
            </a:br>
            <a:endParaRPr lang="en-US" dirty="0"/>
          </a:p>
        </p:txBody>
      </p:sp>
      <p:sp>
        <p:nvSpPr>
          <p:cNvPr id="3" name="Content Placeholder 2"/>
          <p:cNvSpPr>
            <a:spLocks noGrp="1"/>
          </p:cNvSpPr>
          <p:nvPr>
            <p:ph idx="1"/>
          </p:nvPr>
        </p:nvSpPr>
        <p:spPr>
          <a:xfrm>
            <a:off x="228600" y="838200"/>
            <a:ext cx="8382000" cy="4953000"/>
          </a:xfrm>
        </p:spPr>
        <p:txBody>
          <a:bodyPr>
            <a:normAutofit fontScale="92500" lnSpcReduction="20000"/>
          </a:bodyPr>
          <a:lstStyle/>
          <a:p>
            <a:r>
              <a:rPr lang="en-US" sz="2400" dirty="0"/>
              <a:t>Global Sub-code Edit – Determines allowable and non-allowable sub-                         codes specific to certain types of accounts.</a:t>
            </a:r>
          </a:p>
          <a:p>
            <a:pPr lvl="1"/>
            <a:r>
              <a:rPr lang="en-US" sz="2400" dirty="0"/>
              <a:t>Screen 803 in FAMIS is a Sub-code Edit Table that displays standard restrictions and non restrictions applicable to certain types of accounts.</a:t>
            </a:r>
          </a:p>
          <a:p>
            <a:pPr lvl="2"/>
            <a:r>
              <a:rPr lang="en-US" sz="2400" dirty="0"/>
              <a:t>The low and High sub-code fields define a specific range that will either be allowable or not allowable for the account listed in “Mask of Account field”.  </a:t>
            </a:r>
          </a:p>
          <a:p>
            <a:pPr lvl="3"/>
            <a:r>
              <a:rPr lang="en-US" sz="2400" dirty="0"/>
              <a:t>Y – indicates that the sub-code or sub-code range is allowable.</a:t>
            </a:r>
          </a:p>
          <a:p>
            <a:pPr lvl="3"/>
            <a:r>
              <a:rPr lang="en-US" sz="2400" dirty="0"/>
              <a:t>N- indicates that the sub-code or sub-code range is not allowable.</a:t>
            </a:r>
          </a:p>
          <a:p>
            <a:pPr lvl="1"/>
            <a:r>
              <a:rPr lang="en-US" sz="2400" dirty="0"/>
              <a:t>Screen 008 in FAMIS allows you to place a sub-code edit specific to an account that normally would allow or disallow certain sub-codes.  </a:t>
            </a:r>
          </a:p>
          <a:p>
            <a:pPr marL="868680" lvl="2" indent="0">
              <a:buNone/>
            </a:pPr>
            <a:endParaRPr lang="en-US" sz="2000" dirty="0"/>
          </a:p>
          <a:p>
            <a:pPr lvl="2"/>
            <a:endParaRPr lang="en-US" sz="2000" dirty="0"/>
          </a:p>
          <a:p>
            <a:pPr lvl="2"/>
            <a:endParaRPr lang="en-US" sz="2000" dirty="0"/>
          </a:p>
        </p:txBody>
      </p:sp>
    </p:spTree>
    <p:extLst>
      <p:ext uri="{BB962C8B-B14F-4D97-AF65-F5344CB8AC3E}">
        <p14:creationId xmlns:p14="http://schemas.microsoft.com/office/powerpoint/2010/main" val="4085529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381000"/>
          </a:xfrm>
        </p:spPr>
        <p:txBody>
          <a:bodyPr>
            <a:normAutofit fontScale="90000"/>
          </a:bodyPr>
          <a:lstStyle/>
          <a:p>
            <a:pPr algn="ctr"/>
            <a:r>
              <a:rPr lang="en-US" sz="2800" dirty="0"/>
              <a:t>Global sub-code edit</a:t>
            </a:r>
          </a:p>
        </p:txBody>
      </p:sp>
      <p:pic>
        <p:nvPicPr>
          <p:cNvPr id="3" name="Picture 2" descr="1 - Default 3270 (tammvs1.tamu.edu)"/>
          <p:cNvPicPr>
            <a:picLocks noChangeAspect="1"/>
          </p:cNvPicPr>
          <p:nvPr/>
        </p:nvPicPr>
        <p:blipFill>
          <a:blip r:embed="rId2" cstate="print">
            <a:extLst>
              <a:ext uri="{BEBA8EAE-BF5A-486C-A8C5-ECC9F3942E4B}">
                <a14:imgProps xmlns:a14="http://schemas.microsoft.com/office/drawing/2010/main">
                  <a14:imgLayer r:embed="rId3">
                    <a14:imgEffect>
                      <a14:sharpenSoften amount="30000"/>
                    </a14:imgEffect>
                  </a14:imgLayer>
                </a14:imgProps>
              </a:ext>
              <a:ext uri="{28A0092B-C50C-407E-A947-70E740481C1C}">
                <a14:useLocalDpi xmlns:a14="http://schemas.microsoft.com/office/drawing/2010/main" val="0"/>
              </a:ext>
            </a:extLst>
          </a:blip>
          <a:stretch>
            <a:fillRect/>
          </a:stretch>
        </p:blipFill>
        <p:spPr>
          <a:xfrm>
            <a:off x="4419600" y="473574"/>
            <a:ext cx="4419600" cy="5470026"/>
          </a:xfrm>
          <a:prstGeom prst="rect">
            <a:avLst/>
          </a:prstGeom>
        </p:spPr>
      </p:pic>
      <p:sp>
        <p:nvSpPr>
          <p:cNvPr id="5" name="Rectangle 4"/>
          <p:cNvSpPr/>
          <p:nvPr/>
        </p:nvSpPr>
        <p:spPr>
          <a:xfrm>
            <a:off x="7696200" y="3657600"/>
            <a:ext cx="1143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95800" y="10668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91200" y="1600200"/>
            <a:ext cx="152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0" y="457200"/>
            <a:ext cx="4234648"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5963784"/>
            <a:ext cx="5943600" cy="646331"/>
          </a:xfrm>
          <a:prstGeom prst="rect">
            <a:avLst/>
          </a:prstGeom>
          <a:noFill/>
        </p:spPr>
        <p:txBody>
          <a:bodyPr wrap="square" rtlCol="0">
            <a:spAutoFit/>
          </a:bodyPr>
          <a:lstStyle/>
          <a:p>
            <a:r>
              <a:rPr lang="en-US" dirty="0">
                <a:solidFill>
                  <a:schemeClr val="bg2"/>
                </a:solidFill>
              </a:rPr>
              <a:t>Screen 008 sub-code edit is an exception to the rule and has to be approved by Assistant Comptroller.</a:t>
            </a:r>
          </a:p>
        </p:txBody>
      </p:sp>
    </p:spTree>
    <p:extLst>
      <p:ext uri="{BB962C8B-B14F-4D97-AF65-F5344CB8AC3E}">
        <p14:creationId xmlns:p14="http://schemas.microsoft.com/office/powerpoint/2010/main" val="3655433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 Code Edit – Account Level</a:t>
            </a:r>
          </a:p>
        </p:txBody>
      </p:sp>
      <p:sp>
        <p:nvSpPr>
          <p:cNvPr id="5" name="Rounded Rectangle 4"/>
          <p:cNvSpPr/>
          <p:nvPr/>
        </p:nvSpPr>
        <p:spPr>
          <a:xfrm>
            <a:off x="1524000" y="3657600"/>
            <a:ext cx="3581400" cy="685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93634" y="4724400"/>
            <a:ext cx="4511966" cy="369332"/>
          </a:xfrm>
          <a:prstGeom prst="rect">
            <a:avLst/>
          </a:prstGeom>
          <a:noFill/>
        </p:spPr>
        <p:txBody>
          <a:bodyPr wrap="square" rtlCol="0">
            <a:spAutoFit/>
          </a:bodyPr>
          <a:lstStyle/>
          <a:p>
            <a:pPr>
              <a:buClrTx/>
            </a:pPr>
            <a:r>
              <a:rPr lang="en-US" b="1" dirty="0">
                <a:solidFill>
                  <a:srgbClr val="FFFF00"/>
                </a:solidFill>
              </a:rPr>
              <a:t>FRS        Account       Attributes</a:t>
            </a:r>
          </a:p>
        </p:txBody>
      </p:sp>
      <p:pic>
        <p:nvPicPr>
          <p:cNvPr id="12" name="Content Placeholder 11"/>
          <p:cNvPicPr>
            <a:picLocks noGrp="1" noChangeAspect="1"/>
          </p:cNvPicPr>
          <p:nvPr>
            <p:ph idx="1"/>
          </p:nvPr>
        </p:nvPicPr>
        <p:blipFill>
          <a:blip r:embed="rId2"/>
          <a:stretch>
            <a:fillRect/>
          </a:stretch>
        </p:blipFill>
        <p:spPr>
          <a:xfrm>
            <a:off x="685800" y="2045574"/>
            <a:ext cx="6019800" cy="2550239"/>
          </a:xfrm>
          <a:prstGeom prst="rect">
            <a:avLst/>
          </a:prstGeom>
        </p:spPr>
      </p:pic>
      <p:sp>
        <p:nvSpPr>
          <p:cNvPr id="13" name="Rounded Rectangle 12"/>
          <p:cNvSpPr/>
          <p:nvPr/>
        </p:nvSpPr>
        <p:spPr>
          <a:xfrm>
            <a:off x="2667000" y="3657600"/>
            <a:ext cx="1524000" cy="76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819400" y="4784283"/>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ight Arrow 7"/>
          <p:cNvSpPr/>
          <p:nvPr/>
        </p:nvSpPr>
        <p:spPr>
          <a:xfrm>
            <a:off x="4214089" y="4784283"/>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690927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696200" cy="563562"/>
          </a:xfrm>
        </p:spPr>
        <p:txBody>
          <a:bodyPr>
            <a:normAutofit/>
          </a:bodyPr>
          <a:lstStyle/>
          <a:p>
            <a:pPr algn="ctr"/>
            <a:r>
              <a:rPr lang="en-US" sz="2800" dirty="0"/>
              <a:t>Generate expense budget (GEB)</a:t>
            </a:r>
          </a:p>
        </p:txBody>
      </p:sp>
      <p:sp>
        <p:nvSpPr>
          <p:cNvPr id="3" name="Content Placeholder 2"/>
          <p:cNvSpPr>
            <a:spLocks noGrp="1"/>
          </p:cNvSpPr>
          <p:nvPr>
            <p:ph idx="1"/>
          </p:nvPr>
        </p:nvSpPr>
        <p:spPr>
          <a:xfrm>
            <a:off x="304800" y="990600"/>
            <a:ext cx="8153400" cy="4343401"/>
          </a:xfrm>
        </p:spPr>
        <p:txBody>
          <a:bodyPr/>
          <a:lstStyle/>
          <a:p>
            <a:r>
              <a:rPr lang="en-US" dirty="0"/>
              <a:t>Generates Revenue and Expense Budget (GEBZ)</a:t>
            </a:r>
          </a:p>
          <a:p>
            <a:r>
              <a:rPr lang="en-US" dirty="0"/>
              <a:t>Self Funding</a:t>
            </a:r>
          </a:p>
          <a:p>
            <a:r>
              <a:rPr lang="en-US" dirty="0"/>
              <a:t>Can only spend revenue received</a:t>
            </a:r>
          </a:p>
          <a:p>
            <a:r>
              <a:rPr lang="en-US" dirty="0"/>
              <a:t>Examples</a:t>
            </a:r>
          </a:p>
          <a:p>
            <a:pPr lvl="1"/>
            <a:r>
              <a:rPr lang="en-US" sz="2000" dirty="0"/>
              <a:t>Indirect Cost Accounts</a:t>
            </a:r>
          </a:p>
          <a:p>
            <a:pPr lvl="1"/>
            <a:r>
              <a:rPr lang="en-US" sz="2000" dirty="0"/>
              <a:t>Summer Camp Accounts</a:t>
            </a:r>
          </a:p>
          <a:p>
            <a:pPr lvl="1"/>
            <a:r>
              <a:rPr lang="en-US" sz="2000" dirty="0"/>
              <a:t>Residual  Accounts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657600"/>
            <a:ext cx="2286000" cy="1428750"/>
          </a:xfrm>
          <a:prstGeom prst="rect">
            <a:avLst/>
          </a:prstGeom>
        </p:spPr>
      </p:pic>
    </p:spTree>
    <p:extLst>
      <p:ext uri="{BB962C8B-B14F-4D97-AF65-F5344CB8AC3E}">
        <p14:creationId xmlns:p14="http://schemas.microsoft.com/office/powerpoint/2010/main" val="226554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609600"/>
          </a:xfrm>
        </p:spPr>
        <p:txBody>
          <a:bodyPr>
            <a:normAutofit/>
          </a:bodyPr>
          <a:lstStyle/>
          <a:p>
            <a:pPr algn="ctr"/>
            <a:r>
              <a:rPr lang="en-US" sz="2800" dirty="0"/>
              <a:t>Generate Expense Budget (GEB)</a:t>
            </a:r>
          </a:p>
        </p:txBody>
      </p:sp>
      <p:sp>
        <p:nvSpPr>
          <p:cNvPr id="3" name="Content Placeholder 2"/>
          <p:cNvSpPr>
            <a:spLocks noGrp="1"/>
          </p:cNvSpPr>
          <p:nvPr>
            <p:ph idx="1"/>
          </p:nvPr>
        </p:nvSpPr>
        <p:spPr>
          <a:xfrm>
            <a:off x="76200" y="609600"/>
            <a:ext cx="8991600" cy="304799"/>
          </a:xfrm>
        </p:spPr>
        <p:txBody>
          <a:bodyPr>
            <a:noAutofit/>
          </a:bodyPr>
          <a:lstStyle/>
          <a:p>
            <a:r>
              <a:rPr lang="en-US" dirty="0"/>
              <a:t>GEB Account</a:t>
            </a:r>
          </a:p>
        </p:txBody>
      </p:sp>
      <p:sp>
        <p:nvSpPr>
          <p:cNvPr id="24" name="Rectangle 23"/>
          <p:cNvSpPr/>
          <p:nvPr/>
        </p:nvSpPr>
        <p:spPr>
          <a:xfrm>
            <a:off x="1447800" y="2438400"/>
            <a:ext cx="533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5029200"/>
            <a:ext cx="3793026" cy="923330"/>
          </a:xfrm>
          <a:prstGeom prst="rect">
            <a:avLst/>
          </a:prstGeom>
          <a:noFill/>
        </p:spPr>
        <p:txBody>
          <a:bodyPr wrap="none" rtlCol="0">
            <a:spAutoFit/>
          </a:bodyPr>
          <a:lstStyle/>
          <a:p>
            <a:r>
              <a:rPr lang="en-US" b="1" dirty="0">
                <a:solidFill>
                  <a:srgbClr val="FFFF00"/>
                </a:solidFill>
              </a:rPr>
              <a:t>FRS        Account       Transactions</a:t>
            </a:r>
          </a:p>
          <a:p>
            <a:endParaRPr lang="en-US" dirty="0">
              <a:solidFill>
                <a:srgbClr val="FFFF00"/>
              </a:solidFill>
            </a:endParaRPr>
          </a:p>
          <a:p>
            <a:endParaRPr lang="en-US" dirty="0"/>
          </a:p>
        </p:txBody>
      </p:sp>
      <p:pic>
        <p:nvPicPr>
          <p:cNvPr id="11" name="Picture 10"/>
          <p:cNvPicPr>
            <a:picLocks noChangeAspect="1"/>
          </p:cNvPicPr>
          <p:nvPr/>
        </p:nvPicPr>
        <p:blipFill>
          <a:blip r:embed="rId3"/>
          <a:stretch>
            <a:fillRect/>
          </a:stretch>
        </p:blipFill>
        <p:spPr>
          <a:xfrm>
            <a:off x="157162" y="1160144"/>
            <a:ext cx="8753475" cy="3623310"/>
          </a:xfrm>
          <a:prstGeom prst="rect">
            <a:avLst/>
          </a:prstGeom>
        </p:spPr>
      </p:pic>
      <p:sp>
        <p:nvSpPr>
          <p:cNvPr id="7" name="Right Arrow 6"/>
          <p:cNvSpPr/>
          <p:nvPr/>
        </p:nvSpPr>
        <p:spPr>
          <a:xfrm>
            <a:off x="762000" y="5105400"/>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ight Arrow 7"/>
          <p:cNvSpPr/>
          <p:nvPr/>
        </p:nvSpPr>
        <p:spPr>
          <a:xfrm>
            <a:off x="2133600" y="5105400"/>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969621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Closing accounts</a:t>
            </a:r>
            <a:br>
              <a:rPr lang="en-US" dirty="0"/>
            </a:br>
            <a:endParaRPr lang="en-US" dirty="0"/>
          </a:p>
        </p:txBody>
      </p:sp>
      <p:sp>
        <p:nvSpPr>
          <p:cNvPr id="3" name="Content Placeholder 2"/>
          <p:cNvSpPr>
            <a:spLocks noGrp="1"/>
          </p:cNvSpPr>
          <p:nvPr>
            <p:ph idx="1"/>
          </p:nvPr>
        </p:nvSpPr>
        <p:spPr/>
        <p:txBody>
          <a:bodyPr>
            <a:normAutofit/>
          </a:bodyPr>
          <a:lstStyle/>
          <a:p>
            <a:r>
              <a:rPr lang="en-US" dirty="0"/>
              <a:t>Account Balances</a:t>
            </a:r>
          </a:p>
          <a:p>
            <a:pPr lvl="1"/>
            <a:r>
              <a:rPr lang="en-US" sz="2000" dirty="0"/>
              <a:t>GL/SL Balances </a:t>
            </a:r>
          </a:p>
          <a:p>
            <a:pPr lvl="1"/>
            <a:r>
              <a:rPr lang="en-US" sz="2000" dirty="0"/>
              <a:t>Fund Balance </a:t>
            </a:r>
          </a:p>
          <a:p>
            <a:pPr lvl="1"/>
            <a:r>
              <a:rPr lang="en-US" sz="2000" dirty="0"/>
              <a:t>Receivables and Payables</a:t>
            </a:r>
          </a:p>
          <a:p>
            <a:r>
              <a:rPr lang="en-US" dirty="0"/>
              <a:t>Request for Closure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743200"/>
            <a:ext cx="18097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49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Chart of Accounts CONT.</a:t>
            </a:r>
          </a:p>
        </p:txBody>
      </p:sp>
      <p:sp>
        <p:nvSpPr>
          <p:cNvPr id="3" name="Content Placeholder 2"/>
          <p:cNvSpPr>
            <a:spLocks noGrp="1"/>
          </p:cNvSpPr>
          <p:nvPr>
            <p:ph idx="1"/>
          </p:nvPr>
        </p:nvSpPr>
        <p:spPr/>
        <p:txBody>
          <a:bodyPr>
            <a:normAutofit/>
          </a:bodyPr>
          <a:lstStyle/>
          <a:p>
            <a:pPr marL="0" indent="0">
              <a:buNone/>
            </a:pPr>
            <a:endParaRPr lang="en-US" dirty="0"/>
          </a:p>
          <a:p>
            <a:r>
              <a:rPr lang="en-US" b="1" dirty="0">
                <a:solidFill>
                  <a:srgbClr val="92D050"/>
                </a:solidFill>
              </a:rPr>
              <a:t>ACCOUNTING HANDBOOK</a:t>
            </a:r>
          </a:p>
          <a:p>
            <a:pPr marL="0" indent="0">
              <a:buNone/>
            </a:pPr>
            <a:r>
              <a:rPr lang="en-US" dirty="0"/>
              <a:t>    </a:t>
            </a:r>
            <a:r>
              <a:rPr lang="en-US" dirty="0">
                <a:solidFill>
                  <a:schemeClr val="tx2"/>
                </a:solidFill>
              </a:rPr>
              <a:t>Section 03.01</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92D050"/>
                </a:solidFill>
                <a:hlinkClick r:id="rId3"/>
              </a:rPr>
              <a:t>http://comptroller.tamucc.edu/accounting/accounting_handbook.html</a:t>
            </a:r>
            <a:endParaRPr lang="en-US" dirty="0">
              <a:solidFill>
                <a:srgbClr val="92D050"/>
              </a:solidFill>
            </a:endParaRPr>
          </a:p>
          <a:p>
            <a:pPr marL="0" indent="0">
              <a:buNone/>
            </a:pPr>
            <a:endParaRPr lang="en-US" dirty="0">
              <a:solidFill>
                <a:srgbClr val="92D050"/>
              </a:solidFill>
            </a:endParaRPr>
          </a:p>
          <a:p>
            <a:pPr marL="0" indent="0">
              <a:buNone/>
            </a:pPr>
            <a:endParaRPr lang="en-US" dirty="0"/>
          </a:p>
          <a:p>
            <a:pPr marL="0" indent="0">
              <a:buNone/>
            </a:pPr>
            <a:endParaRPr lang="en-US" dirty="0"/>
          </a:p>
        </p:txBody>
      </p:sp>
      <p:pic>
        <p:nvPicPr>
          <p:cNvPr id="1030" name="Picture 6" descr="Emoticon reading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4661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444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39200" cy="304800"/>
          </a:xfrm>
        </p:spPr>
        <p:txBody>
          <a:bodyPr>
            <a:normAutofit fontScale="90000"/>
          </a:bodyPr>
          <a:lstStyle/>
          <a:p>
            <a:pPr algn="ctr"/>
            <a:r>
              <a:rPr lang="en-US" sz="2800" dirty="0"/>
              <a:t>Account Ready For Close</a:t>
            </a:r>
          </a:p>
        </p:txBody>
      </p:sp>
      <p:sp>
        <p:nvSpPr>
          <p:cNvPr id="20" name="Rectangle 19"/>
          <p:cNvSpPr/>
          <p:nvPr/>
        </p:nvSpPr>
        <p:spPr>
          <a:xfrm>
            <a:off x="1371600" y="2057400"/>
            <a:ext cx="3810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05509" y="762181"/>
            <a:ext cx="4290291" cy="4833938"/>
          </a:xfrm>
          <a:prstGeom prst="rect">
            <a:avLst/>
          </a:prstGeom>
        </p:spPr>
      </p:pic>
      <p:pic>
        <p:nvPicPr>
          <p:cNvPr id="4" name="Picture 3"/>
          <p:cNvPicPr>
            <a:picLocks noChangeAspect="1"/>
          </p:cNvPicPr>
          <p:nvPr/>
        </p:nvPicPr>
        <p:blipFill>
          <a:blip r:embed="rId4"/>
          <a:stretch>
            <a:fillRect/>
          </a:stretch>
        </p:blipFill>
        <p:spPr>
          <a:xfrm>
            <a:off x="4458629" y="1647826"/>
            <a:ext cx="4456771" cy="2690812"/>
          </a:xfrm>
          <a:prstGeom prst="rect">
            <a:avLst/>
          </a:prstGeom>
        </p:spPr>
      </p:pic>
      <p:sp>
        <p:nvSpPr>
          <p:cNvPr id="7" name="TextBox 6"/>
          <p:cNvSpPr txBox="1"/>
          <p:nvPr/>
        </p:nvSpPr>
        <p:spPr>
          <a:xfrm>
            <a:off x="4611888" y="4949811"/>
            <a:ext cx="3534750" cy="369332"/>
          </a:xfrm>
          <a:prstGeom prst="rect">
            <a:avLst/>
          </a:prstGeom>
          <a:noFill/>
        </p:spPr>
        <p:txBody>
          <a:bodyPr wrap="none" rtlCol="0">
            <a:spAutoFit/>
          </a:bodyPr>
          <a:lstStyle/>
          <a:p>
            <a:pPr>
              <a:buClrTx/>
            </a:pPr>
            <a:r>
              <a:rPr lang="en-US" b="1" dirty="0">
                <a:solidFill>
                  <a:srgbClr val="FFFF00"/>
                </a:solidFill>
              </a:rPr>
              <a:t>FRS        Account       Summary</a:t>
            </a:r>
          </a:p>
        </p:txBody>
      </p:sp>
      <p:sp>
        <p:nvSpPr>
          <p:cNvPr id="8" name="Rounded Rectangle 7"/>
          <p:cNvSpPr/>
          <p:nvPr/>
        </p:nvSpPr>
        <p:spPr>
          <a:xfrm>
            <a:off x="4458629" y="1789331"/>
            <a:ext cx="4456771" cy="9538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8780296" y="2451847"/>
            <a:ext cx="304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75658" y="1076236"/>
            <a:ext cx="478186"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4620293" y="1054252"/>
            <a:ext cx="662011" cy="2505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4611888" y="5421777"/>
            <a:ext cx="522204" cy="269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8946" y="368287"/>
            <a:ext cx="1299715" cy="369332"/>
          </a:xfrm>
          <a:prstGeom prst="rect">
            <a:avLst/>
          </a:prstGeom>
          <a:noFill/>
        </p:spPr>
        <p:txBody>
          <a:bodyPr wrap="none" rtlCol="0">
            <a:spAutoFit/>
          </a:bodyPr>
          <a:lstStyle/>
          <a:p>
            <a:r>
              <a:rPr lang="en-US" dirty="0"/>
              <a:t>S/L Account</a:t>
            </a:r>
          </a:p>
        </p:txBody>
      </p:sp>
      <p:sp>
        <p:nvSpPr>
          <p:cNvPr id="16" name="TextBox 15"/>
          <p:cNvSpPr txBox="1"/>
          <p:nvPr/>
        </p:nvSpPr>
        <p:spPr>
          <a:xfrm>
            <a:off x="5009343" y="1278494"/>
            <a:ext cx="1365438" cy="369332"/>
          </a:xfrm>
          <a:prstGeom prst="rect">
            <a:avLst/>
          </a:prstGeom>
          <a:noFill/>
        </p:spPr>
        <p:txBody>
          <a:bodyPr wrap="none" rtlCol="0">
            <a:spAutoFit/>
          </a:bodyPr>
          <a:lstStyle/>
          <a:p>
            <a:r>
              <a:rPr lang="en-US" dirty="0"/>
              <a:t>G/L Account</a:t>
            </a:r>
          </a:p>
        </p:txBody>
      </p:sp>
      <p:sp>
        <p:nvSpPr>
          <p:cNvPr id="14" name="Oval 13"/>
          <p:cNvSpPr/>
          <p:nvPr/>
        </p:nvSpPr>
        <p:spPr>
          <a:xfrm>
            <a:off x="4043479" y="5425535"/>
            <a:ext cx="478186"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257800" y="5011574"/>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Right Arrow 17"/>
          <p:cNvSpPr/>
          <p:nvPr/>
        </p:nvSpPr>
        <p:spPr>
          <a:xfrm>
            <a:off x="6637451" y="5022454"/>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343693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563562"/>
          </a:xfrm>
        </p:spPr>
        <p:txBody>
          <a:bodyPr>
            <a:normAutofit fontScale="90000"/>
          </a:bodyPr>
          <a:lstStyle/>
          <a:p>
            <a:pPr algn="ctr"/>
            <a:r>
              <a:rPr lang="en-US" sz="3100" dirty="0"/>
              <a:t>Account Not Ready for Closure</a:t>
            </a:r>
            <a:br>
              <a:rPr lang="en-US" dirty="0"/>
            </a:br>
            <a:endParaRPr lang="en-US" dirty="0"/>
          </a:p>
        </p:txBody>
      </p:sp>
      <p:pic>
        <p:nvPicPr>
          <p:cNvPr id="17" name="Content Placeholder 16"/>
          <p:cNvPicPr>
            <a:picLocks noGrp="1" noChangeAspect="1"/>
          </p:cNvPicPr>
          <p:nvPr>
            <p:ph idx="1"/>
          </p:nvPr>
        </p:nvPicPr>
        <p:blipFill>
          <a:blip r:embed="rId3"/>
          <a:stretch>
            <a:fillRect/>
          </a:stretch>
        </p:blipFill>
        <p:spPr>
          <a:xfrm>
            <a:off x="4587240" y="1086088"/>
            <a:ext cx="4337682" cy="3733800"/>
          </a:xfrm>
          <a:prstGeom prst="rect">
            <a:avLst/>
          </a:prstGeom>
        </p:spPr>
      </p:pic>
      <p:sp>
        <p:nvSpPr>
          <p:cNvPr id="18" name="Oval 17"/>
          <p:cNvSpPr/>
          <p:nvPr/>
        </p:nvSpPr>
        <p:spPr>
          <a:xfrm>
            <a:off x="8266746" y="1577340"/>
            <a:ext cx="6096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799" y="5867400"/>
            <a:ext cx="3886201" cy="369332"/>
          </a:xfrm>
          <a:prstGeom prst="rect">
            <a:avLst/>
          </a:prstGeom>
          <a:noFill/>
        </p:spPr>
        <p:txBody>
          <a:bodyPr wrap="square" rtlCol="0">
            <a:spAutoFit/>
          </a:bodyPr>
          <a:lstStyle/>
          <a:p>
            <a:r>
              <a:rPr lang="en-US" dirty="0">
                <a:solidFill>
                  <a:schemeClr val="bg2"/>
                </a:solidFill>
              </a:rPr>
              <a:t>FRS        Account         Summary</a:t>
            </a:r>
          </a:p>
        </p:txBody>
      </p:sp>
      <p:sp>
        <p:nvSpPr>
          <p:cNvPr id="4" name="Rounded Rectangle 3"/>
          <p:cNvSpPr/>
          <p:nvPr/>
        </p:nvSpPr>
        <p:spPr>
          <a:xfrm>
            <a:off x="1143000" y="2621281"/>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3400" y="1885950"/>
            <a:ext cx="685800" cy="838200"/>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107633" y="1066800"/>
            <a:ext cx="4311968" cy="3733799"/>
          </a:xfrm>
          <a:prstGeom prst="rect">
            <a:avLst/>
          </a:prstGeom>
        </p:spPr>
      </p:pic>
      <p:sp>
        <p:nvSpPr>
          <p:cNvPr id="7" name="TextBox 6"/>
          <p:cNvSpPr txBox="1"/>
          <p:nvPr/>
        </p:nvSpPr>
        <p:spPr>
          <a:xfrm>
            <a:off x="67682" y="4844534"/>
            <a:ext cx="1236236" cy="369332"/>
          </a:xfrm>
          <a:prstGeom prst="rect">
            <a:avLst/>
          </a:prstGeom>
          <a:noFill/>
        </p:spPr>
        <p:txBody>
          <a:bodyPr wrap="none" rtlCol="0">
            <a:spAutoFit/>
          </a:bodyPr>
          <a:lstStyle/>
          <a:p>
            <a:r>
              <a:rPr lang="en-US" dirty="0"/>
              <a:t>S/L Balance</a:t>
            </a:r>
          </a:p>
        </p:txBody>
      </p:sp>
      <p:sp>
        <p:nvSpPr>
          <p:cNvPr id="8" name="TextBox 7"/>
          <p:cNvSpPr txBox="1"/>
          <p:nvPr/>
        </p:nvSpPr>
        <p:spPr>
          <a:xfrm>
            <a:off x="4591050" y="4844534"/>
            <a:ext cx="1301959" cy="369332"/>
          </a:xfrm>
          <a:prstGeom prst="rect">
            <a:avLst/>
          </a:prstGeom>
          <a:noFill/>
        </p:spPr>
        <p:txBody>
          <a:bodyPr wrap="none" rtlCol="0">
            <a:spAutoFit/>
          </a:bodyPr>
          <a:lstStyle/>
          <a:p>
            <a:r>
              <a:rPr lang="en-US" dirty="0"/>
              <a:t>G/L Balance</a:t>
            </a:r>
          </a:p>
        </p:txBody>
      </p:sp>
      <p:sp>
        <p:nvSpPr>
          <p:cNvPr id="9" name="Oval 8"/>
          <p:cNvSpPr/>
          <p:nvPr/>
        </p:nvSpPr>
        <p:spPr>
          <a:xfrm>
            <a:off x="3810000" y="1066800"/>
            <a:ext cx="76581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802381" y="4495799"/>
            <a:ext cx="76581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811816" y="5899666"/>
            <a:ext cx="392143" cy="3048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109265" y="5899666"/>
            <a:ext cx="392143" cy="3048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764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09600"/>
          </a:xfrm>
        </p:spPr>
        <p:txBody>
          <a:bodyPr>
            <a:normAutofit fontScale="90000"/>
          </a:bodyPr>
          <a:lstStyle/>
          <a:p>
            <a:pPr algn="ctr"/>
            <a:r>
              <a:rPr lang="en-US" dirty="0"/>
              <a:t>Banner reversals</a:t>
            </a:r>
          </a:p>
        </p:txBody>
      </p:sp>
      <p:sp>
        <p:nvSpPr>
          <p:cNvPr id="3" name="Content Placeholder 2"/>
          <p:cNvSpPr>
            <a:spLocks noGrp="1"/>
          </p:cNvSpPr>
          <p:nvPr>
            <p:ph idx="1"/>
          </p:nvPr>
        </p:nvSpPr>
        <p:spPr>
          <a:xfrm>
            <a:off x="457200" y="685800"/>
            <a:ext cx="8686800" cy="4876800"/>
          </a:xfrm>
        </p:spPr>
        <p:txBody>
          <a:bodyPr>
            <a:noAutofit/>
          </a:bodyPr>
          <a:lstStyle/>
          <a:p>
            <a:pPr>
              <a:buFont typeface="Wingdings" panose="05000000000000000000" pitchFamily="2" charset="2"/>
              <a:buChar char="v"/>
            </a:pPr>
            <a:r>
              <a:rPr lang="en-US" dirty="0"/>
              <a:t>Banner reversals are generated to ensure tuition payments are recorded in the proper year.</a:t>
            </a:r>
          </a:p>
          <a:p>
            <a:pPr lvl="1">
              <a:buFont typeface="Wingdings" panose="05000000000000000000" pitchFamily="2" charset="2"/>
              <a:buChar char="§"/>
            </a:pPr>
            <a:r>
              <a:rPr lang="en-US" sz="2000" dirty="0"/>
              <a:t>Registration for the fall semester occurs during the period April – August of the current year.  The payments are not recorded in  Famis until the Bursar Office calculates billing for the fall term.</a:t>
            </a:r>
          </a:p>
          <a:p>
            <a:pPr lvl="1">
              <a:buFont typeface="Wingdings" panose="05000000000000000000" pitchFamily="2" charset="2"/>
              <a:buChar char="§"/>
            </a:pPr>
            <a:r>
              <a:rPr lang="en-US" sz="2200" dirty="0"/>
              <a:t>Billing calculations are normally done in July and August and post to an account in Famis on a batch reference (BNR001), with a description “Banner Load.”</a:t>
            </a:r>
          </a:p>
          <a:p>
            <a:pPr lvl="2">
              <a:buFont typeface="Arial" panose="020B0604020202020204" pitchFamily="34" charset="0"/>
              <a:buChar char="•"/>
            </a:pPr>
            <a:r>
              <a:rPr lang="en-US" sz="2000" dirty="0"/>
              <a:t>These batches can include corrections to summer billing and payments for summer tuition . </a:t>
            </a:r>
          </a:p>
          <a:p>
            <a:pPr lvl="1">
              <a:buFont typeface="Wingdings" panose="05000000000000000000" pitchFamily="2" charset="2"/>
              <a:buChar char="v"/>
            </a:pPr>
            <a:r>
              <a:rPr lang="en-US" sz="2200" dirty="0"/>
              <a:t>A JE is prepared to defer revenue collected for the fall semester because it is unearned revenue.  There can be several throughout the month of July and August.  Not allowed to make AFR entries at this time.</a:t>
            </a:r>
          </a:p>
        </p:txBody>
      </p:sp>
    </p:spTree>
    <p:extLst>
      <p:ext uri="{BB962C8B-B14F-4D97-AF65-F5344CB8AC3E}">
        <p14:creationId xmlns:p14="http://schemas.microsoft.com/office/powerpoint/2010/main" val="3547999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563562"/>
          </a:xfrm>
        </p:spPr>
        <p:txBody>
          <a:bodyPr>
            <a:normAutofit fontScale="90000"/>
          </a:bodyPr>
          <a:lstStyle/>
          <a:p>
            <a:pPr algn="ctr"/>
            <a:r>
              <a:rPr lang="en-US" dirty="0"/>
              <a:t>Banner reversals</a:t>
            </a:r>
          </a:p>
        </p:txBody>
      </p:sp>
      <p:sp>
        <p:nvSpPr>
          <p:cNvPr id="3" name="Content Placeholder 2"/>
          <p:cNvSpPr>
            <a:spLocks noGrp="1"/>
          </p:cNvSpPr>
          <p:nvPr>
            <p:ph idx="1"/>
          </p:nvPr>
        </p:nvSpPr>
        <p:spPr>
          <a:xfrm>
            <a:off x="304800" y="1219200"/>
            <a:ext cx="8153400" cy="4114801"/>
          </a:xfrm>
        </p:spPr>
        <p:txBody>
          <a:bodyPr/>
          <a:lstStyle/>
          <a:p>
            <a:pPr lvl="1">
              <a:buFont typeface="Wingdings" panose="05000000000000000000" pitchFamily="2" charset="2"/>
              <a:buChar char="v"/>
            </a:pPr>
            <a:r>
              <a:rPr lang="en-US" sz="2000" dirty="0"/>
              <a:t>Year end reversing Entries </a:t>
            </a:r>
          </a:p>
          <a:p>
            <a:pPr lvl="2">
              <a:buFont typeface="Wingdings" panose="05000000000000000000" pitchFamily="2" charset="2"/>
              <a:buChar char="§"/>
            </a:pPr>
            <a:r>
              <a:rPr lang="en-US" sz="2000" dirty="0"/>
              <a:t>At year </a:t>
            </a:r>
            <a:r>
              <a:rPr lang="en-US" sz="2000"/>
              <a:t>end an entry </a:t>
            </a:r>
            <a:r>
              <a:rPr lang="en-US" sz="2000" dirty="0"/>
              <a:t>is made to reverse out the JE’s prepared to defer revenue and create a corresponding AFR entry.  </a:t>
            </a:r>
          </a:p>
          <a:p>
            <a:pPr lvl="2">
              <a:buFont typeface="Wingdings" panose="05000000000000000000" pitchFamily="2" charset="2"/>
              <a:buChar char="§"/>
            </a:pPr>
            <a:r>
              <a:rPr lang="en-US" sz="2000" dirty="0"/>
              <a:t>The corresponding AFR entry is prepared entitled Banner Reversal to reverse the total tuition payments received for fall tuition and post them in September of the new year.  This will be on a batch reference  (AFRXXX).</a:t>
            </a:r>
          </a:p>
          <a:p>
            <a:endParaRPr lang="en-US" dirty="0"/>
          </a:p>
        </p:txBody>
      </p:sp>
    </p:spTree>
    <p:extLst>
      <p:ext uri="{BB962C8B-B14F-4D97-AF65-F5344CB8AC3E}">
        <p14:creationId xmlns:p14="http://schemas.microsoft.com/office/powerpoint/2010/main" val="2949710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381000"/>
            <a:ext cx="8686800" cy="923330"/>
          </a:xfrm>
          <a:prstGeom prst="rect">
            <a:avLst/>
          </a:prstGeom>
          <a:noFill/>
        </p:spPr>
        <p:txBody>
          <a:bodyPr wrap="square" rtlCol="0">
            <a:spAutoFit/>
          </a:bodyPr>
          <a:lstStyle/>
          <a:p>
            <a:pPr algn="ctr"/>
            <a:r>
              <a:rPr lang="en-US" dirty="0"/>
              <a:t>BANNER TRANSACTIONS</a:t>
            </a:r>
          </a:p>
          <a:p>
            <a:endParaRPr lang="en-US" dirty="0"/>
          </a:p>
          <a:p>
            <a:endParaRPr lang="en-US" dirty="0"/>
          </a:p>
        </p:txBody>
      </p:sp>
      <p:sp>
        <p:nvSpPr>
          <p:cNvPr id="10" name="Rounded Rectangle 9"/>
          <p:cNvSpPr/>
          <p:nvPr/>
        </p:nvSpPr>
        <p:spPr>
          <a:xfrm>
            <a:off x="262890" y="2281341"/>
            <a:ext cx="8576670" cy="73873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03769" y="3657600"/>
            <a:ext cx="8687160" cy="228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0" y="5553670"/>
            <a:ext cx="3793026" cy="646331"/>
          </a:xfrm>
          <a:prstGeom prst="rect">
            <a:avLst/>
          </a:prstGeom>
          <a:noFill/>
        </p:spPr>
        <p:txBody>
          <a:bodyPr wrap="none" rtlCol="0">
            <a:spAutoFit/>
          </a:bodyPr>
          <a:lstStyle/>
          <a:p>
            <a:pPr>
              <a:buClrTx/>
            </a:pPr>
            <a:r>
              <a:rPr lang="en-US" b="1" dirty="0">
                <a:solidFill>
                  <a:srgbClr val="FFFF00"/>
                </a:solidFill>
              </a:rPr>
              <a:t>FRS        Account       Transactions</a:t>
            </a:r>
          </a:p>
          <a:p>
            <a:endParaRPr lang="en-US" dirty="0"/>
          </a:p>
        </p:txBody>
      </p:sp>
      <p:sp>
        <p:nvSpPr>
          <p:cNvPr id="6" name="TextBox 5"/>
          <p:cNvSpPr txBox="1"/>
          <p:nvPr/>
        </p:nvSpPr>
        <p:spPr>
          <a:xfrm>
            <a:off x="152400" y="797934"/>
            <a:ext cx="6573274" cy="1477328"/>
          </a:xfrm>
          <a:prstGeom prst="rect">
            <a:avLst/>
          </a:prstGeom>
          <a:noFill/>
        </p:spPr>
        <p:txBody>
          <a:bodyPr wrap="none" rtlCol="0">
            <a:spAutoFit/>
          </a:bodyPr>
          <a:lstStyle/>
          <a:p>
            <a:pPr marL="342900" indent="-342900">
              <a:buAutoNum type="arabicParenR"/>
            </a:pPr>
            <a:r>
              <a:rPr lang="en-US" dirty="0"/>
              <a:t>Banner Load-Billing Calculations</a:t>
            </a:r>
          </a:p>
          <a:p>
            <a:pPr marL="342900" indent="-342900">
              <a:buAutoNum type="arabicParenR"/>
            </a:pPr>
            <a:r>
              <a:rPr lang="en-US" dirty="0"/>
              <a:t>August Deferred Revenue (AFR entry can’t be done at this time)</a:t>
            </a:r>
          </a:p>
          <a:p>
            <a:pPr marL="342900" indent="-342900">
              <a:buAutoNum type="arabicParenR"/>
            </a:pPr>
            <a:r>
              <a:rPr lang="en-US" dirty="0"/>
              <a:t>Reverse August Deferred Revenue</a:t>
            </a:r>
          </a:p>
          <a:p>
            <a:pPr marL="342900" indent="-342900">
              <a:buAutoNum type="arabicParenR"/>
            </a:pPr>
            <a:r>
              <a:rPr lang="en-US" dirty="0"/>
              <a:t>Post reversal in an AFR entry to reverse Banner load (BNR001)</a:t>
            </a:r>
          </a:p>
          <a:p>
            <a:pPr marL="342900" indent="-342900">
              <a:buAutoNum type="arabicParenR"/>
            </a:pPr>
            <a:endParaRPr lang="en-US" dirty="0"/>
          </a:p>
        </p:txBody>
      </p:sp>
      <p:pic>
        <p:nvPicPr>
          <p:cNvPr id="7" name="Picture 6"/>
          <p:cNvPicPr>
            <a:picLocks noChangeAspect="1"/>
          </p:cNvPicPr>
          <p:nvPr/>
        </p:nvPicPr>
        <p:blipFill>
          <a:blip r:embed="rId2"/>
          <a:stretch>
            <a:fillRect/>
          </a:stretch>
        </p:blipFill>
        <p:spPr>
          <a:xfrm>
            <a:off x="262889" y="2137402"/>
            <a:ext cx="8687161" cy="990600"/>
          </a:xfrm>
          <a:prstGeom prst="rect">
            <a:avLst/>
          </a:prstGeom>
        </p:spPr>
      </p:pic>
      <p:sp>
        <p:nvSpPr>
          <p:cNvPr id="12" name="Right Arrow 11"/>
          <p:cNvSpPr/>
          <p:nvPr/>
        </p:nvSpPr>
        <p:spPr>
          <a:xfrm>
            <a:off x="2895600" y="5627269"/>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ight Arrow 12"/>
          <p:cNvSpPr/>
          <p:nvPr/>
        </p:nvSpPr>
        <p:spPr>
          <a:xfrm>
            <a:off x="4242549" y="5631887"/>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4" name="Picture 3"/>
          <p:cNvPicPr>
            <a:picLocks noChangeAspect="1"/>
          </p:cNvPicPr>
          <p:nvPr/>
        </p:nvPicPr>
        <p:blipFill>
          <a:blip r:embed="rId3"/>
          <a:stretch>
            <a:fillRect/>
          </a:stretch>
        </p:blipFill>
        <p:spPr>
          <a:xfrm>
            <a:off x="152401" y="3240202"/>
            <a:ext cx="8866552" cy="1990301"/>
          </a:xfrm>
          <a:prstGeom prst="rect">
            <a:avLst/>
          </a:prstGeom>
        </p:spPr>
      </p:pic>
    </p:spTree>
    <p:extLst>
      <p:ext uri="{BB962C8B-B14F-4D97-AF65-F5344CB8AC3E}">
        <p14:creationId xmlns:p14="http://schemas.microsoft.com/office/powerpoint/2010/main" val="1683563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040"/>
            <a:ext cx="5410200" cy="3108960"/>
          </a:xfrm>
        </p:spPr>
        <p:txBody>
          <a:bodyPr>
            <a:normAutofit/>
          </a:bodyPr>
          <a:lstStyle/>
          <a:p>
            <a:r>
              <a:rPr lang="en-US" sz="5000" dirty="0"/>
              <a:t>Questions???</a:t>
            </a:r>
          </a:p>
        </p:txBody>
      </p:sp>
      <p:sp>
        <p:nvSpPr>
          <p:cNvPr id="3" name="Content Placeholder 2"/>
          <p:cNvSpPr>
            <a:spLocks noGrp="1"/>
          </p:cNvSpPr>
          <p:nvPr>
            <p:ph idx="1"/>
          </p:nvPr>
        </p:nvSpPr>
        <p:spPr>
          <a:xfrm flipH="1">
            <a:off x="228600" y="8153400"/>
            <a:ext cx="609600" cy="304799"/>
          </a:xfrm>
        </p:spPr>
        <p:txBody>
          <a:bodyPr>
            <a:normAutofit fontScale="85000" lnSpcReduction="20000"/>
          </a:bodyPr>
          <a:lstStyle/>
          <a:p>
            <a:pPr marL="0" indent="0">
              <a:buNone/>
            </a:pPr>
            <a:endParaRPr lang="en-US" dirty="0"/>
          </a:p>
        </p:txBody>
      </p:sp>
      <p:pic>
        <p:nvPicPr>
          <p:cNvPr id="2052" name="Picture 4" descr="C:\Users\aolivarez5\AppData\Local\Microsoft\Windows\Temporary Internet Files\Content.IE5\G14OL69S\MC900434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7106" y="3003550"/>
            <a:ext cx="1625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649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s1.mm.bing.net/th?id=H.4970149924831852&amp;pid=1.7&amp;w=227&amp;h=142&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031" y="694592"/>
            <a:ext cx="54864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s1.mm.bing.net/th?id=H.4562604828590196&amp;pid=1.7&amp;w=167&amp;h=146&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657600"/>
            <a:ext cx="1590675" cy="13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547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GL/SL MAPPED ACCOUNTS</a:t>
            </a:r>
          </a:p>
        </p:txBody>
      </p:sp>
      <p:sp>
        <p:nvSpPr>
          <p:cNvPr id="3" name="Content Placeholder 2"/>
          <p:cNvSpPr>
            <a:spLocks noGrp="1"/>
          </p:cNvSpPr>
          <p:nvPr>
            <p:ph idx="1"/>
          </p:nvPr>
        </p:nvSpPr>
        <p:spPr>
          <a:xfrm>
            <a:off x="-228600" y="1600199"/>
            <a:ext cx="45719" cy="76201"/>
          </a:xfrm>
        </p:spPr>
        <p:txBody>
          <a:bodyPr>
            <a:normAutofit fontScale="25000" lnSpcReduction="20000"/>
          </a:bodyPr>
          <a:lstStyle/>
          <a:p>
            <a:pPr marL="68580" indent="0">
              <a:buNone/>
            </a:pP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620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837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Account Request</a:t>
            </a:r>
          </a:p>
        </p:txBody>
      </p:sp>
      <p:sp>
        <p:nvSpPr>
          <p:cNvPr id="3" name="Content Placeholder 2"/>
          <p:cNvSpPr>
            <a:spLocks noGrp="1"/>
          </p:cNvSpPr>
          <p:nvPr>
            <p:ph idx="1"/>
          </p:nvPr>
        </p:nvSpPr>
        <p:spPr>
          <a:xfrm>
            <a:off x="685800" y="1447800"/>
            <a:ext cx="7772400" cy="3886201"/>
          </a:xfrm>
        </p:spPr>
        <p:txBody>
          <a:bodyPr>
            <a:normAutofit lnSpcReduction="10000"/>
          </a:bodyPr>
          <a:lstStyle/>
          <a:p>
            <a:pPr marL="0" indent="0">
              <a:buNone/>
            </a:pPr>
            <a:endParaRPr lang="en-US" dirty="0"/>
          </a:p>
          <a:p>
            <a:r>
              <a:rPr lang="en-US" b="1" dirty="0">
                <a:solidFill>
                  <a:srgbClr val="92D050"/>
                </a:solidFill>
              </a:rPr>
              <a:t>ACCOUNTING HANDBOOK</a:t>
            </a:r>
          </a:p>
          <a:p>
            <a:pPr marL="0" indent="0">
              <a:buNone/>
            </a:pPr>
            <a:r>
              <a:rPr lang="en-US" dirty="0"/>
              <a:t>	</a:t>
            </a:r>
            <a:r>
              <a:rPr lang="en-US" dirty="0">
                <a:solidFill>
                  <a:schemeClr val="tx2"/>
                </a:solidFill>
              </a:rPr>
              <a:t>Section 02.02</a:t>
            </a:r>
          </a:p>
          <a:p>
            <a:pPr marL="0" indent="0">
              <a:buNone/>
            </a:pPr>
            <a:endParaRPr lang="en-US" dirty="0">
              <a:solidFill>
                <a:schemeClr val="tx2"/>
              </a:solidFill>
            </a:endParaRPr>
          </a:p>
          <a:p>
            <a:pPr marL="0" indent="0">
              <a:buNone/>
            </a:pPr>
            <a:endParaRPr lang="en-US" dirty="0">
              <a:solidFill>
                <a:schemeClr val="tx2"/>
              </a:solidFill>
            </a:endParaRPr>
          </a:p>
          <a:p>
            <a:pPr marL="0" indent="0">
              <a:buNone/>
            </a:pPr>
            <a:endParaRPr lang="en-US" dirty="0"/>
          </a:p>
          <a:p>
            <a:pPr marL="0" indent="0">
              <a:buNone/>
            </a:pPr>
            <a:endParaRPr lang="en-US" dirty="0"/>
          </a:p>
          <a:p>
            <a:pPr marL="0" indent="0">
              <a:buNone/>
            </a:pPr>
            <a:endParaRPr lang="en-US" dirty="0"/>
          </a:p>
          <a:p>
            <a:pPr marL="0" indent="0">
              <a:buNone/>
            </a:pPr>
            <a:r>
              <a:rPr lang="en-US" dirty="0">
                <a:hlinkClick r:id="rId3"/>
              </a:rPr>
              <a:t>http://comptroller.tamucc.edu/accounting/NewAccReqtrial2.html</a:t>
            </a:r>
            <a:endParaRPr lang="en-US" dirty="0"/>
          </a:p>
          <a:p>
            <a:pPr marL="0" indent="0">
              <a:buNone/>
            </a:pPr>
            <a:r>
              <a:rPr lang="en-US" dirty="0">
                <a:hlinkClick r:id="rId4"/>
              </a:rPr>
              <a:t>http://comptroller.tamucc.edu/accounting/online_forms.html</a:t>
            </a:r>
            <a:r>
              <a:rPr lang="en-US" dirty="0"/>
              <a:t> </a:t>
            </a:r>
          </a:p>
          <a:p>
            <a:pPr marL="0" indent="0">
              <a:buNone/>
            </a:pPr>
            <a:endParaRPr lang="en-US" dirty="0"/>
          </a:p>
          <a:p>
            <a:pPr marL="0" indent="0">
              <a:buNone/>
            </a:pPr>
            <a:endParaRPr lang="en-US" dirty="0"/>
          </a:p>
          <a:p>
            <a:pPr marL="82296" indent="0">
              <a:buNone/>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676" y="2209800"/>
            <a:ext cx="1682262" cy="1895475"/>
          </a:xfrm>
          <a:prstGeom prst="rect">
            <a:avLst/>
          </a:prstGeom>
        </p:spPr>
      </p:pic>
    </p:spTree>
    <p:extLst>
      <p:ext uri="{BB962C8B-B14F-4D97-AF65-F5344CB8AC3E}">
        <p14:creationId xmlns:p14="http://schemas.microsoft.com/office/powerpoint/2010/main" val="87292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account request</a:t>
            </a:r>
          </a:p>
        </p:txBody>
      </p:sp>
      <p:sp>
        <p:nvSpPr>
          <p:cNvPr id="3" name="Content Placeholder 2"/>
          <p:cNvSpPr>
            <a:spLocks noGrp="1"/>
          </p:cNvSpPr>
          <p:nvPr>
            <p:ph idx="1"/>
          </p:nvPr>
        </p:nvSpPr>
        <p:spPr>
          <a:xfrm>
            <a:off x="533400" y="1600201"/>
            <a:ext cx="8077200" cy="3733800"/>
          </a:xfrm>
        </p:spPr>
        <p:txBody>
          <a:bodyPr>
            <a:normAutofit fontScale="85000" lnSpcReduction="20000"/>
          </a:bodyPr>
          <a:lstStyle/>
          <a:p>
            <a:r>
              <a:rPr lang="en-US" b="1" dirty="0">
                <a:solidFill>
                  <a:srgbClr val="92D050"/>
                </a:solidFill>
              </a:rPr>
              <a:t>Account Title </a:t>
            </a:r>
            <a:r>
              <a:rPr lang="en-US" dirty="0"/>
              <a:t>- Enter the name you would like displayed for the account.  Character limit on account name is limited to 35 characters.</a:t>
            </a:r>
          </a:p>
          <a:p>
            <a:endParaRPr lang="en-US" dirty="0"/>
          </a:p>
          <a:p>
            <a:r>
              <a:rPr lang="en-US" b="1" dirty="0">
                <a:solidFill>
                  <a:srgbClr val="92D050"/>
                </a:solidFill>
              </a:rPr>
              <a:t>Account</a:t>
            </a:r>
            <a:r>
              <a:rPr lang="en-US" dirty="0"/>
              <a:t> </a:t>
            </a:r>
            <a:r>
              <a:rPr lang="en-US" b="1" dirty="0">
                <a:solidFill>
                  <a:srgbClr val="92D050"/>
                </a:solidFill>
              </a:rPr>
              <a:t>Purpose </a:t>
            </a:r>
            <a:r>
              <a:rPr lang="en-US" dirty="0"/>
              <a:t>– Enter a description of the purpose of the account. If there is an acronym in the account title, please spell it out here.</a:t>
            </a:r>
          </a:p>
          <a:p>
            <a:pPr marL="68580" indent="0">
              <a:buNone/>
            </a:pPr>
            <a:endParaRPr lang="en-US" dirty="0"/>
          </a:p>
          <a:p>
            <a:r>
              <a:rPr lang="en-US" b="1" dirty="0">
                <a:solidFill>
                  <a:srgbClr val="92D050"/>
                </a:solidFill>
              </a:rPr>
              <a:t>Responsible Person &amp; UIN </a:t>
            </a:r>
            <a:r>
              <a:rPr lang="en-US" dirty="0"/>
              <a:t>- A responsible person must be a permanent PT or FT employee who is compensated by TAMU-CC University.  In most cases this will be the Department Head.  The responsible person must have completed Guidelines for Disbursement Training within the last </a:t>
            </a:r>
            <a:r>
              <a:rPr lang="en-US" b="1" dirty="0"/>
              <a:t>12 Months</a:t>
            </a:r>
            <a:r>
              <a:rPr lang="en-US" dirty="0"/>
              <a:t>.   (</a:t>
            </a:r>
            <a:r>
              <a:rPr lang="en-US" sz="1600" dirty="0"/>
              <a:t>Course# 2111496:The Guidelines for Disbursement of Funds)</a:t>
            </a:r>
          </a:p>
          <a:p>
            <a:pPr marL="0" indent="0">
              <a:buNone/>
            </a:pPr>
            <a:endParaRPr lang="en-US" dirty="0"/>
          </a:p>
          <a:p>
            <a:r>
              <a:rPr lang="en-US" b="1" dirty="0">
                <a:solidFill>
                  <a:srgbClr val="92D050"/>
                </a:solidFill>
              </a:rPr>
              <a:t>Department &amp; Sub Department </a:t>
            </a:r>
            <a:r>
              <a:rPr lang="en-US" dirty="0"/>
              <a:t>– Select the department from the drop-down menu &amp; sub department if applicable.  If your department is not listed as an option please email Accounting at accounting.services@tamucc.edu</a:t>
            </a:r>
          </a:p>
        </p:txBody>
      </p:sp>
    </p:spTree>
    <p:extLst>
      <p:ext uri="{BB962C8B-B14F-4D97-AF65-F5344CB8AC3E}">
        <p14:creationId xmlns:p14="http://schemas.microsoft.com/office/powerpoint/2010/main" val="3565712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Fund Source</a:t>
            </a:r>
            <a:br>
              <a:rPr lang="en-US" dirty="0"/>
            </a:br>
            <a:r>
              <a:rPr lang="en-US" sz="1700" dirty="0">
                <a:solidFill>
                  <a:srgbClr val="92D050"/>
                </a:solidFill>
              </a:rPr>
              <a:t>ACCOUNTING HANDBOOK SECTION 02.05</a:t>
            </a:r>
            <a:endParaRPr lang="en-US" sz="1700" dirty="0"/>
          </a:p>
        </p:txBody>
      </p:sp>
      <p:sp>
        <p:nvSpPr>
          <p:cNvPr id="3" name="Content Placeholder 2"/>
          <p:cNvSpPr>
            <a:spLocks noGrp="1"/>
          </p:cNvSpPr>
          <p:nvPr>
            <p:ph idx="1"/>
          </p:nvPr>
        </p:nvSpPr>
        <p:spPr/>
        <p:txBody>
          <a:bodyPr>
            <a:normAutofit fontScale="92500" lnSpcReduction="10000"/>
          </a:bodyPr>
          <a:lstStyle/>
          <a:p>
            <a:r>
              <a:rPr lang="en-US" dirty="0"/>
              <a:t>AGENCY FUNDS</a:t>
            </a:r>
          </a:p>
          <a:p>
            <a:r>
              <a:rPr lang="en-US" dirty="0"/>
              <a:t>AGREEMENTS</a:t>
            </a:r>
          </a:p>
          <a:p>
            <a:r>
              <a:rPr lang="en-US" dirty="0"/>
              <a:t>CONTRACTS</a:t>
            </a:r>
          </a:p>
          <a:p>
            <a:r>
              <a:rPr lang="en-US" dirty="0"/>
              <a:t>DESIGNATED TUITION</a:t>
            </a:r>
          </a:p>
          <a:p>
            <a:r>
              <a:rPr lang="en-US" dirty="0"/>
              <a:t>GRANTS</a:t>
            </a:r>
          </a:p>
          <a:p>
            <a:r>
              <a:rPr lang="en-US" dirty="0"/>
              <a:t>COMPREHENSIVE RESEARCH FUNDS</a:t>
            </a:r>
          </a:p>
          <a:p>
            <a:r>
              <a:rPr lang="en-US" dirty="0"/>
              <a:t>RESEARCH ENHANCEMENT FUNDS</a:t>
            </a:r>
          </a:p>
          <a:p>
            <a:r>
              <a:rPr lang="en-US" dirty="0"/>
              <a:t>STATE APPROPRIATIONS</a:t>
            </a:r>
          </a:p>
          <a:p>
            <a:r>
              <a:rPr lang="en-US" dirty="0"/>
              <a:t>STUDENT FEES</a:t>
            </a:r>
          </a:p>
          <a:p>
            <a:r>
              <a:rPr lang="en-US" dirty="0"/>
              <a:t>OTHER</a:t>
            </a:r>
          </a:p>
        </p:txBody>
      </p:sp>
      <p:pic>
        <p:nvPicPr>
          <p:cNvPr id="5124" name="Picture 4" descr="http://ts2.mm.bing.net/th?id=H.4962406113282257&amp;pid=1.7&amp;w=147&amp;h=155&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47800"/>
            <a:ext cx="2667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15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Use of funds  </a:t>
            </a:r>
            <a:br>
              <a:rPr lang="en-US" dirty="0"/>
            </a:br>
            <a:r>
              <a:rPr lang="en-US" sz="1700" dirty="0">
                <a:solidFill>
                  <a:srgbClr val="92D050"/>
                </a:solidFill>
              </a:rPr>
              <a:t>ACCOUNTING HANDBOOK SECTION 02.04</a:t>
            </a:r>
          </a:p>
        </p:txBody>
      </p:sp>
      <p:sp>
        <p:nvSpPr>
          <p:cNvPr id="3" name="Content Placeholder 2"/>
          <p:cNvSpPr>
            <a:spLocks noGrp="1"/>
          </p:cNvSpPr>
          <p:nvPr>
            <p:ph idx="1"/>
          </p:nvPr>
        </p:nvSpPr>
        <p:spPr/>
        <p:txBody>
          <a:bodyPr/>
          <a:lstStyle/>
          <a:p>
            <a:r>
              <a:rPr lang="en-US" dirty="0"/>
              <a:t>INSTRUCTION</a:t>
            </a:r>
          </a:p>
          <a:p>
            <a:r>
              <a:rPr lang="en-US" dirty="0"/>
              <a:t>RESEARCH</a:t>
            </a:r>
          </a:p>
          <a:p>
            <a:r>
              <a:rPr lang="en-US" dirty="0"/>
              <a:t>PUBLIC SERVICE</a:t>
            </a:r>
          </a:p>
          <a:p>
            <a:r>
              <a:rPr lang="en-US" dirty="0"/>
              <a:t>ACADEMIC SUPPORT</a:t>
            </a:r>
          </a:p>
          <a:p>
            <a:r>
              <a:rPr lang="en-US" dirty="0"/>
              <a:t>STUDENT SERVICES</a:t>
            </a:r>
          </a:p>
          <a:p>
            <a:r>
              <a:rPr lang="en-US" dirty="0"/>
              <a:t>INSTITUTIONAL SUPPORT</a:t>
            </a:r>
          </a:p>
          <a:p>
            <a:r>
              <a:rPr lang="en-US" dirty="0"/>
              <a:t>OPERATION &amp; MAINTENANCE OF PLANT</a:t>
            </a:r>
          </a:p>
          <a:p>
            <a:r>
              <a:rPr lang="en-US" dirty="0"/>
              <a:t>SCHOLARSHIP &amp; FELLOWSHIPS</a:t>
            </a:r>
          </a:p>
          <a:p>
            <a:r>
              <a:rPr lang="en-US" dirty="0"/>
              <a:t>AUXILIARY ENTERPRISES</a:t>
            </a:r>
          </a:p>
        </p:txBody>
      </p:sp>
      <p:pic>
        <p:nvPicPr>
          <p:cNvPr id="1026" name="Picture 2" descr="https://thumbs.dreamstime.com/z/bills-invoices-files-show-accounting-264761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41" b="10319"/>
          <a:stretch/>
        </p:blipFill>
        <p:spPr bwMode="auto">
          <a:xfrm>
            <a:off x="5922108" y="1676400"/>
            <a:ext cx="2536092" cy="190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887177"/>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23969</TotalTime>
  <Words>1501</Words>
  <Application>Microsoft Office PowerPoint</Application>
  <PresentationFormat>On-screen Show (4:3)</PresentationFormat>
  <Paragraphs>333</Paragraphs>
  <Slides>46</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Gill Sans MT</vt:lpstr>
      <vt:lpstr>Wingdings</vt:lpstr>
      <vt:lpstr>Wingdings 3</vt:lpstr>
      <vt:lpstr>Urban Pop</vt:lpstr>
      <vt:lpstr>FAMIS ACCOUNTS</vt:lpstr>
      <vt:lpstr>Table of Contents</vt:lpstr>
      <vt:lpstr>Chart of accounts</vt:lpstr>
      <vt:lpstr>Chart of Accounts CONT.</vt:lpstr>
      <vt:lpstr>GL/SL MAPPED ACCOUNTS</vt:lpstr>
      <vt:lpstr>New Account Request</vt:lpstr>
      <vt:lpstr>New account request</vt:lpstr>
      <vt:lpstr>Fund Source ACCOUNTING HANDBOOK SECTION 02.05</vt:lpstr>
      <vt:lpstr>Use of funds   ACCOUNTING HANDBOOK SECTION 02.04</vt:lpstr>
      <vt:lpstr>Salary Savings</vt:lpstr>
      <vt:lpstr>New account request cont.</vt:lpstr>
      <vt:lpstr>Budget &amp; Support Accounts</vt:lpstr>
      <vt:lpstr>Support Accounts</vt:lpstr>
      <vt:lpstr>Support accounts</vt:lpstr>
      <vt:lpstr> SA TRANSACTIONS </vt:lpstr>
      <vt:lpstr>Research Accounts</vt:lpstr>
      <vt:lpstr>Year end flag </vt:lpstr>
      <vt:lpstr>Year end flag - canopy</vt:lpstr>
      <vt:lpstr>Year End Flags </vt:lpstr>
      <vt:lpstr>Year end flag</vt:lpstr>
      <vt:lpstr>Year End Flag</vt:lpstr>
      <vt:lpstr>Encumbrance</vt:lpstr>
      <vt:lpstr>ENCUMBRANCES</vt:lpstr>
      <vt:lpstr> Year End Flags </vt:lpstr>
      <vt:lpstr> Year End Flags - Fiscal </vt:lpstr>
      <vt:lpstr>Year end flag</vt:lpstr>
      <vt:lpstr>Year end flags - project</vt:lpstr>
      <vt:lpstr>Year End Flag - Project</vt:lpstr>
      <vt:lpstr>Year end flags</vt:lpstr>
      <vt:lpstr>Year end flags – transfer </vt:lpstr>
      <vt:lpstr>Year end flags - transfer</vt:lpstr>
      <vt:lpstr>Year end accruals</vt:lpstr>
      <vt:lpstr>Example of encumbrance rolling forward to the new year and paid.   </vt:lpstr>
      <vt:lpstr> Global sub-code edit </vt:lpstr>
      <vt:lpstr>Global sub-code edit</vt:lpstr>
      <vt:lpstr>Sub Code Edit – Account Level</vt:lpstr>
      <vt:lpstr>Generate expense budget (GEB)</vt:lpstr>
      <vt:lpstr>Generate Expense Budget (GEB)</vt:lpstr>
      <vt:lpstr>Closing accounts </vt:lpstr>
      <vt:lpstr>Account Ready For Close</vt:lpstr>
      <vt:lpstr>Account Not Ready for Closure </vt:lpstr>
      <vt:lpstr>Banner reversals</vt:lpstr>
      <vt:lpstr>Banner reversals</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FAMIS ACCOUNTS</dc:title>
  <dc:creator>Olivarez, Aimee</dc:creator>
  <cp:lastModifiedBy>Pollard, Ruby</cp:lastModifiedBy>
  <cp:revision>391</cp:revision>
  <cp:lastPrinted>2019-05-06T20:55:59Z</cp:lastPrinted>
  <dcterms:created xsi:type="dcterms:W3CDTF">2013-02-19T17:08:06Z</dcterms:created>
  <dcterms:modified xsi:type="dcterms:W3CDTF">2019-05-06T20:56:42Z</dcterms:modified>
</cp:coreProperties>
</file>