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42"/>
  </p:notesMasterIdLst>
  <p:handoutMasterIdLst>
    <p:handoutMasterId r:id="rId43"/>
  </p:handoutMasterIdLst>
  <p:sldIdLst>
    <p:sldId id="256" r:id="rId2"/>
    <p:sldId id="280" r:id="rId3"/>
    <p:sldId id="284" r:id="rId4"/>
    <p:sldId id="257" r:id="rId5"/>
    <p:sldId id="305" r:id="rId6"/>
    <p:sldId id="306" r:id="rId7"/>
    <p:sldId id="307" r:id="rId8"/>
    <p:sldId id="308" r:id="rId9"/>
    <p:sldId id="298" r:id="rId10"/>
    <p:sldId id="301" r:id="rId11"/>
    <p:sldId id="297" r:id="rId12"/>
    <p:sldId id="296" r:id="rId13"/>
    <p:sldId id="302" r:id="rId14"/>
    <p:sldId id="303" r:id="rId15"/>
    <p:sldId id="258" r:id="rId16"/>
    <p:sldId id="262" r:id="rId17"/>
    <p:sldId id="263" r:id="rId18"/>
    <p:sldId id="264" r:id="rId19"/>
    <p:sldId id="259" r:id="rId20"/>
    <p:sldId id="265" r:id="rId21"/>
    <p:sldId id="281" r:id="rId22"/>
    <p:sldId id="282" r:id="rId23"/>
    <p:sldId id="268" r:id="rId24"/>
    <p:sldId id="285" r:id="rId25"/>
    <p:sldId id="286" r:id="rId26"/>
    <p:sldId id="287" r:id="rId27"/>
    <p:sldId id="289" r:id="rId28"/>
    <p:sldId id="290" r:id="rId29"/>
    <p:sldId id="291" r:id="rId30"/>
    <p:sldId id="292" r:id="rId31"/>
    <p:sldId id="293" r:id="rId32"/>
    <p:sldId id="266" r:id="rId33"/>
    <p:sldId id="294" r:id="rId34"/>
    <p:sldId id="300" r:id="rId35"/>
    <p:sldId id="295" r:id="rId36"/>
    <p:sldId id="269" r:id="rId37"/>
    <p:sldId id="304" r:id="rId38"/>
    <p:sldId id="274" r:id="rId39"/>
    <p:sldId id="260" r:id="rId40"/>
    <p:sldId id="261"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p:cViewPr varScale="1">
        <p:scale>
          <a:sx n="123" d="100"/>
          <a:sy n="123" d="100"/>
        </p:scale>
        <p:origin x="1254" y="108"/>
      </p:cViewPr>
      <p:guideLst>
        <p:guide orient="horz" pos="2160"/>
        <p:guide pos="2880"/>
      </p:guideLst>
    </p:cSldViewPr>
  </p:slideViewPr>
  <p:outlineViewPr>
    <p:cViewPr>
      <p:scale>
        <a:sx n="33" d="100"/>
        <a:sy n="33" d="100"/>
      </p:scale>
      <p:origin x="0" y="208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621"/>
          </a:xfrm>
          <a:prstGeom prst="rect">
            <a:avLst/>
          </a:prstGeom>
        </p:spPr>
        <p:txBody>
          <a:bodyPr vert="horz" lIns="91440" tIns="45720" rIns="91440" bIns="45720" rtlCol="0"/>
          <a:lstStyle>
            <a:lvl1pPr algn="r">
              <a:defRPr sz="1200"/>
            </a:lvl1pPr>
          </a:lstStyle>
          <a:p>
            <a:fld id="{ED5E4ED2-0AE2-4899-AADF-E40A367788FC}" type="datetimeFigureOut">
              <a:rPr lang="en-US" smtClean="0"/>
              <a:t>5/3/2019</a:t>
            </a:fld>
            <a:endParaRPr lang="en-US"/>
          </a:p>
        </p:txBody>
      </p:sp>
      <p:sp>
        <p:nvSpPr>
          <p:cNvPr id="4" name="Footer Placeholder 3"/>
          <p:cNvSpPr>
            <a:spLocks noGrp="1"/>
          </p:cNvSpPr>
          <p:nvPr>
            <p:ph type="ftr" sz="quarter" idx="2"/>
          </p:nvPr>
        </p:nvSpPr>
        <p:spPr>
          <a:xfrm>
            <a:off x="1" y="8829180"/>
            <a:ext cx="2972421"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180"/>
            <a:ext cx="2972421" cy="465621"/>
          </a:xfrm>
          <a:prstGeom prst="rect">
            <a:avLst/>
          </a:prstGeom>
        </p:spPr>
        <p:txBody>
          <a:bodyPr vert="horz" lIns="91440" tIns="45720" rIns="91440" bIns="45720" rtlCol="0" anchor="b"/>
          <a:lstStyle>
            <a:lvl1pPr algn="r">
              <a:defRPr sz="1200"/>
            </a:lvl1pPr>
          </a:lstStyle>
          <a:p>
            <a:fld id="{AF8F774C-623A-4712-9CC8-000C9307B219}" type="slidenum">
              <a:rPr lang="en-US" smtClean="0"/>
              <a:t>‹#›</a:t>
            </a:fld>
            <a:endParaRPr lang="en-US"/>
          </a:p>
        </p:txBody>
      </p:sp>
    </p:spTree>
    <p:extLst>
      <p:ext uri="{BB962C8B-B14F-4D97-AF65-F5344CB8AC3E}">
        <p14:creationId xmlns:p14="http://schemas.microsoft.com/office/powerpoint/2010/main" val="343494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30" y="1"/>
            <a:ext cx="2972421" cy="464980"/>
          </a:xfrm>
          <a:prstGeom prst="rect">
            <a:avLst/>
          </a:prstGeom>
        </p:spPr>
        <p:txBody>
          <a:bodyPr vert="horz" lIns="91440" tIns="45720" rIns="91440" bIns="45720" rtlCol="0"/>
          <a:lstStyle>
            <a:lvl1pPr algn="r">
              <a:defRPr sz="1200"/>
            </a:lvl1pPr>
          </a:lstStyle>
          <a:p>
            <a:fld id="{C4D6B31E-7948-4BC1-8A76-07FD796C1C10}" type="datetimeFigureOut">
              <a:rPr lang="en-US" smtClean="0"/>
              <a:t>5/3/2019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510"/>
            <a:ext cx="5485158" cy="4183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30" y="8829823"/>
            <a:ext cx="2972421" cy="464980"/>
          </a:xfrm>
          <a:prstGeom prst="rect">
            <a:avLst/>
          </a:prstGeom>
        </p:spPr>
        <p:txBody>
          <a:bodyPr vert="horz" lIns="91440" tIns="45720" rIns="91440" bIns="45720" rtlCol="0" anchor="b"/>
          <a:lstStyle>
            <a:lvl1pPr algn="r">
              <a:defRPr sz="1200"/>
            </a:lvl1pPr>
          </a:lstStyle>
          <a:p>
            <a:fld id="{5DB41850-233C-4934-88C6-6665ED3FBF83}" type="slidenum">
              <a:rPr lang="en-US" smtClean="0"/>
              <a:t>‹#›</a:t>
            </a:fld>
            <a:endParaRPr lang="en-US"/>
          </a:p>
        </p:txBody>
      </p:sp>
    </p:spTree>
    <p:extLst>
      <p:ext uri="{BB962C8B-B14F-4D97-AF65-F5344CB8AC3E}">
        <p14:creationId xmlns:p14="http://schemas.microsoft.com/office/powerpoint/2010/main" val="357720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1</a:t>
            </a:fld>
            <a:endParaRPr lang="en-US"/>
          </a:p>
        </p:txBody>
      </p:sp>
    </p:spTree>
    <p:extLst>
      <p:ext uri="{BB962C8B-B14F-4D97-AF65-F5344CB8AC3E}">
        <p14:creationId xmlns:p14="http://schemas.microsoft.com/office/powerpoint/2010/main" val="428898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20</a:t>
            </a:fld>
            <a:endParaRPr lang="en-US"/>
          </a:p>
        </p:txBody>
      </p:sp>
    </p:spTree>
    <p:extLst>
      <p:ext uri="{BB962C8B-B14F-4D97-AF65-F5344CB8AC3E}">
        <p14:creationId xmlns:p14="http://schemas.microsoft.com/office/powerpoint/2010/main" val="237503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21</a:t>
            </a:fld>
            <a:endParaRPr lang="en-US"/>
          </a:p>
        </p:txBody>
      </p:sp>
    </p:spTree>
    <p:extLst>
      <p:ext uri="{BB962C8B-B14F-4D97-AF65-F5344CB8AC3E}">
        <p14:creationId xmlns:p14="http://schemas.microsoft.com/office/powerpoint/2010/main" val="56826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22</a:t>
            </a:fld>
            <a:endParaRPr lang="en-US"/>
          </a:p>
        </p:txBody>
      </p:sp>
    </p:spTree>
    <p:extLst>
      <p:ext uri="{BB962C8B-B14F-4D97-AF65-F5344CB8AC3E}">
        <p14:creationId xmlns:p14="http://schemas.microsoft.com/office/powerpoint/2010/main" val="131982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23</a:t>
            </a:fld>
            <a:endParaRPr lang="en-US"/>
          </a:p>
        </p:txBody>
      </p:sp>
    </p:spTree>
    <p:extLst>
      <p:ext uri="{BB962C8B-B14F-4D97-AF65-F5344CB8AC3E}">
        <p14:creationId xmlns:p14="http://schemas.microsoft.com/office/powerpoint/2010/main" val="20928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32</a:t>
            </a:fld>
            <a:endParaRPr lang="en-US"/>
          </a:p>
        </p:txBody>
      </p:sp>
    </p:spTree>
    <p:extLst>
      <p:ext uri="{BB962C8B-B14F-4D97-AF65-F5344CB8AC3E}">
        <p14:creationId xmlns:p14="http://schemas.microsoft.com/office/powerpoint/2010/main" val="423322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36</a:t>
            </a:fld>
            <a:endParaRPr lang="en-US"/>
          </a:p>
        </p:txBody>
      </p:sp>
    </p:spTree>
    <p:extLst>
      <p:ext uri="{BB962C8B-B14F-4D97-AF65-F5344CB8AC3E}">
        <p14:creationId xmlns:p14="http://schemas.microsoft.com/office/powerpoint/2010/main" val="411406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37</a:t>
            </a:fld>
            <a:endParaRPr lang="en-US"/>
          </a:p>
        </p:txBody>
      </p:sp>
    </p:spTree>
    <p:extLst>
      <p:ext uri="{BB962C8B-B14F-4D97-AF65-F5344CB8AC3E}">
        <p14:creationId xmlns:p14="http://schemas.microsoft.com/office/powerpoint/2010/main" val="79689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38</a:t>
            </a:fld>
            <a:endParaRPr lang="en-US"/>
          </a:p>
        </p:txBody>
      </p:sp>
    </p:spTree>
    <p:extLst>
      <p:ext uri="{BB962C8B-B14F-4D97-AF65-F5344CB8AC3E}">
        <p14:creationId xmlns:p14="http://schemas.microsoft.com/office/powerpoint/2010/main" val="229805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39</a:t>
            </a:fld>
            <a:endParaRPr lang="en-US"/>
          </a:p>
        </p:txBody>
      </p:sp>
    </p:spTree>
    <p:extLst>
      <p:ext uri="{BB962C8B-B14F-4D97-AF65-F5344CB8AC3E}">
        <p14:creationId xmlns:p14="http://schemas.microsoft.com/office/powerpoint/2010/main" val="1645914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40</a:t>
            </a:fld>
            <a:endParaRPr lang="en-US"/>
          </a:p>
        </p:txBody>
      </p:sp>
    </p:spTree>
    <p:extLst>
      <p:ext uri="{BB962C8B-B14F-4D97-AF65-F5344CB8AC3E}">
        <p14:creationId xmlns:p14="http://schemas.microsoft.com/office/powerpoint/2010/main" val="315998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2</a:t>
            </a:fld>
            <a:endParaRPr lang="en-US"/>
          </a:p>
        </p:txBody>
      </p:sp>
    </p:spTree>
    <p:extLst>
      <p:ext uri="{BB962C8B-B14F-4D97-AF65-F5344CB8AC3E}">
        <p14:creationId xmlns:p14="http://schemas.microsoft.com/office/powerpoint/2010/main" val="396335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3</a:t>
            </a:fld>
            <a:endParaRPr lang="en-US"/>
          </a:p>
        </p:txBody>
      </p:sp>
    </p:spTree>
    <p:extLst>
      <p:ext uri="{BB962C8B-B14F-4D97-AF65-F5344CB8AC3E}">
        <p14:creationId xmlns:p14="http://schemas.microsoft.com/office/powerpoint/2010/main" val="274008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4</a:t>
            </a:fld>
            <a:endParaRPr lang="en-US"/>
          </a:p>
        </p:txBody>
      </p:sp>
    </p:spTree>
    <p:extLst>
      <p:ext uri="{BB962C8B-B14F-4D97-AF65-F5344CB8AC3E}">
        <p14:creationId xmlns:p14="http://schemas.microsoft.com/office/powerpoint/2010/main" val="19576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15</a:t>
            </a:fld>
            <a:endParaRPr lang="en-US"/>
          </a:p>
        </p:txBody>
      </p:sp>
    </p:spTree>
    <p:extLst>
      <p:ext uri="{BB962C8B-B14F-4D97-AF65-F5344CB8AC3E}">
        <p14:creationId xmlns:p14="http://schemas.microsoft.com/office/powerpoint/2010/main" val="25404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16</a:t>
            </a:fld>
            <a:endParaRPr lang="en-US"/>
          </a:p>
        </p:txBody>
      </p:sp>
    </p:spTree>
    <p:extLst>
      <p:ext uri="{BB962C8B-B14F-4D97-AF65-F5344CB8AC3E}">
        <p14:creationId xmlns:p14="http://schemas.microsoft.com/office/powerpoint/2010/main" val="167225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17</a:t>
            </a:fld>
            <a:endParaRPr lang="en-US"/>
          </a:p>
        </p:txBody>
      </p:sp>
    </p:spTree>
    <p:extLst>
      <p:ext uri="{BB962C8B-B14F-4D97-AF65-F5344CB8AC3E}">
        <p14:creationId xmlns:p14="http://schemas.microsoft.com/office/powerpoint/2010/main" val="119973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 various Canopy and FAMIS trainings</a:t>
            </a:r>
            <a:r>
              <a:rPr lang="en-US" baseline="0" dirty="0"/>
              <a:t> through FAMIS Security.  </a:t>
            </a:r>
          </a:p>
          <a:p>
            <a:endParaRPr lang="en-US" baseline="0" dirty="0"/>
          </a:p>
          <a:p>
            <a:r>
              <a:rPr lang="en-US" dirty="0"/>
              <a:t>DCR is Department</a:t>
            </a:r>
            <a:r>
              <a:rPr lang="en-US" baseline="0" dirty="0"/>
              <a:t> Correction Request.  FAMIS Security in our office </a:t>
            </a:r>
            <a:r>
              <a:rPr lang="en-US" baseline="0" dirty="0" err="1"/>
              <a:t>complestes</a:t>
            </a:r>
            <a:r>
              <a:rPr lang="en-US" baseline="0" dirty="0"/>
              <a:t> these trainings.  If your department does not currently have DCR capabilities and would like them please contact FAMIS Security for more information.</a:t>
            </a:r>
            <a:endParaRPr lang="en-US" dirty="0"/>
          </a:p>
        </p:txBody>
      </p:sp>
      <p:sp>
        <p:nvSpPr>
          <p:cNvPr id="4" name="Slide Number Placeholder 3"/>
          <p:cNvSpPr>
            <a:spLocks noGrp="1"/>
          </p:cNvSpPr>
          <p:nvPr>
            <p:ph type="sldNum" sz="quarter" idx="10"/>
          </p:nvPr>
        </p:nvSpPr>
        <p:spPr/>
        <p:txBody>
          <a:bodyPr/>
          <a:lstStyle/>
          <a:p>
            <a:fld id="{5DB41850-233C-4934-88C6-6665ED3FBF83}" type="slidenum">
              <a:rPr lang="en-US" smtClean="0"/>
              <a:t>18</a:t>
            </a:fld>
            <a:endParaRPr lang="en-US"/>
          </a:p>
        </p:txBody>
      </p:sp>
    </p:spTree>
    <p:extLst>
      <p:ext uri="{BB962C8B-B14F-4D97-AF65-F5344CB8AC3E}">
        <p14:creationId xmlns:p14="http://schemas.microsoft.com/office/powerpoint/2010/main" val="52936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41850-233C-4934-88C6-6665ED3FBF83}" type="slidenum">
              <a:rPr lang="en-US" smtClean="0"/>
              <a:t>19</a:t>
            </a:fld>
            <a:endParaRPr lang="en-US"/>
          </a:p>
        </p:txBody>
      </p:sp>
    </p:spTree>
    <p:extLst>
      <p:ext uri="{BB962C8B-B14F-4D97-AF65-F5344CB8AC3E}">
        <p14:creationId xmlns:p14="http://schemas.microsoft.com/office/powerpoint/2010/main" val="362639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54042F5-1062-458C-B712-D4945118D18F}" type="datetime1">
              <a:rPr lang="en-US" smtClean="0"/>
              <a:t>5/3/2019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80E3F9F-BFA0-4007-A912-B90B55CE363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CD390-EE14-4FC1-B29E-5C8F1EEA0788}"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5F7E-0D6F-4B1A-A5F3-7EB031D7FDCD}"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22E29-4403-406B-B30C-F4BDB63F966F}"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79D22-5AEC-4D3C-984D-FF247E3B38F2}"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F4C89C2-3F8D-4262-8B94-3B5859E9B18F}"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E3F9F-BFA0-4007-A912-B90B55CE363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0E5294-7D07-4A2A-94E5-3B0AC847C0DC}" type="datetime1">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2BF37C-2562-4F1A-A459-225A55896222}" type="datetime1">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37E3-25CE-4AF3-A50C-4714049A089B}" type="datetime1">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237303-4DFC-4ACC-82B9-9642E825D1F5}" type="datetime1">
              <a:rPr lang="en-US" smtClean="0"/>
              <a:t>5/3/2019</a:t>
            </a:fld>
            <a:endParaRPr lang="en-US"/>
          </a:p>
        </p:txBody>
      </p:sp>
      <p:sp>
        <p:nvSpPr>
          <p:cNvPr id="7" name="Slide Number Placeholder 6"/>
          <p:cNvSpPr>
            <a:spLocks noGrp="1"/>
          </p:cNvSpPr>
          <p:nvPr>
            <p:ph type="sldNum" sz="quarter" idx="12"/>
          </p:nvPr>
        </p:nvSpPr>
        <p:spPr/>
        <p:txBody>
          <a:bodyPr/>
          <a:lstStyle/>
          <a:p>
            <a:fld id="{780E3F9F-BFA0-4007-A912-B90B55CE363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91B08-74B9-442B-8F05-E502E2C18B89}" type="datetime1">
              <a:rPr lang="en-US" smtClean="0"/>
              <a:t>5/3/2019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80E3F9F-BFA0-4007-A912-B90B55CE36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D367BD4-24C6-4C74-A5F3-7C8A4BC11A0D}" type="datetime1">
              <a:rPr lang="en-US" smtClean="0"/>
              <a:t>5/3/2019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80E3F9F-BFA0-4007-A912-B90B55CE36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amis.security@tamucc.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comptroller.tamucc.edu/accounting/assets/department-signature-card.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ptroller.tamucc.edu/accoun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hyperlink" Target="http://comptroller.tamucc.edu/accounting/reference_material.html" TargetMode="External"/><Relationship Id="rId4" Type="http://schemas.openxmlformats.org/officeDocument/2006/relationships/hyperlink" Target="http://comptroller.tamucc.edu/accounting/online_form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omptroller.tamucc.edu/AccountingBudget_faq.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ptroller.tamucc.edu/accounting/accounting_handbook.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Accounting Resources</a:t>
            </a:r>
          </a:p>
        </p:txBody>
      </p:sp>
      <p:sp>
        <p:nvSpPr>
          <p:cNvPr id="3" name="Subtitle 2"/>
          <p:cNvSpPr>
            <a:spLocks noGrp="1"/>
          </p:cNvSpPr>
          <p:nvPr>
            <p:ph type="subTitle" idx="1"/>
          </p:nvPr>
        </p:nvSpPr>
        <p:spPr/>
        <p:txBody>
          <a:bodyPr/>
          <a:lstStyle/>
          <a:p>
            <a:r>
              <a:rPr lang="en-US" dirty="0"/>
              <a:t>Cassie Eyring </a:t>
            </a:r>
          </a:p>
          <a:p>
            <a:r>
              <a:rPr lang="en-US" dirty="0"/>
              <a:t>Yolanda Castorena</a:t>
            </a:r>
          </a:p>
        </p:txBody>
      </p:sp>
      <p:pic>
        <p:nvPicPr>
          <p:cNvPr id="5" name="Picture 17" descr="C:\Users\ceyring1\AppData\Local\Microsoft\Windows\Temporary Internet Files\Content.IE5\LXOW1450\MM90004101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018844"/>
            <a:ext cx="1002191" cy="95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90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a:t>
            </a:r>
            <a:br>
              <a:rPr lang="en-US" sz="2800" dirty="0"/>
            </a:br>
            <a:r>
              <a:rPr lang="en-US" sz="2800" dirty="0"/>
              <a:t>Section 11.05 T-Codes (Budgets)</a:t>
            </a:r>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922" y="2133600"/>
            <a:ext cx="591534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38300" y="3789218"/>
            <a:ext cx="4762500" cy="1731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01817" y="2942936"/>
            <a:ext cx="2267527" cy="105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221182" y="3048000"/>
            <a:ext cx="798368"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417413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 </a:t>
            </a:r>
            <a:br>
              <a:rPr lang="en-US" sz="2800" dirty="0"/>
            </a:br>
            <a:r>
              <a:rPr lang="en-US" sz="2800" dirty="0"/>
              <a:t>Section 11.05 T-Codes (Budgets)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5182"/>
            <a:ext cx="70866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3657600"/>
            <a:ext cx="6172200" cy="228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0400" y="3048000"/>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295400" y="4114800"/>
            <a:ext cx="6324600" cy="20969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116019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Accounting Handbook</a:t>
            </a:r>
            <a:br>
              <a:rPr lang="en-US" sz="2800" dirty="0"/>
            </a:br>
            <a:r>
              <a:rPr lang="en-US" sz="2800" dirty="0"/>
              <a:t>Section 11.05 T-Codes (Journal Entries &amp; Encumbrances)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705600" cy="4326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3962401"/>
            <a:ext cx="6019800" cy="304800"/>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3276600" y="2971800"/>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524000" y="4495800"/>
            <a:ext cx="59436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05148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a:t>
            </a:r>
            <a:br>
              <a:rPr lang="en-US" sz="2800" dirty="0"/>
            </a:br>
            <a:r>
              <a:rPr lang="en-US" sz="2800" dirty="0"/>
              <a:t>Section 11.04-  Header Codes</a:t>
            </a:r>
            <a:endParaRPr lang="en-US" dirty="0"/>
          </a:p>
        </p:txBody>
      </p:sp>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25718"/>
            <a:ext cx="5933677" cy="423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52800" y="2895600"/>
            <a:ext cx="152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352800" y="3048000"/>
            <a:ext cx="914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1905000" y="3733800"/>
            <a:ext cx="4876800" cy="228600"/>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1828800" y="5181600"/>
            <a:ext cx="4876800" cy="228600"/>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1885361" y="4572000"/>
            <a:ext cx="5343716" cy="228600"/>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5791200" y="4572000"/>
            <a:ext cx="533400" cy="228600"/>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5791200" y="3745584"/>
            <a:ext cx="533400" cy="228600"/>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ectangle 16"/>
          <p:cNvSpPr/>
          <p:nvPr/>
        </p:nvSpPr>
        <p:spPr>
          <a:xfrm>
            <a:off x="5791200" y="5181600"/>
            <a:ext cx="533400" cy="228600"/>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95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063" y="5173964"/>
            <a:ext cx="8191529" cy="1298427"/>
          </a:xfrm>
          <a:prstGeom prst="rect">
            <a:avLst/>
          </a:prstGeom>
        </p:spPr>
      </p:pic>
      <p:pic>
        <p:nvPicPr>
          <p:cNvPr id="3" name="Picture 2"/>
          <p:cNvPicPr>
            <a:picLocks noChangeAspect="1"/>
          </p:cNvPicPr>
          <p:nvPr/>
        </p:nvPicPr>
        <p:blipFill>
          <a:blip r:embed="rId3"/>
          <a:stretch>
            <a:fillRect/>
          </a:stretch>
        </p:blipFill>
        <p:spPr>
          <a:xfrm>
            <a:off x="492509" y="424686"/>
            <a:ext cx="2352675" cy="4743450"/>
          </a:xfrm>
          <a:prstGeom prst="rect">
            <a:avLst/>
          </a:prstGeom>
        </p:spPr>
      </p:pic>
      <p:sp>
        <p:nvSpPr>
          <p:cNvPr id="2" name="Title 1"/>
          <p:cNvSpPr>
            <a:spLocks noGrp="1"/>
          </p:cNvSpPr>
          <p:nvPr>
            <p:ph type="title"/>
          </p:nvPr>
        </p:nvSpPr>
        <p:spPr>
          <a:xfrm>
            <a:off x="1052456" y="742265"/>
            <a:ext cx="7024744" cy="1143000"/>
          </a:xfrm>
        </p:spPr>
        <p:txBody>
          <a:bodyPr/>
          <a:lstStyle/>
          <a:p>
            <a:pPr algn="r"/>
            <a:r>
              <a:rPr lang="en-US" dirty="0" err="1"/>
              <a:t>Laserfiche</a:t>
            </a:r>
            <a:br>
              <a:rPr lang="en-US" sz="2800" dirty="0"/>
            </a:br>
            <a:r>
              <a:rPr lang="en-US" sz="2800" dirty="0"/>
              <a:t>Section 13</a:t>
            </a:r>
            <a:endParaRPr lang="en-US" dirty="0"/>
          </a:p>
        </p:txBody>
      </p:sp>
      <p:sp>
        <p:nvSpPr>
          <p:cNvPr id="6" name="Rectangle 5"/>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8" name="TextBox 7"/>
          <p:cNvSpPr txBox="1"/>
          <p:nvPr/>
        </p:nvSpPr>
        <p:spPr>
          <a:xfrm>
            <a:off x="2113141" y="2819400"/>
            <a:ext cx="5964058" cy="646331"/>
          </a:xfrm>
          <a:prstGeom prst="rect">
            <a:avLst/>
          </a:prstGeom>
          <a:noFill/>
        </p:spPr>
        <p:txBody>
          <a:bodyPr wrap="square" rtlCol="0">
            <a:spAutoFit/>
          </a:bodyPr>
          <a:lstStyle/>
          <a:p>
            <a:r>
              <a:rPr lang="en-US" dirty="0"/>
              <a:t>Login to </a:t>
            </a:r>
            <a:r>
              <a:rPr lang="en-US" dirty="0" err="1"/>
              <a:t>Laserfiche</a:t>
            </a:r>
            <a:r>
              <a:rPr lang="en-US" dirty="0"/>
              <a:t> and go to:</a:t>
            </a:r>
          </a:p>
          <a:p>
            <a:r>
              <a:rPr lang="en-US" dirty="0"/>
              <a:t>FISC-ACCT-Batches </a:t>
            </a:r>
            <a:r>
              <a:rPr lang="en-US" dirty="0">
                <a:sym typeface="Wingdings" pitchFamily="2" charset="2"/>
              </a:rPr>
              <a:t> FY2017  JE  03.NOV</a:t>
            </a:r>
            <a:endParaRPr lang="en-US" dirty="0"/>
          </a:p>
        </p:txBody>
      </p:sp>
      <p:sp>
        <p:nvSpPr>
          <p:cNvPr id="9" name="TextBox 8"/>
          <p:cNvSpPr txBox="1"/>
          <p:nvPr/>
        </p:nvSpPr>
        <p:spPr>
          <a:xfrm>
            <a:off x="2514600" y="3962400"/>
            <a:ext cx="5715000" cy="923330"/>
          </a:xfrm>
          <a:prstGeom prst="rect">
            <a:avLst/>
          </a:prstGeom>
          <a:noFill/>
        </p:spPr>
        <p:txBody>
          <a:bodyPr wrap="square" rtlCol="0">
            <a:spAutoFit/>
          </a:bodyPr>
          <a:lstStyle/>
          <a:p>
            <a:r>
              <a:rPr lang="en-US" dirty="0"/>
              <a:t>After you click on 03.NOV  you will see all documents and you can double click on the document you need to retrieve the back up</a:t>
            </a:r>
          </a:p>
        </p:txBody>
      </p:sp>
      <p:cxnSp>
        <p:nvCxnSpPr>
          <p:cNvPr id="12" name="Elbow Connector 11"/>
          <p:cNvCxnSpPr/>
          <p:nvPr/>
        </p:nvCxnSpPr>
        <p:spPr>
          <a:xfrm rot="5400000">
            <a:off x="1346270" y="4938134"/>
            <a:ext cx="1038568" cy="460004"/>
          </a:xfrm>
          <a:prstGeom prst="bentConnector3">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14" name="Explosion 1 13"/>
          <p:cNvSpPr/>
          <p:nvPr/>
        </p:nvSpPr>
        <p:spPr>
          <a:xfrm>
            <a:off x="2113141" y="833542"/>
            <a:ext cx="2982029" cy="19096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14600" y="1424776"/>
            <a:ext cx="2286000" cy="646331"/>
          </a:xfrm>
          <a:prstGeom prst="rect">
            <a:avLst/>
          </a:prstGeom>
          <a:noFill/>
        </p:spPr>
        <p:txBody>
          <a:bodyPr wrap="square" rtlCol="0">
            <a:spAutoFit/>
          </a:bodyPr>
          <a:lstStyle/>
          <a:p>
            <a:r>
              <a:rPr lang="en-US" dirty="0">
                <a:ln>
                  <a:solidFill>
                    <a:srgbClr val="00B0F0"/>
                  </a:solidFill>
                </a:ln>
              </a:rPr>
              <a:t>Let’s find JE1103 in Fiscal Year 2017</a:t>
            </a:r>
          </a:p>
        </p:txBody>
      </p:sp>
    </p:spTree>
    <p:extLst>
      <p:ext uri="{BB962C8B-B14F-4D97-AF65-F5344CB8AC3E}">
        <p14:creationId xmlns:p14="http://schemas.microsoft.com/office/powerpoint/2010/main" val="199366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Accountant Responsibilities</a:t>
            </a:r>
          </a:p>
        </p:txBody>
      </p:sp>
      <p:sp>
        <p:nvSpPr>
          <p:cNvPr id="3" name="Content Placeholder 2"/>
          <p:cNvSpPr>
            <a:spLocks noGrp="1"/>
          </p:cNvSpPr>
          <p:nvPr>
            <p:ph idx="1"/>
          </p:nvPr>
        </p:nvSpPr>
        <p:spPr/>
        <p:txBody>
          <a:bodyPr>
            <a:normAutofit fontScale="92500" lnSpcReduction="20000"/>
          </a:bodyPr>
          <a:lstStyle/>
          <a:p>
            <a:r>
              <a:rPr lang="en-US" dirty="0"/>
              <a:t>Assist with questions on various postings to your accounts</a:t>
            </a:r>
          </a:p>
          <a:p>
            <a:endParaRPr lang="en-US" dirty="0"/>
          </a:p>
          <a:p>
            <a:r>
              <a:rPr lang="en-US" dirty="0"/>
              <a:t>Create a new non-grant account per your request</a:t>
            </a:r>
          </a:p>
          <a:p>
            <a:endParaRPr lang="en-US" dirty="0"/>
          </a:p>
          <a:p>
            <a:r>
              <a:rPr lang="en-US" dirty="0"/>
              <a:t>Change responsible person or department on your non-grant account</a:t>
            </a:r>
          </a:p>
          <a:p>
            <a:endParaRPr lang="en-US" dirty="0"/>
          </a:p>
          <a:p>
            <a:r>
              <a:rPr lang="en-US" dirty="0"/>
              <a:t>Make a correcting entry on your account if you are unable to fix it with a DCR</a:t>
            </a:r>
          </a:p>
        </p:txBody>
      </p:sp>
      <p:pic>
        <p:nvPicPr>
          <p:cNvPr id="6148" name="Picture 4" descr="C:\Users\ceyring1\AppData\Local\Microsoft\Windows\Temporary Internet Files\Content.IE5\LXOW1450\MC9003704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5257800"/>
            <a:ext cx="2502713" cy="10012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815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not Accounting, Then Who?</a:t>
            </a:r>
          </a:p>
        </p:txBody>
      </p:sp>
      <p:sp>
        <p:nvSpPr>
          <p:cNvPr id="3" name="Content Placeholder 2"/>
          <p:cNvSpPr>
            <a:spLocks noGrp="1"/>
          </p:cNvSpPr>
          <p:nvPr>
            <p:ph idx="1"/>
          </p:nvPr>
        </p:nvSpPr>
        <p:spPr/>
        <p:txBody>
          <a:bodyPr/>
          <a:lstStyle/>
          <a:p>
            <a:r>
              <a:rPr lang="en-US" dirty="0"/>
              <a:t>Review your accounts for incorrect postings or insufficient funds</a:t>
            </a:r>
          </a:p>
          <a:p>
            <a:pPr marL="68580" indent="0">
              <a:buNone/>
            </a:pPr>
            <a:r>
              <a:rPr lang="en-US" dirty="0"/>
              <a:t>   </a:t>
            </a:r>
          </a:p>
          <a:p>
            <a:r>
              <a:rPr lang="en-US" dirty="0"/>
              <a:t>Lift flags on the accounts for insufficient budget</a:t>
            </a:r>
          </a:p>
          <a:p>
            <a:endParaRPr lang="en-US" dirty="0"/>
          </a:p>
          <a:p>
            <a:r>
              <a:rPr lang="en-US" dirty="0"/>
              <a:t>Instruct you on how to return an overpayment on an invoice</a:t>
            </a:r>
          </a:p>
        </p:txBody>
      </p:sp>
      <p:pic>
        <p:nvPicPr>
          <p:cNvPr id="4100" name="Picture 4" descr="C:\Users\ceyring1\AppData\Local\Microsoft\Windows\Temporary Internet Files\Content.IE5\EN2K0T7M\MC9001051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510456"/>
            <a:ext cx="2286000" cy="15698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55841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not Accounting, Then Who?</a:t>
            </a:r>
          </a:p>
        </p:txBody>
      </p:sp>
      <p:sp>
        <p:nvSpPr>
          <p:cNvPr id="3" name="Content Placeholder 2"/>
          <p:cNvSpPr>
            <a:spLocks noGrp="1"/>
          </p:cNvSpPr>
          <p:nvPr>
            <p:ph idx="1"/>
          </p:nvPr>
        </p:nvSpPr>
        <p:spPr/>
        <p:txBody>
          <a:bodyPr>
            <a:normAutofit fontScale="92500"/>
          </a:bodyPr>
          <a:lstStyle/>
          <a:p>
            <a:r>
              <a:rPr lang="en-US" dirty="0"/>
              <a:t>Freeze/Delete your accounts</a:t>
            </a:r>
          </a:p>
          <a:p>
            <a:pPr marL="68580" indent="0">
              <a:buNone/>
            </a:pPr>
            <a:endParaRPr lang="en-US" dirty="0"/>
          </a:p>
          <a:p>
            <a:r>
              <a:rPr lang="en-US" dirty="0"/>
              <a:t>Instruct you on what object code to use when creating a limited purchase order</a:t>
            </a:r>
          </a:p>
          <a:p>
            <a:pPr marL="68580" indent="0">
              <a:buNone/>
            </a:pPr>
            <a:endParaRPr lang="en-US" dirty="0"/>
          </a:p>
          <a:p>
            <a:r>
              <a:rPr lang="en-US" dirty="0"/>
              <a:t>Assist you with completing a voucher create</a:t>
            </a:r>
          </a:p>
          <a:p>
            <a:pPr marL="68580" indent="0">
              <a:buNone/>
            </a:pPr>
            <a:endParaRPr lang="en-US" dirty="0"/>
          </a:p>
          <a:p>
            <a:r>
              <a:rPr lang="en-US" dirty="0"/>
              <a:t>Make budget corrections to your accounts</a:t>
            </a:r>
          </a:p>
        </p:txBody>
      </p:sp>
      <p:pic>
        <p:nvPicPr>
          <p:cNvPr id="5122" name="Picture 2" descr="C:\Users\ceyring1\AppData\Local\Microsoft\Windows\Temporary Internet Files\Content.IE5\GJ4PWWDP\MC9004380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390" y="5009839"/>
            <a:ext cx="1406838" cy="13533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9082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 Offered</a:t>
            </a:r>
          </a:p>
        </p:txBody>
      </p:sp>
      <p:sp>
        <p:nvSpPr>
          <p:cNvPr id="3" name="Content Placeholder 2"/>
          <p:cNvSpPr>
            <a:spLocks noGrp="1"/>
          </p:cNvSpPr>
          <p:nvPr>
            <p:ph idx="1"/>
          </p:nvPr>
        </p:nvSpPr>
        <p:spPr/>
        <p:txBody>
          <a:bodyPr>
            <a:normAutofit/>
          </a:bodyPr>
          <a:lstStyle/>
          <a:p>
            <a:r>
              <a:rPr lang="en-US" dirty="0"/>
              <a:t>In the Classroom</a:t>
            </a:r>
          </a:p>
          <a:p>
            <a:endParaRPr lang="en-US" dirty="0"/>
          </a:p>
          <a:p>
            <a:pPr lvl="1"/>
            <a:r>
              <a:rPr lang="en-US" dirty="0"/>
              <a:t>Canopy Training</a:t>
            </a:r>
          </a:p>
          <a:p>
            <a:pPr marL="365760" lvl="1" indent="0">
              <a:buNone/>
            </a:pPr>
            <a:endParaRPr lang="en-US" dirty="0"/>
          </a:p>
          <a:p>
            <a:pPr lvl="1"/>
            <a:r>
              <a:rPr lang="en-US"/>
              <a:t>Routing </a:t>
            </a:r>
            <a:r>
              <a:rPr lang="en-US" dirty="0"/>
              <a:t>&amp; Approvals</a:t>
            </a:r>
          </a:p>
          <a:p>
            <a:pPr marL="365760" lvl="1" indent="0">
              <a:buNone/>
            </a:pPr>
            <a:endParaRPr lang="en-US" dirty="0"/>
          </a:p>
          <a:p>
            <a:pPr lvl="1"/>
            <a:r>
              <a:rPr lang="en-US" dirty="0"/>
              <a:t>Department Correction Request (DCR)</a:t>
            </a:r>
          </a:p>
        </p:txBody>
      </p:sp>
      <p:pic>
        <p:nvPicPr>
          <p:cNvPr id="1026" name="Picture 2" descr="C:\Users\ceyring1\AppData\Local\Microsoft\Windows\Temporary Internet Files\Content.IE5\X8XFUPS3\MP9004424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05378"/>
            <a:ext cx="3276601" cy="2184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38310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 Offered</a:t>
            </a:r>
          </a:p>
        </p:txBody>
      </p:sp>
      <p:sp>
        <p:nvSpPr>
          <p:cNvPr id="3" name="Content Placeholder 2"/>
          <p:cNvSpPr>
            <a:spLocks noGrp="1"/>
          </p:cNvSpPr>
          <p:nvPr>
            <p:ph idx="1"/>
          </p:nvPr>
        </p:nvSpPr>
        <p:spPr/>
        <p:txBody>
          <a:bodyPr>
            <a:normAutofit lnSpcReduction="10000"/>
          </a:bodyPr>
          <a:lstStyle/>
          <a:p>
            <a:r>
              <a:rPr lang="en-US" dirty="0"/>
              <a:t>Available on Train </a:t>
            </a:r>
            <a:r>
              <a:rPr lang="en-US" dirty="0" err="1"/>
              <a:t>Traq</a:t>
            </a:r>
            <a:endParaRPr lang="en-US" dirty="0"/>
          </a:p>
          <a:p>
            <a:pPr marL="68580" indent="0">
              <a:buNone/>
            </a:pPr>
            <a:endParaRPr lang="en-US" dirty="0"/>
          </a:p>
          <a:p>
            <a:pPr lvl="1"/>
            <a:r>
              <a:rPr lang="en-US" dirty="0"/>
              <a:t>Guidelines for Disbursement of Funds</a:t>
            </a:r>
          </a:p>
          <a:p>
            <a:pPr marL="365760" lvl="1" indent="0">
              <a:buNone/>
            </a:pPr>
            <a:endParaRPr lang="en-US" dirty="0"/>
          </a:p>
          <a:p>
            <a:pPr lvl="1"/>
            <a:r>
              <a:rPr lang="en-US" dirty="0"/>
              <a:t>FAMIS Training</a:t>
            </a:r>
          </a:p>
          <a:p>
            <a:pPr marL="365760" lvl="1" indent="0">
              <a:buNone/>
            </a:pPr>
            <a:endParaRPr lang="en-US" dirty="0"/>
          </a:p>
          <a:p>
            <a:pPr lvl="1"/>
            <a:r>
              <a:rPr lang="en-US" dirty="0"/>
              <a:t>Canopy Training</a:t>
            </a:r>
          </a:p>
          <a:p>
            <a:pPr lvl="1"/>
            <a:endParaRPr lang="en-US" dirty="0"/>
          </a:p>
          <a:p>
            <a:pPr lvl="1"/>
            <a:r>
              <a:rPr lang="en-US" dirty="0"/>
              <a:t>Controlling Risks</a:t>
            </a:r>
          </a:p>
          <a:p>
            <a:pPr marL="68580" indent="0">
              <a:buNone/>
            </a:pPr>
            <a:endParaRPr lang="en-US" dirty="0"/>
          </a:p>
          <a:p>
            <a:endParaRPr lang="en-US" dirty="0"/>
          </a:p>
        </p:txBody>
      </p:sp>
      <p:pic>
        <p:nvPicPr>
          <p:cNvPr id="2055" name="Picture 7" descr="C:\Users\ceyring1\AppData\Local\Microsoft\Windows\Temporary Internet Files\Content.IE5\GJ4PWWDP\MP900448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86200"/>
            <a:ext cx="3352800" cy="23115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2648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normAutofit fontScale="85000" lnSpcReduction="20000"/>
          </a:bodyPr>
          <a:lstStyle/>
          <a:p>
            <a:r>
              <a:rPr lang="en-US" dirty="0"/>
              <a:t>Overview of Resources</a:t>
            </a:r>
          </a:p>
          <a:p>
            <a:endParaRPr lang="en-US" dirty="0"/>
          </a:p>
          <a:p>
            <a:r>
              <a:rPr lang="en-US" dirty="0"/>
              <a:t>Accounting Handbook</a:t>
            </a:r>
          </a:p>
          <a:p>
            <a:pPr marL="68580" indent="0">
              <a:buNone/>
            </a:pPr>
            <a:endParaRPr lang="en-US" dirty="0"/>
          </a:p>
          <a:p>
            <a:r>
              <a:rPr lang="en-US" dirty="0"/>
              <a:t>Accountant Responsibilities</a:t>
            </a:r>
          </a:p>
          <a:p>
            <a:endParaRPr lang="en-US" dirty="0"/>
          </a:p>
          <a:p>
            <a:r>
              <a:rPr lang="en-US" dirty="0"/>
              <a:t>Trainings Offered</a:t>
            </a:r>
          </a:p>
          <a:p>
            <a:endParaRPr lang="en-US" dirty="0"/>
          </a:p>
          <a:p>
            <a:r>
              <a:rPr lang="en-US" dirty="0"/>
              <a:t>Department Paths</a:t>
            </a:r>
          </a:p>
          <a:p>
            <a:endParaRPr lang="en-US" dirty="0"/>
          </a:p>
          <a:p>
            <a:r>
              <a:rPr lang="en-US" dirty="0"/>
              <a:t>FAQ’s</a:t>
            </a:r>
          </a:p>
        </p:txBody>
      </p:sp>
      <p:pic>
        <p:nvPicPr>
          <p:cNvPr id="1035" name="Picture 11" descr="C:\Users\ceyring1\AppData\Local\Microsoft\Windows\Temporary Internet Files\Content.IE5\X8XFUPS3\MC90043747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14600"/>
            <a:ext cx="3242204" cy="34967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098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Department Paths</a:t>
            </a:r>
          </a:p>
        </p:txBody>
      </p:sp>
      <p:sp>
        <p:nvSpPr>
          <p:cNvPr id="5" name="Content Placeholder 4"/>
          <p:cNvSpPr>
            <a:spLocks noGrp="1"/>
          </p:cNvSpPr>
          <p:nvPr>
            <p:ph idx="1"/>
          </p:nvPr>
        </p:nvSpPr>
        <p:spPr/>
        <p:txBody>
          <a:bodyPr/>
          <a:lstStyle/>
          <a:p>
            <a:r>
              <a:rPr lang="en-US" dirty="0"/>
              <a:t>Screen 860 – </a:t>
            </a:r>
            <a:r>
              <a:rPr lang="en-US" dirty="0" err="1"/>
              <a:t>Dept</a:t>
            </a:r>
            <a:r>
              <a:rPr lang="en-US" dirty="0"/>
              <a:t> Table Maintenance</a:t>
            </a:r>
          </a:p>
          <a:p>
            <a:pPr marL="68580" indent="0">
              <a:buNone/>
            </a:pPr>
            <a:r>
              <a:rPr lang="en-US" sz="1600" dirty="0"/>
              <a:t>      How to look up 4/5 letter department</a:t>
            </a:r>
          </a:p>
          <a:p>
            <a:pPr marL="68580" indent="0">
              <a:buNone/>
            </a:pPr>
            <a:r>
              <a:rPr lang="en-US" sz="1600" dirty="0"/>
              <a:t>      Information needed to view routing path on Screen 921</a:t>
            </a:r>
          </a:p>
          <a:p>
            <a:endParaRPr lang="en-US" dirty="0"/>
          </a:p>
          <a:p>
            <a:r>
              <a:rPr lang="en-US" dirty="0"/>
              <a:t>Screen 921 – </a:t>
            </a:r>
            <a:r>
              <a:rPr lang="en-US" dirty="0" err="1"/>
              <a:t>Dept</a:t>
            </a:r>
            <a:r>
              <a:rPr lang="en-US" dirty="0"/>
              <a:t> Paths Create/Modify</a:t>
            </a:r>
          </a:p>
          <a:p>
            <a:pPr marL="68580" indent="0">
              <a:buNone/>
            </a:pPr>
            <a:r>
              <a:rPr lang="en-US" sz="1600" dirty="0"/>
              <a:t>      different types of routing paths 	</a:t>
            </a:r>
          </a:p>
          <a:p>
            <a:pPr marL="68580" indent="0">
              <a:buNone/>
            </a:pPr>
            <a:r>
              <a:rPr lang="en-US" sz="1600" dirty="0"/>
              <a:t>      view names on the desks in the routing path</a:t>
            </a:r>
          </a:p>
          <a:p>
            <a:pPr marL="68580" indent="0">
              <a:buNone/>
            </a:pPr>
            <a:endParaRPr lang="en-US" dirty="0"/>
          </a:p>
          <a:p>
            <a:pPr marL="68580" indent="0">
              <a:buNone/>
            </a:pPr>
            <a:endParaRPr lang="en-US" dirty="0"/>
          </a:p>
          <a:p>
            <a:endParaRPr lang="en-US" dirty="0"/>
          </a:p>
        </p:txBody>
      </p:sp>
      <p:sp>
        <p:nvSpPr>
          <p:cNvPr id="4" name="Rectangle 3"/>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6172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on Routing*</a:t>
            </a:r>
          </a:p>
        </p:txBody>
      </p:sp>
      <p:sp>
        <p:nvSpPr>
          <p:cNvPr id="3" name="Content Placeholder 2"/>
          <p:cNvSpPr>
            <a:spLocks noGrp="1"/>
          </p:cNvSpPr>
          <p:nvPr>
            <p:ph idx="1"/>
          </p:nvPr>
        </p:nvSpPr>
        <p:spPr/>
        <p:txBody>
          <a:bodyPr/>
          <a:lstStyle/>
          <a:p>
            <a:r>
              <a:rPr lang="en-US" dirty="0"/>
              <a:t>This is just a quick preview and review</a:t>
            </a:r>
          </a:p>
          <a:p>
            <a:endParaRPr lang="en-US" dirty="0"/>
          </a:p>
          <a:p>
            <a:r>
              <a:rPr lang="en-US" dirty="0"/>
              <a:t>Any questions directly related to routing should be directed to </a:t>
            </a:r>
            <a:r>
              <a:rPr lang="en-US" dirty="0">
                <a:hlinkClick r:id="rId3"/>
              </a:rPr>
              <a:t>famis.security@tamucc.edu</a:t>
            </a:r>
            <a:r>
              <a:rPr lang="en-US" dirty="0"/>
              <a:t>.  </a:t>
            </a:r>
          </a:p>
        </p:txBody>
      </p:sp>
      <p:pic>
        <p:nvPicPr>
          <p:cNvPr id="1027" name="Picture 3" descr="C:\Users\ceyring1\AppData\Local\Microsoft\Windows\Temporary Internet Files\Content.IE5\EN2K0T7M\MP9003143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0000"/>
            <a:ext cx="2155646" cy="2616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eyring1\AppData\Local\Microsoft\Windows\Temporary Internet Files\Content.IE5\X8XFUPS3\MC9003112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81000"/>
            <a:ext cx="14228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952275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561064"/>
          </a:xfrm>
        </p:spPr>
        <p:txBody>
          <a:bodyPr anchor="t"/>
          <a:lstStyle/>
          <a:p>
            <a:r>
              <a:rPr lang="en-US" dirty="0"/>
              <a:t>Primary vs. Substitute</a:t>
            </a:r>
          </a:p>
        </p:txBody>
      </p:sp>
      <p:sp>
        <p:nvSpPr>
          <p:cNvPr id="4" name="TextBox 3"/>
          <p:cNvSpPr txBox="1"/>
          <p:nvPr/>
        </p:nvSpPr>
        <p:spPr>
          <a:xfrm>
            <a:off x="6188364" y="1676400"/>
            <a:ext cx="2286000" cy="2554545"/>
          </a:xfrm>
          <a:prstGeom prst="rect">
            <a:avLst/>
          </a:prstGeom>
          <a:noFill/>
        </p:spPr>
        <p:txBody>
          <a:bodyPr wrap="square" rtlCol="0">
            <a:spAutoFit/>
          </a:bodyPr>
          <a:lstStyle/>
          <a:p>
            <a:r>
              <a:rPr lang="en-US" sz="1600" b="1" dirty="0"/>
              <a:t>Primary signer </a:t>
            </a:r>
            <a:r>
              <a:rPr lang="en-US" sz="1600" dirty="0"/>
              <a:t>- The document is going directly to that person, they are the ones in charge of that department and automatically receive notifications that they have documents pending</a:t>
            </a:r>
          </a:p>
        </p:txBody>
      </p:sp>
      <p:sp>
        <p:nvSpPr>
          <p:cNvPr id="5" name="TextBox 4"/>
          <p:cNvSpPr txBox="1"/>
          <p:nvPr/>
        </p:nvSpPr>
        <p:spPr>
          <a:xfrm>
            <a:off x="6264564" y="4338697"/>
            <a:ext cx="2209800" cy="1815882"/>
          </a:xfrm>
          <a:prstGeom prst="rect">
            <a:avLst/>
          </a:prstGeom>
          <a:noFill/>
        </p:spPr>
        <p:txBody>
          <a:bodyPr wrap="square" rtlCol="0">
            <a:spAutoFit/>
          </a:bodyPr>
          <a:lstStyle/>
          <a:p>
            <a:r>
              <a:rPr lang="en-US" sz="1600" b="1" dirty="0"/>
              <a:t>Substitute signer </a:t>
            </a:r>
            <a:r>
              <a:rPr lang="en-US" sz="1600" dirty="0"/>
              <a:t>– The sub can go into the Primary Signer’s box and sign for them, but they do not automatically receive notifications</a:t>
            </a:r>
          </a:p>
        </p:txBody>
      </p:sp>
      <p:sp>
        <p:nvSpPr>
          <p:cNvPr id="6" name="Rectangle 5"/>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15" name="TextBox 14"/>
          <p:cNvSpPr txBox="1"/>
          <p:nvPr/>
        </p:nvSpPr>
        <p:spPr>
          <a:xfrm>
            <a:off x="6258155" y="1219200"/>
            <a:ext cx="2090132" cy="646331"/>
          </a:xfrm>
          <a:prstGeom prst="rect">
            <a:avLst/>
          </a:prstGeom>
          <a:noFill/>
        </p:spPr>
        <p:txBody>
          <a:bodyPr wrap="square" rtlCol="0">
            <a:spAutoFit/>
          </a:bodyPr>
          <a:lstStyle/>
          <a:p>
            <a:r>
              <a:rPr lang="en-US" u="sng" dirty="0"/>
              <a:t>Indicate if P or S</a:t>
            </a:r>
          </a:p>
          <a:p>
            <a:endParaRPr lang="en-US" dirty="0"/>
          </a:p>
        </p:txBody>
      </p:sp>
      <p:sp>
        <p:nvSpPr>
          <p:cNvPr id="8" name="Rectangle 7"/>
          <p:cNvSpPr/>
          <p:nvPr/>
        </p:nvSpPr>
        <p:spPr>
          <a:xfrm>
            <a:off x="838200" y="5462815"/>
            <a:ext cx="4572000" cy="923330"/>
          </a:xfrm>
          <a:prstGeom prst="rect">
            <a:avLst/>
          </a:prstGeom>
        </p:spPr>
        <p:txBody>
          <a:bodyPr>
            <a:spAutoFit/>
          </a:bodyPr>
          <a:lstStyle/>
          <a:p>
            <a:r>
              <a:rPr lang="en-US" dirty="0">
                <a:hlinkClick r:id="rId3"/>
              </a:rPr>
              <a:t>http://comptroller.tamucc.edu/accounting/assets/department-signature-card.pdf</a:t>
            </a:r>
            <a:r>
              <a:rPr lang="en-US" dirty="0"/>
              <a:t> </a:t>
            </a:r>
          </a:p>
        </p:txBody>
      </p:sp>
      <p:pic>
        <p:nvPicPr>
          <p:cNvPr id="10" name="Picture 9"/>
          <p:cNvPicPr>
            <a:picLocks noChangeAspect="1"/>
          </p:cNvPicPr>
          <p:nvPr/>
        </p:nvPicPr>
        <p:blipFill>
          <a:blip r:embed="rId4"/>
          <a:stretch>
            <a:fillRect/>
          </a:stretch>
        </p:blipFill>
        <p:spPr>
          <a:xfrm>
            <a:off x="522783" y="1260769"/>
            <a:ext cx="5748338" cy="4148170"/>
          </a:xfrm>
          <a:prstGeom prst="rect">
            <a:avLst/>
          </a:prstGeom>
        </p:spPr>
      </p:pic>
      <p:sp>
        <p:nvSpPr>
          <p:cNvPr id="11" name="Rounded Rectangle 10"/>
          <p:cNvSpPr/>
          <p:nvPr/>
        </p:nvSpPr>
        <p:spPr>
          <a:xfrm>
            <a:off x="3396952" y="4230945"/>
            <a:ext cx="2667826" cy="415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1" idx="1"/>
          </p:cNvCxnSpPr>
          <p:nvPr/>
        </p:nvCxnSpPr>
        <p:spPr>
          <a:xfrm flipH="1" flipV="1">
            <a:off x="2362200" y="3429000"/>
            <a:ext cx="1034752" cy="1009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3921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90600" y="1912491"/>
            <a:ext cx="6629400" cy="3998843"/>
          </a:xfrm>
          <a:prstGeom prst="rect">
            <a:avLst/>
          </a:prstGeom>
        </p:spPr>
      </p:pic>
      <p:sp>
        <p:nvSpPr>
          <p:cNvPr id="5" name="Title 4"/>
          <p:cNvSpPr>
            <a:spLocks noGrp="1"/>
          </p:cNvSpPr>
          <p:nvPr>
            <p:ph type="title"/>
          </p:nvPr>
        </p:nvSpPr>
        <p:spPr>
          <a:xfrm>
            <a:off x="450028" y="340800"/>
            <a:ext cx="7024744" cy="238335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sz="3100" dirty="0"/>
              <a:t>Screen 860 </a:t>
            </a:r>
            <a:r>
              <a:rPr lang="en-US" sz="3100" dirty="0" err="1"/>
              <a:t>Dept</a:t>
            </a:r>
            <a:r>
              <a:rPr lang="en-US" sz="3100" dirty="0"/>
              <a:t> Table Maintenance</a:t>
            </a:r>
            <a:br>
              <a:rPr lang="en-US" sz="3100" dirty="0"/>
            </a:br>
            <a:br>
              <a:rPr lang="en-US" sz="3100" dirty="0"/>
            </a:br>
            <a:r>
              <a:rPr lang="en-US" sz="2700" dirty="0"/>
              <a:t>Not sure of your 4/5 letter Department code?</a:t>
            </a:r>
            <a:br>
              <a:rPr lang="en-US" sz="3100" dirty="0"/>
            </a:br>
            <a:br>
              <a:rPr lang="en-US" sz="3100" dirty="0"/>
            </a:br>
            <a:endParaRPr lang="en-US" sz="3100" dirty="0"/>
          </a:p>
        </p:txBody>
      </p:sp>
      <p:sp>
        <p:nvSpPr>
          <p:cNvPr id="4" name="Rectangle 3"/>
          <p:cNvSpPr/>
          <p:nvPr/>
        </p:nvSpPr>
        <p:spPr>
          <a:xfrm>
            <a:off x="3581400" y="4800600"/>
            <a:ext cx="1828800" cy="39528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2362200"/>
            <a:ext cx="1524000"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3" name="TextBox 2"/>
          <p:cNvSpPr txBox="1"/>
          <p:nvPr/>
        </p:nvSpPr>
        <p:spPr>
          <a:xfrm>
            <a:off x="1066799" y="5911334"/>
            <a:ext cx="5105885" cy="369332"/>
          </a:xfrm>
          <a:prstGeom prst="rect">
            <a:avLst/>
          </a:prstGeom>
          <a:noFill/>
        </p:spPr>
        <p:txBody>
          <a:bodyPr wrap="none" rtlCol="0">
            <a:spAutoFit/>
          </a:bodyPr>
          <a:lstStyle/>
          <a:p>
            <a:r>
              <a:rPr lang="en-US" dirty="0"/>
              <a:t>Place an* beside Department: and hit enter</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2732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024744" cy="1143000"/>
          </a:xfrm>
        </p:spPr>
        <p:txBody>
          <a:bodyPr/>
          <a:lstStyle/>
          <a:p>
            <a:r>
              <a:rPr lang="en-US" dirty="0"/>
              <a:t>Lists all the departments</a:t>
            </a:r>
          </a:p>
        </p:txBody>
      </p:sp>
      <p:pic>
        <p:nvPicPr>
          <p:cNvPr id="4" name="Content Placeholder 3" descr="1 - Default 3270 (tammvs1.tamu.edu)"/>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391400" cy="3508375"/>
          </a:xfrm>
        </p:spPr>
      </p:pic>
      <p:sp>
        <p:nvSpPr>
          <p:cNvPr id="5" name="TextBox 4"/>
          <p:cNvSpPr txBox="1"/>
          <p:nvPr/>
        </p:nvSpPr>
        <p:spPr>
          <a:xfrm>
            <a:off x="914400" y="5181600"/>
            <a:ext cx="6611105" cy="923330"/>
          </a:xfrm>
          <a:prstGeom prst="rect">
            <a:avLst/>
          </a:prstGeom>
          <a:noFill/>
        </p:spPr>
        <p:txBody>
          <a:bodyPr wrap="none" rtlCol="0">
            <a:spAutoFit/>
          </a:bodyPr>
          <a:lstStyle/>
          <a:p>
            <a:r>
              <a:rPr lang="en-US" dirty="0"/>
              <a:t>Hit enter to see more screens if the </a:t>
            </a:r>
            <a:r>
              <a:rPr lang="en-US" dirty="0" err="1"/>
              <a:t>dept</a:t>
            </a:r>
            <a:r>
              <a:rPr lang="en-US" dirty="0"/>
              <a:t> does not appear</a:t>
            </a:r>
          </a:p>
          <a:p>
            <a:r>
              <a:rPr lang="en-US" dirty="0"/>
              <a:t>Place an X beside department to select and hit enter or </a:t>
            </a:r>
          </a:p>
          <a:p>
            <a:r>
              <a:rPr lang="en-US" dirty="0"/>
              <a:t>Press F4 to exit pop up.</a:t>
            </a:r>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625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024744" cy="1143000"/>
          </a:xfrm>
        </p:spPr>
        <p:txBody>
          <a:bodyPr>
            <a:normAutofit/>
          </a:bodyPr>
          <a:lstStyle/>
          <a:p>
            <a:r>
              <a:rPr lang="en-US" sz="2800" dirty="0"/>
              <a:t>Screen 860 </a:t>
            </a:r>
            <a:r>
              <a:rPr lang="en-US" sz="2800" dirty="0" err="1"/>
              <a:t>Dept</a:t>
            </a:r>
            <a:r>
              <a:rPr lang="en-US" sz="2800" dirty="0"/>
              <a:t> Table Maintenance</a:t>
            </a:r>
            <a:br>
              <a:rPr lang="en-US" sz="2400" dirty="0"/>
            </a:br>
            <a:r>
              <a:rPr lang="en-US" sz="2400" dirty="0"/>
              <a:t>Another way to search for department name</a:t>
            </a:r>
          </a:p>
        </p:txBody>
      </p:sp>
      <p:pic>
        <p:nvPicPr>
          <p:cNvPr id="4" name="Content Placeholder 3" descr="1 - Default 3270 (tammvs1.tamu.edu)"/>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8800"/>
            <a:ext cx="7543800" cy="3508375"/>
          </a:xfrm>
        </p:spPr>
      </p:pic>
      <p:sp>
        <p:nvSpPr>
          <p:cNvPr id="5" name="TextBox 4"/>
          <p:cNvSpPr txBox="1"/>
          <p:nvPr/>
        </p:nvSpPr>
        <p:spPr>
          <a:xfrm>
            <a:off x="533400" y="5715000"/>
            <a:ext cx="8161209" cy="400110"/>
          </a:xfrm>
          <a:prstGeom prst="rect">
            <a:avLst/>
          </a:prstGeom>
          <a:noFill/>
        </p:spPr>
        <p:txBody>
          <a:bodyPr wrap="none" rtlCol="0">
            <a:spAutoFit/>
          </a:bodyPr>
          <a:lstStyle/>
          <a:p>
            <a:r>
              <a:rPr lang="en-US" sz="2000" dirty="0"/>
              <a:t>Doesn’t start with a U?  Replace with another letter and hit enter</a:t>
            </a:r>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850915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36354" y="1393319"/>
            <a:ext cx="7321900" cy="4823966"/>
          </a:xfrm>
          <a:prstGeom prst="rect">
            <a:avLst/>
          </a:prstGeom>
        </p:spPr>
      </p:pic>
      <p:sp>
        <p:nvSpPr>
          <p:cNvPr id="2" name="Title 1"/>
          <p:cNvSpPr>
            <a:spLocks noGrp="1"/>
          </p:cNvSpPr>
          <p:nvPr>
            <p:ph type="title"/>
          </p:nvPr>
        </p:nvSpPr>
        <p:spPr>
          <a:xfrm>
            <a:off x="609600" y="304800"/>
            <a:ext cx="7024744" cy="1219200"/>
          </a:xfrm>
        </p:spPr>
        <p:txBody>
          <a:bodyPr>
            <a:normAutofit fontScale="90000"/>
          </a:bodyPr>
          <a:lstStyle/>
          <a:p>
            <a:br>
              <a:rPr lang="en-US" sz="2800" dirty="0"/>
            </a:br>
            <a:br>
              <a:rPr lang="en-US" sz="2800" dirty="0"/>
            </a:br>
            <a:r>
              <a:rPr lang="en-US" sz="2800" dirty="0"/>
              <a:t>Screen 860 </a:t>
            </a:r>
            <a:r>
              <a:rPr lang="en-US" sz="2800" dirty="0" err="1"/>
              <a:t>Dept</a:t>
            </a:r>
            <a:r>
              <a:rPr lang="en-US" sz="2800" dirty="0"/>
              <a:t> Table Maintenance</a:t>
            </a:r>
            <a:br>
              <a:rPr lang="en-US" sz="2800" dirty="0"/>
            </a:br>
            <a:endParaRPr lang="en-US" sz="2800" dirty="0"/>
          </a:p>
        </p:txBody>
      </p:sp>
      <p:sp>
        <p:nvSpPr>
          <p:cNvPr id="5" name="Rectangle 4"/>
          <p:cNvSpPr/>
          <p:nvPr/>
        </p:nvSpPr>
        <p:spPr>
          <a:xfrm>
            <a:off x="2743201" y="2522030"/>
            <a:ext cx="914400" cy="904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895602" y="2612519"/>
            <a:ext cx="761999" cy="206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02461" y="4894891"/>
            <a:ext cx="2133600" cy="1905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9" name="Rectangle 8"/>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426263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05398" y="1524000"/>
            <a:ext cx="6520479" cy="4299271"/>
          </a:xfrm>
          <a:prstGeom prst="rect">
            <a:avLst/>
          </a:prstGeom>
        </p:spPr>
      </p:pic>
      <p:sp>
        <p:nvSpPr>
          <p:cNvPr id="2" name="Title 1"/>
          <p:cNvSpPr>
            <a:spLocks noGrp="1"/>
          </p:cNvSpPr>
          <p:nvPr>
            <p:ph type="title"/>
          </p:nvPr>
        </p:nvSpPr>
        <p:spPr>
          <a:xfrm>
            <a:off x="609600" y="304800"/>
            <a:ext cx="7024744" cy="1219200"/>
          </a:xfrm>
        </p:spPr>
        <p:txBody>
          <a:bodyPr>
            <a:normAutofit fontScale="90000"/>
          </a:bodyPr>
          <a:lstStyle/>
          <a:p>
            <a:br>
              <a:rPr lang="en-US" sz="2800" dirty="0"/>
            </a:br>
            <a:br>
              <a:rPr lang="en-US" sz="2800" dirty="0"/>
            </a:br>
            <a:r>
              <a:rPr lang="en-US" sz="2800" dirty="0"/>
              <a:t>Screen 860 </a:t>
            </a:r>
            <a:r>
              <a:rPr lang="en-US" sz="2800" dirty="0" err="1"/>
              <a:t>Dept</a:t>
            </a:r>
            <a:r>
              <a:rPr lang="en-US" sz="2800" dirty="0"/>
              <a:t> Table Maintenance</a:t>
            </a:r>
            <a:br>
              <a:rPr lang="en-US" sz="2800" dirty="0"/>
            </a:br>
            <a:endParaRPr lang="en-US" sz="2800" dirty="0"/>
          </a:p>
        </p:txBody>
      </p:sp>
      <p:sp>
        <p:nvSpPr>
          <p:cNvPr id="5" name="Rectangle 4"/>
          <p:cNvSpPr/>
          <p:nvPr/>
        </p:nvSpPr>
        <p:spPr>
          <a:xfrm>
            <a:off x="2133600" y="2466006"/>
            <a:ext cx="838200" cy="968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943462" y="2281148"/>
            <a:ext cx="1676400" cy="1200329"/>
          </a:xfrm>
          <a:prstGeom prst="rect">
            <a:avLst/>
          </a:prstGeom>
          <a:noFill/>
        </p:spPr>
        <p:txBody>
          <a:bodyPr wrap="square" rtlCol="0">
            <a:spAutoFit/>
          </a:bodyPr>
          <a:lstStyle/>
          <a:p>
            <a:r>
              <a:rPr lang="en-US" dirty="0"/>
              <a:t>Left click to highlight </a:t>
            </a:r>
            <a:r>
              <a:rPr lang="en-US" dirty="0" err="1"/>
              <a:t>Dept</a:t>
            </a:r>
            <a:r>
              <a:rPr lang="en-US" dirty="0"/>
              <a:t> Office name</a:t>
            </a:r>
          </a:p>
        </p:txBody>
      </p:sp>
      <p:sp>
        <p:nvSpPr>
          <p:cNvPr id="12" name="Rounded Rectangle 11"/>
          <p:cNvSpPr/>
          <p:nvPr/>
        </p:nvSpPr>
        <p:spPr>
          <a:xfrm>
            <a:off x="2133600" y="2611950"/>
            <a:ext cx="838200" cy="13125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257800" y="2432000"/>
            <a:ext cx="1143000" cy="13082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14" name="Rectangle 13"/>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203595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12897" y="1735451"/>
            <a:ext cx="6520479" cy="4299271"/>
          </a:xfrm>
          <a:prstGeom prst="rect">
            <a:avLst/>
          </a:prstGeom>
        </p:spPr>
      </p:pic>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7" name="TextBox 6"/>
          <p:cNvSpPr txBox="1"/>
          <p:nvPr/>
        </p:nvSpPr>
        <p:spPr>
          <a:xfrm>
            <a:off x="7001138" y="2329159"/>
            <a:ext cx="1542524" cy="923330"/>
          </a:xfrm>
          <a:prstGeom prst="rect">
            <a:avLst/>
          </a:prstGeom>
          <a:noFill/>
        </p:spPr>
        <p:txBody>
          <a:bodyPr wrap="square" rtlCol="0">
            <a:spAutoFit/>
          </a:bodyPr>
          <a:lstStyle/>
          <a:p>
            <a:r>
              <a:rPr lang="en-US" dirty="0"/>
              <a:t>Edit (menu bar) and select Copy</a:t>
            </a:r>
          </a:p>
        </p:txBody>
      </p:sp>
      <p:sp>
        <p:nvSpPr>
          <p:cNvPr id="10" name="Title 1"/>
          <p:cNvSpPr>
            <a:spLocks noGrp="1"/>
          </p:cNvSpPr>
          <p:nvPr>
            <p:ph type="title"/>
          </p:nvPr>
        </p:nvSpPr>
        <p:spPr>
          <a:xfrm>
            <a:off x="533400" y="436050"/>
            <a:ext cx="7026275" cy="1143000"/>
          </a:xfrm>
        </p:spPr>
        <p:txBody>
          <a:bodyPr>
            <a:normAutofit fontScale="90000"/>
          </a:bodyPr>
          <a:lstStyle/>
          <a:p>
            <a:br>
              <a:rPr lang="en-US" sz="2800" dirty="0"/>
            </a:br>
            <a:br>
              <a:rPr lang="en-US" sz="2800" dirty="0"/>
            </a:br>
            <a:r>
              <a:rPr lang="en-US" sz="2800" dirty="0"/>
              <a:t>Screen 860 </a:t>
            </a:r>
            <a:r>
              <a:rPr lang="en-US" sz="2800" dirty="0" err="1"/>
              <a:t>Dept</a:t>
            </a:r>
            <a:r>
              <a:rPr lang="en-US" sz="2800" dirty="0"/>
              <a:t> Table Maintenance</a:t>
            </a:r>
            <a:br>
              <a:rPr lang="en-US" sz="2800" dirty="0"/>
            </a:br>
            <a:endParaRPr lang="en-US" sz="2800" dirty="0"/>
          </a:p>
        </p:txBody>
      </p:sp>
      <p:pic>
        <p:nvPicPr>
          <p:cNvPr id="2" name="Picture 1"/>
          <p:cNvPicPr>
            <a:picLocks noChangeAspect="1"/>
          </p:cNvPicPr>
          <p:nvPr/>
        </p:nvPicPr>
        <p:blipFill>
          <a:blip r:embed="rId3"/>
          <a:stretch>
            <a:fillRect/>
          </a:stretch>
        </p:blipFill>
        <p:spPr>
          <a:xfrm>
            <a:off x="1043492" y="1735451"/>
            <a:ext cx="771525" cy="1257300"/>
          </a:xfrm>
          <a:prstGeom prst="rect">
            <a:avLst/>
          </a:prstGeom>
        </p:spPr>
      </p:pic>
    </p:spTree>
    <p:extLst>
      <p:ext uri="{BB962C8B-B14F-4D97-AF65-F5344CB8AC3E}">
        <p14:creationId xmlns:p14="http://schemas.microsoft.com/office/powerpoint/2010/main" val="157102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1200" y="1398251"/>
            <a:ext cx="7060659" cy="4687463"/>
          </a:xfrm>
          <a:prstGeom prst="rect">
            <a:avLst/>
          </a:prstGeom>
        </p:spPr>
      </p:pic>
      <p:sp>
        <p:nvSpPr>
          <p:cNvPr id="5" name="TextBox 4"/>
          <p:cNvSpPr txBox="1"/>
          <p:nvPr/>
        </p:nvSpPr>
        <p:spPr>
          <a:xfrm>
            <a:off x="685800" y="1600199"/>
            <a:ext cx="1388522" cy="1200329"/>
          </a:xfrm>
          <a:prstGeom prst="rect">
            <a:avLst/>
          </a:prstGeom>
          <a:noFill/>
        </p:spPr>
        <p:txBody>
          <a:bodyPr wrap="none" rtlCol="0">
            <a:spAutoFit/>
          </a:bodyPr>
          <a:lstStyle/>
          <a:p>
            <a:r>
              <a:rPr lang="en-US" dirty="0"/>
              <a:t>Type 921</a:t>
            </a:r>
          </a:p>
          <a:p>
            <a:r>
              <a:rPr lang="en-US" dirty="0"/>
              <a:t> at Screen:</a:t>
            </a:r>
          </a:p>
          <a:p>
            <a:r>
              <a:rPr lang="en-US" dirty="0"/>
              <a:t> and hit</a:t>
            </a:r>
          </a:p>
          <a:p>
            <a:r>
              <a:rPr lang="en-US" dirty="0"/>
              <a:t> enter</a:t>
            </a:r>
          </a:p>
        </p:txBody>
      </p:sp>
      <p:sp>
        <p:nvSpPr>
          <p:cNvPr id="6" name="Oval 5"/>
          <p:cNvSpPr/>
          <p:nvPr/>
        </p:nvSpPr>
        <p:spPr>
          <a:xfrm>
            <a:off x="2416193" y="1893423"/>
            <a:ext cx="1090613" cy="4572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8" name="Title 1"/>
          <p:cNvSpPr>
            <a:spLocks noGrp="1"/>
          </p:cNvSpPr>
          <p:nvPr>
            <p:ph type="title"/>
          </p:nvPr>
        </p:nvSpPr>
        <p:spPr>
          <a:xfrm>
            <a:off x="533400" y="436050"/>
            <a:ext cx="7026275" cy="1143000"/>
          </a:xfrm>
        </p:spPr>
        <p:txBody>
          <a:bodyPr>
            <a:normAutofit fontScale="90000"/>
          </a:bodyPr>
          <a:lstStyle/>
          <a:p>
            <a:br>
              <a:rPr lang="en-US" sz="2800" dirty="0"/>
            </a:br>
            <a:br>
              <a:rPr lang="en-US" sz="2800" dirty="0"/>
            </a:br>
            <a:r>
              <a:rPr lang="en-US" sz="2800" dirty="0"/>
              <a:t>Screen 860 </a:t>
            </a:r>
            <a:r>
              <a:rPr lang="en-US" sz="2800" dirty="0" err="1"/>
              <a:t>Dept</a:t>
            </a:r>
            <a:r>
              <a:rPr lang="en-US" sz="2800" dirty="0"/>
              <a:t> Table Maintenance</a:t>
            </a:r>
            <a:br>
              <a:rPr lang="en-US" sz="2800" dirty="0"/>
            </a:br>
            <a:endParaRPr lang="en-US" sz="2800" dirty="0"/>
          </a:p>
        </p:txBody>
      </p:sp>
    </p:spTree>
    <p:extLst>
      <p:ext uri="{BB962C8B-B14F-4D97-AF65-F5344CB8AC3E}">
        <p14:creationId xmlns:p14="http://schemas.microsoft.com/office/powerpoint/2010/main" val="265662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Available Resources</a:t>
            </a:r>
          </a:p>
        </p:txBody>
      </p:sp>
      <p:sp>
        <p:nvSpPr>
          <p:cNvPr id="3" name="Content Placeholder 2"/>
          <p:cNvSpPr>
            <a:spLocks noGrp="1"/>
          </p:cNvSpPr>
          <p:nvPr>
            <p:ph idx="1"/>
          </p:nvPr>
        </p:nvSpPr>
        <p:spPr>
          <a:xfrm>
            <a:off x="1043492" y="2323652"/>
            <a:ext cx="5662108" cy="4000948"/>
          </a:xfrm>
        </p:spPr>
        <p:txBody>
          <a:bodyPr>
            <a:normAutofit/>
          </a:bodyPr>
          <a:lstStyle/>
          <a:p>
            <a:r>
              <a:rPr lang="en-US" sz="2000" dirty="0"/>
              <a:t>Website</a:t>
            </a:r>
            <a:r>
              <a:rPr lang="en-US" dirty="0"/>
              <a:t> </a:t>
            </a:r>
            <a:r>
              <a:rPr lang="en-US" sz="1500" dirty="0">
                <a:hlinkClick r:id="rId3"/>
              </a:rPr>
              <a:t>http://comptroller.tamucc.edu/accounting/</a:t>
            </a:r>
            <a:r>
              <a:rPr lang="en-US" sz="1500" dirty="0"/>
              <a:t> </a:t>
            </a:r>
          </a:p>
          <a:p>
            <a:endParaRPr lang="en-US" sz="2000" dirty="0"/>
          </a:p>
          <a:p>
            <a:r>
              <a:rPr lang="en-US" sz="2000" dirty="0"/>
              <a:t>Online Forms- DCR Access, Signature Card, NAR </a:t>
            </a:r>
            <a:r>
              <a:rPr lang="en-US" sz="1500" dirty="0">
                <a:hlinkClick r:id="rId4"/>
              </a:rPr>
              <a:t>http://comptroller.tamucc.edu/accounting/online_forms.html</a:t>
            </a:r>
            <a:r>
              <a:rPr lang="en-US" sz="1500" dirty="0"/>
              <a:t> </a:t>
            </a:r>
          </a:p>
          <a:p>
            <a:endParaRPr lang="en-US" sz="1500" dirty="0"/>
          </a:p>
          <a:p>
            <a:r>
              <a:rPr lang="en-US" sz="2000"/>
              <a:t>Reference </a:t>
            </a:r>
            <a:r>
              <a:rPr lang="en-US" sz="2000" dirty="0"/>
              <a:t>Material </a:t>
            </a:r>
            <a:r>
              <a:rPr lang="en-US" sz="1500" dirty="0">
                <a:hlinkClick r:id="rId5"/>
              </a:rPr>
              <a:t>http://comptroller.tamucc.edu/accounting/reference_material.html</a:t>
            </a:r>
            <a:r>
              <a:rPr lang="en-US" sz="1500" dirty="0"/>
              <a:t> </a:t>
            </a:r>
          </a:p>
          <a:p>
            <a:pPr marL="68580" indent="0">
              <a:buNone/>
            </a:pPr>
            <a:endParaRPr lang="en-US" sz="2000" dirty="0"/>
          </a:p>
          <a:p>
            <a:pPr marL="68580" indent="0">
              <a:buNone/>
            </a:pPr>
            <a:endParaRPr lang="en-US" sz="2000" dirty="0"/>
          </a:p>
        </p:txBody>
      </p:sp>
      <p:pic>
        <p:nvPicPr>
          <p:cNvPr id="1033" name="Picture 9" descr="C:\Users\ceyring1\AppData\Local\Microsoft\Windows\Temporary Internet Files\Content.IE5\LXOW1450\MC900437457[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2438400"/>
            <a:ext cx="1869614" cy="36525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3607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57400" y="1828800"/>
            <a:ext cx="6810005" cy="3614268"/>
          </a:xfrm>
          <a:prstGeom prst="rect">
            <a:avLst/>
          </a:prstGeom>
        </p:spPr>
      </p:pic>
      <p:sp>
        <p:nvSpPr>
          <p:cNvPr id="2" name="Title 1"/>
          <p:cNvSpPr>
            <a:spLocks noGrp="1"/>
          </p:cNvSpPr>
          <p:nvPr>
            <p:ph type="title"/>
          </p:nvPr>
        </p:nvSpPr>
        <p:spPr>
          <a:xfrm>
            <a:off x="609600" y="38100"/>
            <a:ext cx="7024744" cy="1143000"/>
          </a:xfrm>
        </p:spPr>
        <p:txBody>
          <a:bodyPr>
            <a:normAutofit/>
          </a:bodyPr>
          <a:lstStyle/>
          <a:p>
            <a:r>
              <a:rPr lang="en-US" sz="2800" dirty="0"/>
              <a:t>Screen 921Dept Paths Create/Modify</a:t>
            </a:r>
          </a:p>
        </p:txBody>
      </p:sp>
      <p:sp>
        <p:nvSpPr>
          <p:cNvPr id="5" name="TextBox 4"/>
          <p:cNvSpPr txBox="1"/>
          <p:nvPr/>
        </p:nvSpPr>
        <p:spPr>
          <a:xfrm>
            <a:off x="609600" y="1609634"/>
            <a:ext cx="1295400" cy="1477328"/>
          </a:xfrm>
          <a:prstGeom prst="rect">
            <a:avLst/>
          </a:prstGeom>
          <a:noFill/>
        </p:spPr>
        <p:txBody>
          <a:bodyPr wrap="square" rtlCol="0">
            <a:spAutoFit/>
          </a:bodyPr>
          <a:lstStyle/>
          <a:p>
            <a:r>
              <a:rPr lang="en-US" dirty="0"/>
              <a:t>On Screen 921 the cursor is at Office</a:t>
            </a:r>
          </a:p>
        </p:txBody>
      </p:sp>
      <p:sp>
        <p:nvSpPr>
          <p:cNvPr id="6" name="TextBox 5"/>
          <p:cNvSpPr txBox="1"/>
          <p:nvPr/>
        </p:nvSpPr>
        <p:spPr>
          <a:xfrm>
            <a:off x="609600" y="3200400"/>
            <a:ext cx="1524000" cy="1477328"/>
          </a:xfrm>
          <a:prstGeom prst="rect">
            <a:avLst/>
          </a:prstGeom>
          <a:noFill/>
        </p:spPr>
        <p:txBody>
          <a:bodyPr wrap="square" rtlCol="0">
            <a:spAutoFit/>
          </a:bodyPr>
          <a:lstStyle/>
          <a:p>
            <a:r>
              <a:rPr lang="en-US" dirty="0"/>
              <a:t>Go back to Edit in the Menu Bar and  select paste </a:t>
            </a:r>
          </a:p>
        </p:txBody>
      </p:sp>
      <p:sp>
        <p:nvSpPr>
          <p:cNvPr id="3" name="Footer Placeholder 2"/>
          <p:cNvSpPr>
            <a:spLocks noGrp="1"/>
          </p:cNvSpPr>
          <p:nvPr>
            <p:ph type="ftr" sz="quarter" idx="11"/>
          </p:nvPr>
        </p:nvSpPr>
        <p:spPr/>
        <p:txBody>
          <a:bodyPr/>
          <a:lstStyle/>
          <a:p>
            <a:endParaRPr lang="en-US"/>
          </a:p>
        </p:txBody>
      </p:sp>
      <p:sp>
        <p:nvSpPr>
          <p:cNvPr id="8" name="Rectangle 7"/>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pic>
        <p:nvPicPr>
          <p:cNvPr id="4" name="Picture 3"/>
          <p:cNvPicPr>
            <a:picLocks noChangeAspect="1"/>
          </p:cNvPicPr>
          <p:nvPr/>
        </p:nvPicPr>
        <p:blipFill>
          <a:blip r:embed="rId3"/>
          <a:stretch>
            <a:fillRect/>
          </a:stretch>
        </p:blipFill>
        <p:spPr>
          <a:xfrm>
            <a:off x="2133600" y="1962150"/>
            <a:ext cx="771525" cy="1181100"/>
          </a:xfrm>
          <a:prstGeom prst="rect">
            <a:avLst/>
          </a:prstGeom>
        </p:spPr>
      </p:pic>
    </p:spTree>
    <p:extLst>
      <p:ext uri="{BB962C8B-B14F-4D97-AF65-F5344CB8AC3E}">
        <p14:creationId xmlns:p14="http://schemas.microsoft.com/office/powerpoint/2010/main" val="2241349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0"/>
            <a:ext cx="7305731" cy="2628900"/>
          </a:xfrm>
        </p:spPr>
        <p:txBody>
          <a:bodyPr/>
          <a:lstStyle/>
          <a:p>
            <a:endParaRPr lang="en-US" dirty="0"/>
          </a:p>
        </p:txBody>
      </p:sp>
      <p:sp>
        <p:nvSpPr>
          <p:cNvPr id="6" name="TextBox 5"/>
          <p:cNvSpPr txBox="1"/>
          <p:nvPr/>
        </p:nvSpPr>
        <p:spPr>
          <a:xfrm>
            <a:off x="914400" y="5586632"/>
            <a:ext cx="7311102" cy="646331"/>
          </a:xfrm>
          <a:prstGeom prst="rect">
            <a:avLst/>
          </a:prstGeom>
          <a:noFill/>
        </p:spPr>
        <p:txBody>
          <a:bodyPr wrap="square" rtlCol="0">
            <a:spAutoFit/>
          </a:bodyPr>
          <a:lstStyle/>
          <a:p>
            <a:r>
              <a:rPr lang="en-US" dirty="0"/>
              <a:t>The Office name and View name usually are the same so hit enter.  Even if names are not the same hit enter.   </a:t>
            </a:r>
          </a:p>
        </p:txBody>
      </p:sp>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8" name="Title 1"/>
          <p:cNvSpPr txBox="1">
            <a:spLocks/>
          </p:cNvSpPr>
          <p:nvPr/>
        </p:nvSpPr>
        <p:spPr>
          <a:xfrm>
            <a:off x="914400" y="320919"/>
            <a:ext cx="7024744" cy="8001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Screen 921Dept Paths Create/Modify</a:t>
            </a:r>
          </a:p>
        </p:txBody>
      </p:sp>
      <p:pic>
        <p:nvPicPr>
          <p:cNvPr id="5" name="Picture 4"/>
          <p:cNvPicPr>
            <a:picLocks noChangeAspect="1"/>
          </p:cNvPicPr>
          <p:nvPr/>
        </p:nvPicPr>
        <p:blipFill>
          <a:blip r:embed="rId2"/>
          <a:stretch>
            <a:fillRect/>
          </a:stretch>
        </p:blipFill>
        <p:spPr>
          <a:xfrm>
            <a:off x="457200" y="1329052"/>
            <a:ext cx="8229600" cy="4257579"/>
          </a:xfrm>
          <a:prstGeom prst="rect">
            <a:avLst/>
          </a:prstGeom>
        </p:spPr>
      </p:pic>
    </p:spTree>
    <p:extLst>
      <p:ext uri="{BB962C8B-B14F-4D97-AF65-F5344CB8AC3E}">
        <p14:creationId xmlns:p14="http://schemas.microsoft.com/office/powerpoint/2010/main" val="3470355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28" y="357750"/>
            <a:ext cx="7024744" cy="685800"/>
          </a:xfrm>
        </p:spPr>
        <p:txBody>
          <a:bodyPr>
            <a:normAutofit fontScale="90000"/>
          </a:bodyPr>
          <a:lstStyle/>
          <a:p>
            <a:r>
              <a:rPr lang="en-US" dirty="0"/>
              <a:t>921 </a:t>
            </a:r>
            <a:r>
              <a:rPr lang="en-US" dirty="0" err="1"/>
              <a:t>Dept</a:t>
            </a:r>
            <a:r>
              <a:rPr lang="en-US" dirty="0"/>
              <a:t> Paths</a:t>
            </a:r>
          </a:p>
        </p:txBody>
      </p:sp>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3" name="TextBox 2"/>
          <p:cNvSpPr txBox="1"/>
          <p:nvPr/>
        </p:nvSpPr>
        <p:spPr>
          <a:xfrm>
            <a:off x="685799" y="5367337"/>
            <a:ext cx="4729180" cy="923330"/>
          </a:xfrm>
          <a:prstGeom prst="rect">
            <a:avLst/>
          </a:prstGeom>
          <a:noFill/>
        </p:spPr>
        <p:txBody>
          <a:bodyPr wrap="none" rtlCol="0">
            <a:spAutoFit/>
          </a:bodyPr>
          <a:lstStyle/>
          <a:p>
            <a:r>
              <a:rPr lang="en-US" dirty="0"/>
              <a:t>* - Purchasing Documents</a:t>
            </a:r>
          </a:p>
          <a:p>
            <a:r>
              <a:rPr lang="en-US" dirty="0"/>
              <a:t>DBR – Departmental Budget Request</a:t>
            </a:r>
          </a:p>
          <a:p>
            <a:r>
              <a:rPr lang="en-US" dirty="0"/>
              <a:t>DCR – Departmental Correction Request</a:t>
            </a:r>
          </a:p>
        </p:txBody>
      </p:sp>
      <p:sp>
        <p:nvSpPr>
          <p:cNvPr id="8" name="TextBox 7"/>
          <p:cNvSpPr txBox="1"/>
          <p:nvPr/>
        </p:nvSpPr>
        <p:spPr>
          <a:xfrm>
            <a:off x="5414979" y="5395912"/>
            <a:ext cx="2879314" cy="923330"/>
          </a:xfrm>
          <a:prstGeom prst="rect">
            <a:avLst/>
          </a:prstGeom>
          <a:noFill/>
        </p:spPr>
        <p:txBody>
          <a:bodyPr wrap="none" rtlCol="0">
            <a:spAutoFit/>
          </a:bodyPr>
          <a:lstStyle/>
          <a:p>
            <a:r>
              <a:rPr lang="en-US" dirty="0"/>
              <a:t>DT* – Department Travel</a:t>
            </a:r>
          </a:p>
          <a:p>
            <a:r>
              <a:rPr lang="en-US" dirty="0"/>
              <a:t>E** - Payroll documents</a:t>
            </a:r>
          </a:p>
          <a:p>
            <a:endParaRPr lang="en-US"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457200" y="1071562"/>
            <a:ext cx="8229600" cy="4267200"/>
          </a:xfrm>
          <a:prstGeom prst="rect">
            <a:avLst/>
          </a:prstGeom>
        </p:spPr>
      </p:pic>
    </p:spTree>
    <p:extLst>
      <p:ext uri="{BB962C8B-B14F-4D97-AF65-F5344CB8AC3E}">
        <p14:creationId xmlns:p14="http://schemas.microsoft.com/office/powerpoint/2010/main" val="9540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1074" y="1623214"/>
            <a:ext cx="6267201" cy="4162223"/>
          </a:xfrm>
          <a:prstGeom prst="rect">
            <a:avLst/>
          </a:prstGeom>
        </p:spPr>
      </p:pic>
      <p:sp>
        <p:nvSpPr>
          <p:cNvPr id="2" name="Title 1"/>
          <p:cNvSpPr>
            <a:spLocks noGrp="1"/>
          </p:cNvSpPr>
          <p:nvPr>
            <p:ph type="title"/>
          </p:nvPr>
        </p:nvSpPr>
        <p:spPr>
          <a:xfrm>
            <a:off x="609600" y="0"/>
            <a:ext cx="7024744" cy="1143000"/>
          </a:xfrm>
        </p:spPr>
        <p:txBody>
          <a:bodyPr/>
          <a:lstStyle/>
          <a:p>
            <a:r>
              <a:rPr lang="en-US" dirty="0"/>
              <a:t>921 </a:t>
            </a:r>
            <a:r>
              <a:rPr lang="en-US" dirty="0" err="1"/>
              <a:t>Dept</a:t>
            </a:r>
            <a:r>
              <a:rPr lang="en-US" dirty="0"/>
              <a:t> Paths</a:t>
            </a:r>
          </a:p>
        </p:txBody>
      </p:sp>
      <p:sp>
        <p:nvSpPr>
          <p:cNvPr id="5" name="Rectangle 4"/>
          <p:cNvSpPr/>
          <p:nvPr/>
        </p:nvSpPr>
        <p:spPr>
          <a:xfrm>
            <a:off x="1815350" y="3653580"/>
            <a:ext cx="3518647"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81800" y="1643062"/>
            <a:ext cx="1919115" cy="369332"/>
          </a:xfrm>
          <a:prstGeom prst="rect">
            <a:avLst/>
          </a:prstGeom>
          <a:noFill/>
        </p:spPr>
        <p:txBody>
          <a:bodyPr wrap="none" rtlCol="0">
            <a:spAutoFit/>
          </a:bodyPr>
          <a:lstStyle/>
          <a:p>
            <a:r>
              <a:rPr lang="en-US" u="sng" dirty="0"/>
              <a:t>Approver Desks</a:t>
            </a:r>
          </a:p>
        </p:txBody>
      </p:sp>
      <p:sp>
        <p:nvSpPr>
          <p:cNvPr id="12" name="TextBox 11"/>
          <p:cNvSpPr txBox="1"/>
          <p:nvPr/>
        </p:nvSpPr>
        <p:spPr>
          <a:xfrm>
            <a:off x="6781800" y="2462212"/>
            <a:ext cx="2420856" cy="2308324"/>
          </a:xfrm>
          <a:prstGeom prst="rect">
            <a:avLst/>
          </a:prstGeom>
          <a:noFill/>
        </p:spPr>
        <p:txBody>
          <a:bodyPr wrap="none" rtlCol="0">
            <a:spAutoFit/>
          </a:bodyPr>
          <a:lstStyle/>
          <a:p>
            <a:r>
              <a:rPr lang="en-US" dirty="0"/>
              <a:t>Not final signers</a:t>
            </a:r>
          </a:p>
          <a:p>
            <a:endParaRPr lang="en-US" dirty="0"/>
          </a:p>
          <a:p>
            <a:r>
              <a:rPr lang="en-US" dirty="0"/>
              <a:t>Stops requested by</a:t>
            </a:r>
          </a:p>
          <a:p>
            <a:r>
              <a:rPr lang="en-US" dirty="0"/>
              <a:t> department before</a:t>
            </a:r>
          </a:p>
          <a:p>
            <a:r>
              <a:rPr lang="en-US" dirty="0"/>
              <a:t> the final signer</a:t>
            </a:r>
          </a:p>
          <a:p>
            <a:endParaRPr lang="en-US" dirty="0"/>
          </a:p>
          <a:p>
            <a:r>
              <a:rPr lang="en-US" dirty="0"/>
              <a:t>Desks are created</a:t>
            </a:r>
          </a:p>
          <a:p>
            <a:r>
              <a:rPr lang="en-US" dirty="0"/>
              <a:t>On screen 922</a:t>
            </a:r>
          </a:p>
        </p:txBody>
      </p:sp>
      <p:sp>
        <p:nvSpPr>
          <p:cNvPr id="3" name="Footer Placeholder 2"/>
          <p:cNvSpPr>
            <a:spLocks noGrp="1"/>
          </p:cNvSpPr>
          <p:nvPr>
            <p:ph type="ftr" sz="quarter" idx="11"/>
          </p:nvPr>
        </p:nvSpPr>
        <p:spPr/>
        <p:txBody>
          <a:bodyPr/>
          <a:lstStyle/>
          <a:p>
            <a:endParaRPr lang="en-US"/>
          </a:p>
        </p:txBody>
      </p:sp>
      <p:sp>
        <p:nvSpPr>
          <p:cNvPr id="13" name="Rectangle 12"/>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17" name="Rectangle 16"/>
          <p:cNvSpPr/>
          <p:nvPr/>
        </p:nvSpPr>
        <p:spPr>
          <a:xfrm>
            <a:off x="1815349" y="3984787"/>
            <a:ext cx="3518647" cy="210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15349" y="4316491"/>
            <a:ext cx="3505200" cy="210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08625" y="4635716"/>
            <a:ext cx="3518647" cy="210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08624" y="4981232"/>
            <a:ext cx="3518647" cy="210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815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467" y="1549791"/>
            <a:ext cx="6447333" cy="4281854"/>
          </a:xfrm>
          <a:prstGeom prst="rect">
            <a:avLst/>
          </a:prstGeom>
        </p:spPr>
      </p:pic>
      <p:sp>
        <p:nvSpPr>
          <p:cNvPr id="2" name="Title 1"/>
          <p:cNvSpPr>
            <a:spLocks noGrp="1"/>
          </p:cNvSpPr>
          <p:nvPr>
            <p:ph type="title"/>
          </p:nvPr>
        </p:nvSpPr>
        <p:spPr>
          <a:xfrm>
            <a:off x="609600" y="0"/>
            <a:ext cx="7024744" cy="1143000"/>
          </a:xfrm>
        </p:spPr>
        <p:txBody>
          <a:bodyPr/>
          <a:lstStyle/>
          <a:p>
            <a:r>
              <a:rPr lang="en-US" dirty="0"/>
              <a:t>921 </a:t>
            </a:r>
            <a:r>
              <a:rPr lang="en-US" dirty="0" err="1"/>
              <a:t>Dept</a:t>
            </a:r>
            <a:r>
              <a:rPr lang="en-US" dirty="0"/>
              <a:t> Paths</a:t>
            </a:r>
          </a:p>
        </p:txBody>
      </p:sp>
      <p:sp>
        <p:nvSpPr>
          <p:cNvPr id="11" name="TextBox 10"/>
          <p:cNvSpPr txBox="1"/>
          <p:nvPr/>
        </p:nvSpPr>
        <p:spPr>
          <a:xfrm>
            <a:off x="6781800" y="1643062"/>
            <a:ext cx="1544012" cy="369332"/>
          </a:xfrm>
          <a:prstGeom prst="rect">
            <a:avLst/>
          </a:prstGeom>
          <a:noFill/>
        </p:spPr>
        <p:txBody>
          <a:bodyPr wrap="none" rtlCol="0">
            <a:spAutoFit/>
          </a:bodyPr>
          <a:lstStyle/>
          <a:p>
            <a:r>
              <a:rPr lang="en-US" u="sng" dirty="0"/>
              <a:t>Signer Desks</a:t>
            </a:r>
          </a:p>
        </p:txBody>
      </p:sp>
      <p:sp>
        <p:nvSpPr>
          <p:cNvPr id="12" name="TextBox 11"/>
          <p:cNvSpPr txBox="1"/>
          <p:nvPr/>
        </p:nvSpPr>
        <p:spPr>
          <a:xfrm>
            <a:off x="6781800" y="2462212"/>
            <a:ext cx="2456122" cy="2585323"/>
          </a:xfrm>
          <a:prstGeom prst="rect">
            <a:avLst/>
          </a:prstGeom>
          <a:noFill/>
        </p:spPr>
        <p:txBody>
          <a:bodyPr wrap="none" rtlCol="0">
            <a:spAutoFit/>
          </a:bodyPr>
          <a:lstStyle/>
          <a:p>
            <a:r>
              <a:rPr lang="en-US" dirty="0"/>
              <a:t>Final signers</a:t>
            </a:r>
          </a:p>
          <a:p>
            <a:endParaRPr lang="en-US" dirty="0"/>
          </a:p>
          <a:p>
            <a:r>
              <a:rPr lang="en-US" dirty="0"/>
              <a:t>They are the names </a:t>
            </a:r>
          </a:p>
          <a:p>
            <a:r>
              <a:rPr lang="en-US" dirty="0"/>
              <a:t>Submitted on the </a:t>
            </a:r>
          </a:p>
          <a:p>
            <a:r>
              <a:rPr lang="en-US" dirty="0"/>
              <a:t>Signatures cards.</a:t>
            </a:r>
          </a:p>
          <a:p>
            <a:endParaRPr lang="en-US" dirty="0"/>
          </a:p>
          <a:p>
            <a:r>
              <a:rPr lang="en-US" dirty="0"/>
              <a:t>Desks are created</a:t>
            </a:r>
          </a:p>
          <a:p>
            <a:r>
              <a:rPr lang="en-US" dirty="0"/>
              <a:t>On screen 943 by </a:t>
            </a:r>
          </a:p>
          <a:p>
            <a:r>
              <a:rPr lang="en-US" dirty="0"/>
              <a:t>FAMIS security</a:t>
            </a:r>
          </a:p>
        </p:txBody>
      </p:sp>
      <p:sp>
        <p:nvSpPr>
          <p:cNvPr id="9" name="Rectangle 8"/>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7" name="Oval 6"/>
          <p:cNvSpPr/>
          <p:nvPr/>
        </p:nvSpPr>
        <p:spPr>
          <a:xfrm>
            <a:off x="5410200" y="3450776"/>
            <a:ext cx="1447800" cy="19888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3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2112" y="1447800"/>
            <a:ext cx="6419850" cy="4849658"/>
          </a:xfrm>
          <a:prstGeom prst="rect">
            <a:avLst/>
          </a:prstGeom>
        </p:spPr>
      </p:pic>
      <p:sp>
        <p:nvSpPr>
          <p:cNvPr id="2" name="Title 1"/>
          <p:cNvSpPr>
            <a:spLocks noGrp="1"/>
          </p:cNvSpPr>
          <p:nvPr>
            <p:ph type="title"/>
          </p:nvPr>
        </p:nvSpPr>
        <p:spPr>
          <a:xfrm>
            <a:off x="533400" y="381000"/>
            <a:ext cx="7024744" cy="838200"/>
          </a:xfrm>
        </p:spPr>
        <p:txBody>
          <a:bodyPr/>
          <a:lstStyle/>
          <a:p>
            <a:r>
              <a:rPr lang="en-US" dirty="0"/>
              <a:t>921 </a:t>
            </a:r>
            <a:r>
              <a:rPr lang="en-US" dirty="0" err="1"/>
              <a:t>Dept</a:t>
            </a:r>
            <a:r>
              <a:rPr lang="en-US" dirty="0"/>
              <a:t> Paths</a:t>
            </a:r>
          </a:p>
        </p:txBody>
      </p:sp>
      <p:sp>
        <p:nvSpPr>
          <p:cNvPr id="5" name="TextBox 4"/>
          <p:cNvSpPr txBox="1"/>
          <p:nvPr/>
        </p:nvSpPr>
        <p:spPr>
          <a:xfrm>
            <a:off x="6858000" y="1666875"/>
            <a:ext cx="1808508" cy="646331"/>
          </a:xfrm>
          <a:prstGeom prst="rect">
            <a:avLst/>
          </a:prstGeom>
          <a:noFill/>
        </p:spPr>
        <p:txBody>
          <a:bodyPr wrap="none" rtlCol="0">
            <a:spAutoFit/>
          </a:bodyPr>
          <a:lstStyle/>
          <a:p>
            <a:r>
              <a:rPr lang="en-US" dirty="0"/>
              <a:t>To view name </a:t>
            </a:r>
          </a:p>
          <a:p>
            <a:r>
              <a:rPr lang="en-US" dirty="0"/>
              <a:t> on desk(s)</a:t>
            </a:r>
          </a:p>
        </p:txBody>
      </p:sp>
      <p:sp>
        <p:nvSpPr>
          <p:cNvPr id="12" name="Rectangle 11"/>
          <p:cNvSpPr/>
          <p:nvPr/>
        </p:nvSpPr>
        <p:spPr>
          <a:xfrm>
            <a:off x="1243546" y="5386575"/>
            <a:ext cx="4648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34200" y="2971800"/>
            <a:ext cx="1832668" cy="2585323"/>
          </a:xfrm>
          <a:prstGeom prst="rect">
            <a:avLst/>
          </a:prstGeom>
          <a:noFill/>
        </p:spPr>
        <p:txBody>
          <a:bodyPr wrap="square" rtlCol="0">
            <a:spAutoFit/>
          </a:bodyPr>
          <a:lstStyle/>
          <a:p>
            <a:r>
              <a:rPr lang="en-US" dirty="0"/>
              <a:t>Place cursor</a:t>
            </a:r>
          </a:p>
          <a:p>
            <a:r>
              <a:rPr lang="en-US" dirty="0"/>
              <a:t> anywhere on</a:t>
            </a:r>
          </a:p>
          <a:p>
            <a:r>
              <a:rPr lang="en-US" dirty="0"/>
              <a:t>“CTE APPRVR” or “SIGNER</a:t>
            </a:r>
          </a:p>
          <a:p>
            <a:r>
              <a:rPr lang="en-US" dirty="0"/>
              <a:t>DT*” and press F7 function key.  Can only view one desk at a time.</a:t>
            </a:r>
          </a:p>
        </p:txBody>
      </p:sp>
      <p:sp>
        <p:nvSpPr>
          <p:cNvPr id="9" name="Rectangle 8"/>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4" name="Rounded Rectangle 3"/>
          <p:cNvSpPr/>
          <p:nvPr/>
        </p:nvSpPr>
        <p:spPr>
          <a:xfrm>
            <a:off x="3660536" y="5802961"/>
            <a:ext cx="609600" cy="4412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a:off x="2565792" y="5812826"/>
            <a:ext cx="978408" cy="484632"/>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09467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8" y="420347"/>
            <a:ext cx="7024744" cy="1066800"/>
          </a:xfrm>
        </p:spPr>
        <p:txBody>
          <a:bodyPr>
            <a:normAutofit/>
          </a:bodyPr>
          <a:lstStyle/>
          <a:p>
            <a:r>
              <a:rPr lang="en-US" sz="2400" dirty="0"/>
              <a:t>   Screen 921Concur Approver Desk</a:t>
            </a:r>
            <a:br>
              <a:rPr lang="en-US" sz="2400" dirty="0"/>
            </a:br>
            <a:endParaRPr lang="en-US" sz="2400" dirty="0"/>
          </a:p>
        </p:txBody>
      </p:sp>
      <p:sp>
        <p:nvSpPr>
          <p:cNvPr id="8" name="Rectangle 7"/>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9" name="Footer Placeholder 8"/>
          <p:cNvSpPr>
            <a:spLocks noGrp="1"/>
          </p:cNvSpPr>
          <p:nvPr>
            <p:ph type="ftr" sz="quarter" idx="11"/>
          </p:nvPr>
        </p:nvSpPr>
        <p:spPr>
          <a:xfrm>
            <a:off x="685800" y="5590711"/>
            <a:ext cx="7696200" cy="365125"/>
          </a:xfrm>
        </p:spPr>
        <p:txBody>
          <a:bodyPr/>
          <a:lstStyle/>
          <a:p>
            <a:r>
              <a:rPr lang="en-US" sz="1600" dirty="0">
                <a:solidFill>
                  <a:schemeClr val="tx1"/>
                </a:solidFill>
              </a:rPr>
              <a:t>CTE Approver – Will need to be set as the expense delegate within concur</a:t>
            </a:r>
            <a:r>
              <a:rPr lang="en-US" dirty="0">
                <a:solidFill>
                  <a:schemeClr val="tx1"/>
                </a:solidFill>
              </a:rPr>
              <a:t>. </a:t>
            </a:r>
          </a:p>
        </p:txBody>
      </p:sp>
      <p:sp>
        <p:nvSpPr>
          <p:cNvPr id="11" name="Rounded Rectangle 10"/>
          <p:cNvSpPr/>
          <p:nvPr/>
        </p:nvSpPr>
        <p:spPr>
          <a:xfrm>
            <a:off x="2209800" y="2438400"/>
            <a:ext cx="1600200" cy="457200"/>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209800" y="3065929"/>
            <a:ext cx="1600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38200" y="1112496"/>
            <a:ext cx="6324202" cy="4394124"/>
          </a:xfrm>
          <a:prstGeom prst="rect">
            <a:avLst/>
          </a:prstGeom>
        </p:spPr>
      </p:pic>
    </p:spTree>
    <p:extLst>
      <p:ext uri="{BB962C8B-B14F-4D97-AF65-F5344CB8AC3E}">
        <p14:creationId xmlns:p14="http://schemas.microsoft.com/office/powerpoint/2010/main" val="2440369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19200" y="1159203"/>
            <a:ext cx="6339856" cy="3850277"/>
          </a:xfrm>
          <a:prstGeom prst="rect">
            <a:avLst/>
          </a:prstGeom>
        </p:spPr>
      </p:pic>
      <p:sp>
        <p:nvSpPr>
          <p:cNvPr id="2" name="Title 1"/>
          <p:cNvSpPr>
            <a:spLocks noGrp="1"/>
          </p:cNvSpPr>
          <p:nvPr>
            <p:ph type="title"/>
          </p:nvPr>
        </p:nvSpPr>
        <p:spPr>
          <a:xfrm>
            <a:off x="609600" y="533400"/>
            <a:ext cx="7024744" cy="648736"/>
          </a:xfrm>
        </p:spPr>
        <p:txBody>
          <a:bodyPr>
            <a:normAutofit/>
          </a:bodyPr>
          <a:lstStyle/>
          <a:p>
            <a:r>
              <a:rPr lang="en-US" sz="2800" dirty="0"/>
              <a:t>Screen 921 Concur Signer Desk</a:t>
            </a:r>
          </a:p>
        </p:txBody>
      </p:sp>
      <p:sp>
        <p:nvSpPr>
          <p:cNvPr id="5" name="Rectangle 4"/>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11" name="Rounded Rectangle 10"/>
          <p:cNvSpPr/>
          <p:nvPr/>
        </p:nvSpPr>
        <p:spPr>
          <a:xfrm>
            <a:off x="2057400" y="2514600"/>
            <a:ext cx="1828800" cy="4572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4986546"/>
            <a:ext cx="7848600" cy="1754326"/>
          </a:xfrm>
          <a:prstGeom prst="rect">
            <a:avLst/>
          </a:prstGeom>
          <a:noFill/>
        </p:spPr>
        <p:txBody>
          <a:bodyPr wrap="square" rtlCol="0">
            <a:spAutoFit/>
          </a:bodyPr>
          <a:lstStyle/>
          <a:p>
            <a:r>
              <a:rPr lang="en-US" dirty="0"/>
              <a:t>P &amp; S – in case primary approver is not able to approve document the Sub can approve or in case one person leaves the University suddenly the other person can go in and approve.  Document can continue on path to signer. To exit press F4 function key.</a:t>
            </a:r>
          </a:p>
          <a:p>
            <a:r>
              <a:rPr lang="en-US" dirty="0"/>
              <a:t>Minimum of 2 signers.  Press F4 function key to exit.</a:t>
            </a:r>
          </a:p>
          <a:p>
            <a:endParaRPr lang="en-US" dirty="0"/>
          </a:p>
        </p:txBody>
      </p:sp>
    </p:spTree>
    <p:extLst>
      <p:ext uri="{BB962C8B-B14F-4D97-AF65-F5344CB8AC3E}">
        <p14:creationId xmlns:p14="http://schemas.microsoft.com/office/powerpoint/2010/main" val="1094336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838199" y="5606534"/>
            <a:ext cx="7391401" cy="923330"/>
          </a:xfrm>
          <a:prstGeom prst="rect">
            <a:avLst/>
          </a:prstGeom>
          <a:noFill/>
        </p:spPr>
        <p:txBody>
          <a:bodyPr wrap="square" rtlCol="0">
            <a:spAutoFit/>
          </a:bodyPr>
          <a:lstStyle/>
          <a:p>
            <a:r>
              <a:rPr lang="en-US" dirty="0"/>
              <a:t>Paths can be simple or more in depth – this is page 1 of 3 path screens for this department</a:t>
            </a:r>
          </a:p>
          <a:p>
            <a:endParaRPr lang="en-US" dirty="0"/>
          </a:p>
        </p:txBody>
      </p:sp>
      <p:sp>
        <p:nvSpPr>
          <p:cNvPr id="6" name="Rectangle 5"/>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3"/>
          <a:stretch>
            <a:fillRect/>
          </a:stretch>
        </p:blipFill>
        <p:spPr>
          <a:xfrm>
            <a:off x="793867" y="685800"/>
            <a:ext cx="7403865" cy="4962715"/>
          </a:xfrm>
          <a:prstGeom prst="rect">
            <a:avLst/>
          </a:prstGeom>
        </p:spPr>
      </p:pic>
    </p:spTree>
    <p:extLst>
      <p:ext uri="{BB962C8B-B14F-4D97-AF65-F5344CB8AC3E}">
        <p14:creationId xmlns:p14="http://schemas.microsoft.com/office/powerpoint/2010/main" val="3460235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81" y="436050"/>
            <a:ext cx="7024744" cy="1143000"/>
          </a:xfrm>
        </p:spPr>
        <p:txBody>
          <a:bodyPr/>
          <a:lstStyle/>
          <a:p>
            <a:r>
              <a:rPr lang="en-US" dirty="0"/>
              <a:t>FAQ’s</a:t>
            </a:r>
          </a:p>
        </p:txBody>
      </p:sp>
      <p:sp>
        <p:nvSpPr>
          <p:cNvPr id="6" name="Content Placeholder 5"/>
          <p:cNvSpPr>
            <a:spLocks noGrp="1"/>
          </p:cNvSpPr>
          <p:nvPr>
            <p:ph idx="1"/>
          </p:nvPr>
        </p:nvSpPr>
        <p:spPr>
          <a:xfrm>
            <a:off x="977296" y="3124200"/>
            <a:ext cx="6970059" cy="2362200"/>
          </a:xfrm>
        </p:spPr>
        <p:txBody>
          <a:bodyPr/>
          <a:lstStyle/>
          <a:p>
            <a:r>
              <a:rPr lang="en-US" dirty="0"/>
              <a:t>Who do I contact to freeze, delete or drop my account?</a:t>
            </a:r>
          </a:p>
          <a:p>
            <a:r>
              <a:rPr lang="en-US" dirty="0"/>
              <a:t>Who is my accountant?</a:t>
            </a:r>
          </a:p>
          <a:p>
            <a:r>
              <a:rPr lang="en-US" dirty="0"/>
              <a:t>I received a check in the mail and I don’t know what its for.  What do I do with it?</a:t>
            </a:r>
          </a:p>
        </p:txBody>
      </p:sp>
      <p:pic>
        <p:nvPicPr>
          <p:cNvPr id="2055" name="Picture 7" descr="C:\Users\ceyring1\AppData\Local\Microsoft\Windows\Temporary Internet Files\Content.IE5\GJ4PWWDP\MC9003472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838200"/>
            <a:ext cx="807110" cy="11005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3" name="Footer Placeholder 2"/>
          <p:cNvSpPr>
            <a:spLocks noGrp="1"/>
          </p:cNvSpPr>
          <p:nvPr>
            <p:ph type="ftr" sz="quarter" idx="11"/>
          </p:nvPr>
        </p:nvSpPr>
        <p:spPr/>
        <p:txBody>
          <a:bodyPr/>
          <a:lstStyle/>
          <a:p>
            <a:endParaRPr lang="en-US"/>
          </a:p>
        </p:txBody>
      </p:sp>
      <p:sp>
        <p:nvSpPr>
          <p:cNvPr id="8" name="Rectangle 7"/>
          <p:cNvSpPr/>
          <p:nvPr/>
        </p:nvSpPr>
        <p:spPr>
          <a:xfrm>
            <a:off x="1028700" y="2209800"/>
            <a:ext cx="6934200" cy="646331"/>
          </a:xfrm>
          <a:prstGeom prst="rect">
            <a:avLst/>
          </a:prstGeom>
        </p:spPr>
        <p:txBody>
          <a:bodyPr wrap="square">
            <a:spAutoFit/>
          </a:bodyPr>
          <a:lstStyle/>
          <a:p>
            <a:r>
              <a:rPr lang="en-US" dirty="0">
                <a:hlinkClick r:id="rId4"/>
              </a:rPr>
              <a:t>http://comptroller.tamucc.edu/AccountingBudget_faq.html</a:t>
            </a:r>
            <a:endParaRPr lang="en-US" dirty="0"/>
          </a:p>
          <a:p>
            <a:endParaRPr lang="en-US" dirty="0"/>
          </a:p>
        </p:txBody>
      </p:sp>
    </p:spTree>
    <p:extLst>
      <p:ext uri="{BB962C8B-B14F-4D97-AF65-F5344CB8AC3E}">
        <p14:creationId xmlns:p14="http://schemas.microsoft.com/office/powerpoint/2010/main" val="503720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a:t>
            </a:r>
          </a:p>
        </p:txBody>
      </p:sp>
      <p:sp>
        <p:nvSpPr>
          <p:cNvPr id="3" name="Content Placeholder 2"/>
          <p:cNvSpPr>
            <a:spLocks noGrp="1"/>
          </p:cNvSpPr>
          <p:nvPr>
            <p:ph idx="1"/>
          </p:nvPr>
        </p:nvSpPr>
        <p:spPr/>
        <p:txBody>
          <a:bodyPr/>
          <a:lstStyle/>
          <a:p>
            <a:r>
              <a:rPr lang="en-US" dirty="0"/>
              <a:t>Located on Comptroller’s Page</a:t>
            </a:r>
          </a:p>
          <a:p>
            <a:endParaRPr lang="en-US" dirty="0"/>
          </a:p>
          <a:p>
            <a:r>
              <a:rPr lang="en-US" dirty="0">
                <a:hlinkClick r:id="rId3"/>
              </a:rPr>
              <a:t>Texas A&amp;M University-Corpus Christi - Accounting Handbook </a:t>
            </a:r>
            <a:endParaRPr lang="en-US" dirty="0"/>
          </a:p>
        </p:txBody>
      </p:sp>
      <p:pic>
        <p:nvPicPr>
          <p:cNvPr id="3074" name="Picture 2" descr="C:\Users\ceyring1\AppData\Local\Microsoft\Windows\Temporary Internet Files\Content.IE5\EN2K0T7M\MC900434583[2].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9" y="4114800"/>
            <a:ext cx="3065673" cy="2260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51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C:\Users\ceyring1\AppData\Local\Microsoft\Windows\Temporary Internet Files\Content.IE5\LXOW1450\MC900441902[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971800" y="1981200"/>
            <a:ext cx="3124200" cy="36916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14118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a:t>
            </a:r>
          </a:p>
        </p:txBody>
      </p:sp>
      <p:sp>
        <p:nvSpPr>
          <p:cNvPr id="3" name="Content Placeholder 2"/>
          <p:cNvSpPr>
            <a:spLocks noGrp="1"/>
          </p:cNvSpPr>
          <p:nvPr>
            <p:ph idx="1"/>
          </p:nvPr>
        </p:nvSpPr>
        <p:spPr/>
        <p:txBody>
          <a:bodyPr>
            <a:normAutofit/>
          </a:bodyPr>
          <a:lstStyle/>
          <a:p>
            <a:r>
              <a:rPr lang="en-US" dirty="0"/>
              <a:t>Highlights</a:t>
            </a:r>
          </a:p>
          <a:p>
            <a:pPr marL="68580" indent="0">
              <a:buNone/>
            </a:pPr>
            <a:endParaRPr lang="en-US" dirty="0"/>
          </a:p>
          <a:p>
            <a:pPr lvl="1"/>
            <a:r>
              <a:rPr lang="en-US" dirty="0"/>
              <a:t>Section 01.01 Accounting Staff</a:t>
            </a:r>
          </a:p>
          <a:p>
            <a:pPr marL="365760" lvl="1" indent="0">
              <a:buNone/>
            </a:pPr>
            <a:endParaRPr lang="en-US" dirty="0"/>
          </a:p>
          <a:p>
            <a:pPr lvl="1"/>
            <a:r>
              <a:rPr lang="en-US" dirty="0"/>
              <a:t>Section 01.05 Controlling Risks</a:t>
            </a:r>
          </a:p>
          <a:p>
            <a:pPr marL="365760" lvl="1" indent="0">
              <a:buNone/>
            </a:pPr>
            <a:endParaRPr lang="en-US" dirty="0"/>
          </a:p>
          <a:p>
            <a:pPr lvl="1"/>
            <a:r>
              <a:rPr lang="en-US" dirty="0"/>
              <a:t>Section 03.02.01 HEAF</a:t>
            </a:r>
          </a:p>
          <a:p>
            <a:pPr marL="365760" lvl="1"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956792"/>
            <a:ext cx="2254250" cy="2028825"/>
          </a:xfrm>
          <a:prstGeom prst="rect">
            <a:avLst/>
          </a:prstGeom>
        </p:spPr>
      </p:pic>
      <p:sp>
        <p:nvSpPr>
          <p:cNvPr id="8" name="Slide Number Placeholder 10"/>
          <p:cNvSpPr>
            <a:spLocks noGrp="1"/>
          </p:cNvSpPr>
          <p:nvPr>
            <p:ph type="sldNum" sz="quarter" idx="12"/>
          </p:nvPr>
        </p:nvSpPr>
        <p:spPr>
          <a:xfrm>
            <a:off x="4649096" y="245471"/>
            <a:ext cx="2513704"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359651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a:t>
            </a:r>
          </a:p>
        </p:txBody>
      </p:sp>
      <p:sp>
        <p:nvSpPr>
          <p:cNvPr id="3" name="Content Placeholder 2"/>
          <p:cNvSpPr>
            <a:spLocks noGrp="1"/>
          </p:cNvSpPr>
          <p:nvPr>
            <p:ph idx="1"/>
          </p:nvPr>
        </p:nvSpPr>
        <p:spPr/>
        <p:txBody>
          <a:bodyPr/>
          <a:lstStyle/>
          <a:p>
            <a:r>
              <a:rPr lang="en-US" dirty="0"/>
              <a:t>Section 08.03.02.06 Canopy vs. FAMIS</a:t>
            </a:r>
          </a:p>
          <a:p>
            <a:pPr lvl="1"/>
            <a:r>
              <a:rPr lang="en-US" dirty="0"/>
              <a:t>Looking Back? </a:t>
            </a:r>
          </a:p>
          <a:p>
            <a:pPr lvl="2"/>
            <a:r>
              <a:rPr lang="en-US" sz="1500" dirty="0"/>
              <a:t>Screen 882 in FAMIS</a:t>
            </a:r>
          </a:p>
          <a:p>
            <a:pPr lvl="2"/>
            <a:r>
              <a:rPr lang="en-US" dirty="0"/>
              <a:t>   </a:t>
            </a:r>
          </a:p>
          <a:p>
            <a:pPr lvl="1"/>
            <a:r>
              <a:rPr lang="en-US" dirty="0"/>
              <a:t>Summary by Budget Pool</a:t>
            </a:r>
          </a:p>
          <a:p>
            <a:pPr lvl="2"/>
            <a:r>
              <a:rPr lang="en-US" sz="1500" dirty="0"/>
              <a:t>Screen 34 in FAMIS</a:t>
            </a:r>
          </a:p>
          <a:p>
            <a:pPr lvl="2"/>
            <a:r>
              <a:rPr lang="en-US" sz="1500" dirty="0"/>
              <a:t>FRS      Account      Summary      S/L Display       Summary by Budget Pool</a:t>
            </a:r>
          </a:p>
          <a:p>
            <a:pPr lvl="3"/>
            <a:r>
              <a:rPr lang="en-US" sz="1300" dirty="0"/>
              <a:t>**Note: Under S/L Display if you select “Summary by Object Code” that is the equivalent of FAMIS screen 19</a:t>
            </a:r>
          </a:p>
          <a:p>
            <a:pPr lvl="2"/>
            <a:endParaRPr lang="en-US" dirty="0"/>
          </a:p>
          <a:p>
            <a:pPr lvl="1"/>
            <a:endParaRPr lang="en-US" dirty="0"/>
          </a:p>
        </p:txBody>
      </p:sp>
      <p:sp>
        <p:nvSpPr>
          <p:cNvPr id="4" name="Footer Placeholder 3"/>
          <p:cNvSpPr>
            <a:spLocks noGrp="1"/>
          </p:cNvSpPr>
          <p:nvPr>
            <p:ph type="ftr" sz="quarter" idx="11"/>
          </p:nvPr>
        </p:nvSpPr>
        <p:spPr/>
        <p:txBody>
          <a:bodyPr/>
          <a:lstStyle/>
          <a:p>
            <a:endParaRPr lang="en-US"/>
          </a:p>
        </p:txBody>
      </p:sp>
      <p:pic>
        <p:nvPicPr>
          <p:cNvPr id="6" name="Picture 1034"/>
          <p:cNvPicPr>
            <a:picLocks noChangeAspect="1" noChangeArrowheads="1"/>
          </p:cNvPicPr>
          <p:nvPr/>
        </p:nvPicPr>
        <p:blipFill>
          <a:blip r:embed="rId2" cstate="print"/>
          <a:srcRect/>
          <a:stretch>
            <a:fillRect/>
          </a:stretch>
        </p:blipFill>
        <p:spPr bwMode="auto">
          <a:xfrm>
            <a:off x="2057400" y="3417851"/>
            <a:ext cx="2971800" cy="487875"/>
          </a:xfrm>
          <a:prstGeom prst="rect">
            <a:avLst/>
          </a:prstGeom>
          <a:noFill/>
          <a:ln w="9525">
            <a:noFill/>
            <a:miter lim="800000"/>
            <a:headEnd/>
            <a:tailEnd/>
          </a:ln>
        </p:spPr>
      </p:pic>
      <p:sp>
        <p:nvSpPr>
          <p:cNvPr id="7" name="Right Arrow 6"/>
          <p:cNvSpPr/>
          <p:nvPr/>
        </p:nvSpPr>
        <p:spPr>
          <a:xfrm>
            <a:off x="2438400" y="4617718"/>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43300" y="4617719"/>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648200" y="4617717"/>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05904" y="4617716"/>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0"/>
          <p:cNvSpPr>
            <a:spLocks noGrp="1"/>
          </p:cNvSpPr>
          <p:nvPr>
            <p:ph type="sldNum" sz="quarter" idx="12"/>
          </p:nvPr>
        </p:nvSpPr>
        <p:spPr>
          <a:xfrm>
            <a:off x="4649096" y="245471"/>
            <a:ext cx="2513704"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15341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a:t>
            </a:r>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a:t>Section 08.03.02.06 Canopy vs. FAMIS cont’d</a:t>
            </a:r>
          </a:p>
          <a:p>
            <a:pPr lvl="1"/>
            <a:r>
              <a:rPr lang="en-US" dirty="0"/>
              <a:t>Transactions by Month/ Year</a:t>
            </a:r>
          </a:p>
          <a:p>
            <a:pPr lvl="2"/>
            <a:r>
              <a:rPr lang="en-US" sz="1500" dirty="0"/>
              <a:t>FAMIS Screen 23- Transaction Inquiry by Account (screen 63 for support accounts)</a:t>
            </a:r>
          </a:p>
          <a:p>
            <a:pPr lvl="2"/>
            <a:r>
              <a:rPr lang="en-US" sz="1500" dirty="0"/>
              <a:t>FAMIS Screen 46- Transactions for a Month (screen 76 for support accounts)</a:t>
            </a:r>
          </a:p>
          <a:p>
            <a:pPr lvl="2"/>
            <a:r>
              <a:rPr lang="en-US" sz="1500" dirty="0"/>
              <a:t>FAMIS Screen 48- Transaction Inquiry by Account/ </a:t>
            </a:r>
            <a:r>
              <a:rPr lang="en-US" sz="1500" dirty="0" err="1"/>
              <a:t>Subcode</a:t>
            </a:r>
            <a:r>
              <a:rPr lang="en-US" sz="1500" dirty="0"/>
              <a:t>/ Month (screen 48 for support accounts)</a:t>
            </a:r>
          </a:p>
          <a:p>
            <a:pPr lvl="2"/>
            <a:r>
              <a:rPr lang="en-US" sz="1500" dirty="0"/>
              <a:t>FRS       Account       Transactions</a:t>
            </a:r>
          </a:p>
          <a:p>
            <a:pPr lvl="1"/>
            <a:r>
              <a:rPr lang="en-US" sz="1700" dirty="0"/>
              <a:t>Account Search</a:t>
            </a:r>
          </a:p>
          <a:p>
            <a:pPr lvl="2"/>
            <a:r>
              <a:rPr lang="en-US" sz="1500" dirty="0"/>
              <a:t>FAMIS Screen 29 (screen 68 for support accounts)</a:t>
            </a:r>
          </a:p>
          <a:p>
            <a:pPr lvl="2"/>
            <a:r>
              <a:rPr lang="en-US" sz="1500" dirty="0"/>
              <a:t>FRS       Account        Search</a:t>
            </a:r>
          </a:p>
        </p:txBody>
      </p:sp>
      <p:sp>
        <p:nvSpPr>
          <p:cNvPr id="6" name="Right Arrow 5"/>
          <p:cNvSpPr/>
          <p:nvPr/>
        </p:nvSpPr>
        <p:spPr>
          <a:xfrm>
            <a:off x="2438400" y="4899659"/>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581400" y="4905449"/>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438400" y="5679010"/>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600298" y="5676268"/>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a:xfrm>
            <a:off x="4649096" y="245471"/>
            <a:ext cx="2513704"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Tree>
    <p:extLst>
      <p:ext uri="{BB962C8B-B14F-4D97-AF65-F5344CB8AC3E}">
        <p14:creationId xmlns:p14="http://schemas.microsoft.com/office/powerpoint/2010/main" val="354626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Handbook</a:t>
            </a:r>
          </a:p>
        </p:txBody>
      </p:sp>
      <p:sp>
        <p:nvSpPr>
          <p:cNvPr id="3" name="Content Placeholder 2"/>
          <p:cNvSpPr>
            <a:spLocks noGrp="1"/>
          </p:cNvSpPr>
          <p:nvPr>
            <p:ph idx="1"/>
          </p:nvPr>
        </p:nvSpPr>
        <p:spPr/>
        <p:txBody>
          <a:bodyPr/>
          <a:lstStyle/>
          <a:p>
            <a:r>
              <a:rPr lang="en-US" dirty="0"/>
              <a:t>Section 11.03 Interdepartmental Transfers</a:t>
            </a:r>
          </a:p>
          <a:p>
            <a:pPr marL="68580" indent="0">
              <a:buNone/>
            </a:pPr>
            <a:endParaRPr lang="en-US" dirty="0"/>
          </a:p>
          <a:p>
            <a:pPr lvl="1"/>
            <a:r>
              <a:rPr lang="en-US" dirty="0"/>
              <a:t>Billing between 2 departments on campus</a:t>
            </a:r>
          </a:p>
          <a:p>
            <a:pPr lvl="1"/>
            <a:endParaRPr lang="en-US" dirty="0"/>
          </a:p>
          <a:p>
            <a:pPr lvl="1"/>
            <a:r>
              <a:rPr lang="en-US" dirty="0"/>
              <a:t>Batches with prefix “ID” or “IT”</a:t>
            </a:r>
          </a:p>
          <a:p>
            <a:pPr lvl="1"/>
            <a:endParaRPr lang="en-US" dirty="0"/>
          </a:p>
          <a:p>
            <a:pPr lvl="1"/>
            <a:r>
              <a:rPr lang="en-US" dirty="0"/>
              <a:t>Cutoff 20</a:t>
            </a:r>
            <a:r>
              <a:rPr lang="en-US" baseline="30000" dirty="0"/>
              <a:t>th</a:t>
            </a:r>
            <a:r>
              <a:rPr lang="en-US" dirty="0"/>
              <a:t> of the month; accounting will post by close of month.</a:t>
            </a:r>
          </a:p>
        </p:txBody>
      </p:sp>
      <p:sp>
        <p:nvSpPr>
          <p:cNvPr id="6" name="Slide Number Placeholder 10"/>
          <p:cNvSpPr>
            <a:spLocks noGrp="1"/>
          </p:cNvSpPr>
          <p:nvPr>
            <p:ph type="sldNum" sz="quarter" idx="12"/>
          </p:nvPr>
        </p:nvSpPr>
        <p:spPr>
          <a:xfrm>
            <a:off x="4649096" y="245471"/>
            <a:ext cx="2513704"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495800"/>
            <a:ext cx="1775831" cy="1820227"/>
          </a:xfrm>
          <a:prstGeom prst="rect">
            <a:avLst/>
          </a:prstGeom>
        </p:spPr>
      </p:pic>
    </p:spTree>
    <p:extLst>
      <p:ext uri="{BB962C8B-B14F-4D97-AF65-F5344CB8AC3E}">
        <p14:creationId xmlns:p14="http://schemas.microsoft.com/office/powerpoint/2010/main" val="7130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t>Accounting Handbook</a:t>
            </a:r>
            <a:br>
              <a:rPr lang="en-US" sz="2800" dirty="0"/>
            </a:br>
            <a:r>
              <a:rPr lang="en-US" sz="2800" dirty="0"/>
              <a:t>Section 11.05 T-Codes (Budgets)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599"/>
            <a:ext cx="5278006" cy="429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511540" y="2967676"/>
            <a:ext cx="2051060"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2126846" y="3642032"/>
            <a:ext cx="4350154" cy="21995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95800" y="112885"/>
            <a:ext cx="2733277" cy="323165"/>
          </a:xfrm>
          <a:prstGeom prst="rect">
            <a:avLst/>
          </a:prstGeom>
          <a:noFill/>
        </p:spPr>
        <p:txBody>
          <a:bodyPr wrap="square" lIns="91440" tIns="45720" rIns="91440" bIns="45720">
            <a:spAutoFit/>
          </a:bodyPr>
          <a:lstStyle/>
          <a:p>
            <a:pPr algn="ctr"/>
            <a:r>
              <a:rPr lang="en-US"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Accounting Resources</a:t>
            </a:r>
          </a:p>
        </p:txBody>
      </p:sp>
      <p:sp>
        <p:nvSpPr>
          <p:cNvPr id="7" name="Rectangle 6"/>
          <p:cNvSpPr/>
          <p:nvPr/>
        </p:nvSpPr>
        <p:spPr>
          <a:xfrm>
            <a:off x="3511540" y="3081976"/>
            <a:ext cx="679460" cy="1946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026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5036</TotalTime>
  <Words>1211</Words>
  <Application>Microsoft Office PowerPoint</Application>
  <PresentationFormat>On-screen Show (4:3)</PresentationFormat>
  <Paragraphs>258</Paragraphs>
  <Slides>40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Century Gothic</vt:lpstr>
      <vt:lpstr>Wingdings 2</vt:lpstr>
      <vt:lpstr>Austin</vt:lpstr>
      <vt:lpstr>Accounting Resources</vt:lpstr>
      <vt:lpstr>Table of Contents</vt:lpstr>
      <vt:lpstr>Review of Available Resources</vt:lpstr>
      <vt:lpstr>Accounting Handbook</vt:lpstr>
      <vt:lpstr>Accounting Handbook</vt:lpstr>
      <vt:lpstr>Accounting Handbook</vt:lpstr>
      <vt:lpstr>Accounting Handbook</vt:lpstr>
      <vt:lpstr>Accounting Handbook</vt:lpstr>
      <vt:lpstr>Accounting Handbook Section 11.05 T-Codes (Budgets)</vt:lpstr>
      <vt:lpstr>Accounting Handbook Section 11.05 T-Codes (Budgets)</vt:lpstr>
      <vt:lpstr>Accounting Handbook  Section 11.05 T-Codes (Budgets)</vt:lpstr>
      <vt:lpstr>Accounting Handbook Section 11.05 T-Codes (Journal Entries &amp; Encumbrances) </vt:lpstr>
      <vt:lpstr>Accounting Handbook Section 11.04-  Header Codes</vt:lpstr>
      <vt:lpstr>Laserfiche Section 13</vt:lpstr>
      <vt:lpstr>Accountant Responsibilities</vt:lpstr>
      <vt:lpstr>If not Accounting, Then Who?</vt:lpstr>
      <vt:lpstr>If not Accounting, Then Who?</vt:lpstr>
      <vt:lpstr>Trainings Offered</vt:lpstr>
      <vt:lpstr>Trainings Offered</vt:lpstr>
      <vt:lpstr>Department Paths</vt:lpstr>
      <vt:lpstr>*Disclaimer on Routing*</vt:lpstr>
      <vt:lpstr>Primary vs. Substitute</vt:lpstr>
      <vt:lpstr>       Screen 860 Dept Table Maintenance  Not sure of your 4/5 letter Department code?  </vt:lpstr>
      <vt:lpstr>Lists all the departments</vt:lpstr>
      <vt:lpstr>Screen 860 Dept Table Maintenance Another way to search for department name</vt:lpstr>
      <vt:lpstr>  Screen 860 Dept Table Maintenance </vt:lpstr>
      <vt:lpstr>  Screen 860 Dept Table Maintenance </vt:lpstr>
      <vt:lpstr>  Screen 860 Dept Table Maintenance </vt:lpstr>
      <vt:lpstr>  Screen 860 Dept Table Maintenance </vt:lpstr>
      <vt:lpstr>Screen 921Dept Paths Create/Modify</vt:lpstr>
      <vt:lpstr>PowerPoint Presentation</vt:lpstr>
      <vt:lpstr>921 Dept Paths</vt:lpstr>
      <vt:lpstr>921 Dept Paths</vt:lpstr>
      <vt:lpstr>921 Dept Paths</vt:lpstr>
      <vt:lpstr>921 Dept Paths</vt:lpstr>
      <vt:lpstr>   Screen 921Concur Approver Desk </vt:lpstr>
      <vt:lpstr>Screen 921 Concur Signer Desk</vt:lpstr>
      <vt:lpstr>PowerPoint Presentation</vt:lpstr>
      <vt:lpstr>FAQ’s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Resources</dc:title>
  <dc:creator>Eyring, Cassie</dc:creator>
  <cp:lastModifiedBy>Pollard, Ruby</cp:lastModifiedBy>
  <cp:revision>166</cp:revision>
  <cp:lastPrinted>2016-05-03T20:40:20Z</cp:lastPrinted>
  <dcterms:created xsi:type="dcterms:W3CDTF">2013-02-25T22:43:58Z</dcterms:created>
  <dcterms:modified xsi:type="dcterms:W3CDTF">2019-05-03T15:52:19Z</dcterms:modified>
</cp:coreProperties>
</file>