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hpkC1Cr6dcy1dO+FoUyCa3qt5R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4F8A2F-A314-4999-B0D7-2F6357ECD8EA}">
  <a:tblStyle styleId="{3E4F8A2F-A314-4999-B0D7-2F6357ECD8E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00B0EA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00B0EA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139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3f5264b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263f5264b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1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1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 algn="l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40667797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 hasCustomPrompt="1"/>
          </p:nvPr>
        </p:nvSpPr>
        <p:spPr>
          <a:xfrm>
            <a:off x="1496160" y="7079200"/>
            <a:ext cx="40899001" cy="12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1496160" y="20174241"/>
            <a:ext cx="40899001" cy="83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 algn="ctr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 algn="ctr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 algn="ctr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 algn="ctr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 algn="ctr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 algn="ctr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 algn="ctr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 algn="ctr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40667797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40667797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ctrTitle"/>
          </p:nvPr>
        </p:nvSpPr>
        <p:spPr>
          <a:xfrm>
            <a:off x="1496200" y="4765280"/>
            <a:ext cx="40899001" cy="13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ubTitle" idx="1"/>
          </p:nvPr>
        </p:nvSpPr>
        <p:spPr>
          <a:xfrm>
            <a:off x="1496160" y="18138400"/>
            <a:ext cx="40899001" cy="5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40667797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1496160" y="13765441"/>
            <a:ext cx="40899001" cy="53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40667797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1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19199399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 algn="l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2"/>
          </p:nvPr>
        </p:nvSpPr>
        <p:spPr>
          <a:xfrm>
            <a:off x="23195520" y="7375840"/>
            <a:ext cx="19199399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 algn="l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40667797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1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40667797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1496160" y="3555840"/>
            <a:ext cx="13478401" cy="48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1496160" y="8893440"/>
            <a:ext cx="13478401" cy="203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635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marL="914400" lvl="1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 algn="l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40667797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2353200" y="2880960"/>
            <a:ext cx="30565501" cy="261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40667797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21945600" y="-800"/>
            <a:ext cx="21945600" cy="329184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1274400" y="7892320"/>
            <a:ext cx="19416900" cy="9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ubTitle" idx="1"/>
          </p:nvPr>
        </p:nvSpPr>
        <p:spPr>
          <a:xfrm>
            <a:off x="1274400" y="17939680"/>
            <a:ext cx="19416900" cy="79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23709600" y="4634080"/>
            <a:ext cx="18417601" cy="2364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838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 algn="l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 algn="l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40667797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1496160" y="27075681"/>
            <a:ext cx="28794299" cy="3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40667797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1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sz="1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sz="1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sz="1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sz="1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sz="1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sz="1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sz="1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sz="1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/>
              <a:buNone/>
              <a:defRPr sz="1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1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marR="0" lvl="0" indent="-838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Char char="●"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704850" algn="l" rtl="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○"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704850" algn="l" rtl="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■"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704850" algn="l" rtl="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●"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704850" algn="l" rtl="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○"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704850" algn="l" rtl="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■"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704850" algn="l" rtl="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●"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704850" algn="l" rtl="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rial"/>
              <a:buChar char="○"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704850" algn="l" rtl="0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Clr>
                <a:schemeClr val="dk2"/>
              </a:buClr>
              <a:buSzPts val="7500"/>
              <a:buFont typeface="Arial"/>
              <a:buChar char="■"/>
              <a:defRPr sz="7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40667797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etyforscience.org/isef/international-rules/display-safety-rul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63f5264b74_0_0"/>
          <p:cNvSpPr txBox="1">
            <a:spLocks noGrp="1"/>
          </p:cNvSpPr>
          <p:nvPr>
            <p:ph type="title"/>
          </p:nvPr>
        </p:nvSpPr>
        <p:spPr>
          <a:xfrm>
            <a:off x="1683900" y="975204"/>
            <a:ext cx="398841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" sz="8000" b="1" dirty="0"/>
              <a:t>2026 Project Board Rules &amp; Directions CBRSF Regional Fair</a:t>
            </a:r>
            <a:br>
              <a:rPr lang="en" sz="8000" b="1" dirty="0"/>
            </a:br>
            <a:endParaRPr sz="8000" b="1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</a:pPr>
            <a:endParaRPr dirty="0"/>
          </a:p>
        </p:txBody>
      </p:sp>
      <p:sp>
        <p:nvSpPr>
          <p:cNvPr id="55" name="Google Shape;55;g263f5264b74_0_0"/>
          <p:cNvSpPr txBox="1">
            <a:spLocks noGrp="1"/>
          </p:cNvSpPr>
          <p:nvPr>
            <p:ph type="body" idx="1"/>
          </p:nvPr>
        </p:nvSpPr>
        <p:spPr>
          <a:xfrm>
            <a:off x="856650" y="3417150"/>
            <a:ext cx="41538600" cy="27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600"/>
              <a:buNone/>
            </a:pPr>
            <a:r>
              <a:rPr lang="en" sz="6400" b="1" dirty="0">
                <a:solidFill>
                  <a:srgbClr val="000000"/>
                </a:solidFill>
              </a:rPr>
              <a:t>Read </a:t>
            </a:r>
            <a:r>
              <a:rPr lang="en" sz="6400" b="1" u="sng" dirty="0">
                <a:solidFill>
                  <a:srgbClr val="000000"/>
                </a:solidFill>
              </a:rPr>
              <a:t>ALL</a:t>
            </a:r>
            <a:r>
              <a:rPr lang="en" sz="6400" b="1" dirty="0">
                <a:solidFill>
                  <a:srgbClr val="000000"/>
                </a:solidFill>
              </a:rPr>
              <a:t> rules and directions thoroughly before starting</a:t>
            </a:r>
            <a:r>
              <a:rPr lang="en" sz="6400" dirty="0">
                <a:solidFill>
                  <a:srgbClr val="000000"/>
                </a:solidFill>
              </a:rPr>
              <a:t>.</a:t>
            </a:r>
            <a:endParaRPr sz="6000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•"/>
            </a:pPr>
            <a:r>
              <a:rPr lang="en" sz="6000">
                <a:solidFill>
                  <a:srgbClr val="000000"/>
                </a:solidFill>
              </a:rPr>
              <a:t>A virtual project board must be uploaded as a PDF by </a:t>
            </a:r>
            <a:r>
              <a:rPr lang="en" sz="6000" b="1">
                <a:solidFill>
                  <a:srgbClr val="000000"/>
                </a:solidFill>
              </a:rPr>
              <a:t>February 2, 2026, 5:00 p.m. </a:t>
            </a:r>
            <a:r>
              <a:rPr lang="en" sz="6000" b="1" dirty="0">
                <a:solidFill>
                  <a:srgbClr val="000000"/>
                </a:solidFill>
              </a:rPr>
              <a:t>(CST). </a:t>
            </a:r>
            <a:endParaRPr sz="6000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•"/>
            </a:pPr>
            <a:r>
              <a:rPr lang="en" sz="6000" dirty="0">
                <a:solidFill>
                  <a:srgbClr val="000000"/>
                </a:solidFill>
              </a:rPr>
              <a:t>In addition to the rules below, all </a:t>
            </a:r>
            <a:r>
              <a:rPr lang="en" sz="6000" b="1" u="sng" dirty="0">
                <a:solidFill>
                  <a:schemeClr val="hlink"/>
                </a:solidFill>
                <a:hlinkClick r:id="rId3"/>
              </a:rPr>
              <a:t>ISEF Display and Safety Rules</a:t>
            </a:r>
            <a:r>
              <a:rPr lang="en" sz="6000" dirty="0">
                <a:solidFill>
                  <a:schemeClr val="hlink"/>
                </a:solidFill>
              </a:rPr>
              <a:t> </a:t>
            </a:r>
            <a:r>
              <a:rPr lang="en" sz="6000" dirty="0">
                <a:solidFill>
                  <a:srgbClr val="000000"/>
                </a:solidFill>
              </a:rPr>
              <a:t>must be followed.</a:t>
            </a:r>
            <a:endParaRPr sz="6000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•"/>
            </a:pPr>
            <a:r>
              <a:rPr lang="en" sz="6000" dirty="0">
                <a:solidFill>
                  <a:srgbClr val="000000"/>
                </a:solidFill>
              </a:rPr>
              <a:t>Students are allowed three 48” x 36” slides.</a:t>
            </a:r>
            <a:endParaRPr sz="6000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•"/>
            </a:pPr>
            <a:r>
              <a:rPr lang="en" sz="6000" dirty="0">
                <a:solidFill>
                  <a:srgbClr val="000000"/>
                </a:solidFill>
              </a:rPr>
              <a:t>Model the first two slides after the typical fair board and include all key information: Problem/Question, Hypothesis or Engineering Goal, Background Research, Materials, Procedure, Data, Results, and Conclusion.</a:t>
            </a:r>
            <a:endParaRPr sz="6000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•"/>
            </a:pPr>
            <a:r>
              <a:rPr lang="en" sz="6000" dirty="0">
                <a:solidFill>
                  <a:srgbClr val="000000"/>
                </a:solidFill>
              </a:rPr>
              <a:t>Your STEM Wizard Project Title </a:t>
            </a:r>
            <a:r>
              <a:rPr lang="en" sz="6000" b="1" u="sng" dirty="0">
                <a:solidFill>
                  <a:srgbClr val="000000"/>
                </a:solidFill>
              </a:rPr>
              <a:t>must</a:t>
            </a:r>
            <a:r>
              <a:rPr lang="en" sz="6000" dirty="0">
                <a:solidFill>
                  <a:srgbClr val="000000"/>
                </a:solidFill>
              </a:rPr>
              <a:t> be displayed on the top as shown in Slide 2.</a:t>
            </a:r>
            <a:endParaRPr sz="6000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•"/>
            </a:pPr>
            <a:r>
              <a:rPr lang="en" sz="6000" dirty="0">
                <a:solidFill>
                  <a:srgbClr val="000000"/>
                </a:solidFill>
                <a:highlight>
                  <a:srgbClr val="FFFF00"/>
                </a:highlight>
              </a:rPr>
              <a:t>This is an </a:t>
            </a:r>
            <a:r>
              <a:rPr lang="en" sz="6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EXAMPLE project board template </a:t>
            </a:r>
            <a:r>
              <a:rPr lang="en" sz="6000" dirty="0">
                <a:solidFill>
                  <a:srgbClr val="000000"/>
                </a:solidFill>
                <a:highlight>
                  <a:srgbClr val="FFFF00"/>
                </a:highlight>
              </a:rPr>
              <a:t>for students. Formatting to change colors, text box sizes, move panels, etc. is acceptable. </a:t>
            </a:r>
            <a:r>
              <a:rPr lang="en" sz="6000" b="1" i="1" u="sng" dirty="0">
                <a:solidFill>
                  <a:srgbClr val="000000"/>
                </a:solidFill>
                <a:highlight>
                  <a:srgbClr val="FFFF00"/>
                </a:highlight>
              </a:rPr>
              <a:t>You are not obligated to use this board, but are welcome to use it. </a:t>
            </a:r>
            <a:endParaRPr sz="60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•"/>
            </a:pPr>
            <a:r>
              <a:rPr lang="en" sz="6000" dirty="0">
                <a:solidFill>
                  <a:srgbClr val="000000"/>
                </a:solidFill>
              </a:rPr>
              <a:t>The following statement must be cited directly by photos/images/graphs: </a:t>
            </a:r>
            <a:r>
              <a:rPr lang="en" sz="6000" i="1" dirty="0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“Graphs (tables or picture) were created by (insert student name) using [program/software]; 2026.”</a:t>
            </a:r>
            <a:r>
              <a:rPr lang="en" sz="6000" dirty="0">
                <a:solidFill>
                  <a:srgbClr val="00000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.</a:t>
            </a:r>
            <a:r>
              <a:rPr lang="en" sz="6000" dirty="0">
                <a:solidFill>
                  <a:srgbClr val="000000"/>
                </a:solidFill>
              </a:rPr>
              <a:t> Any images from the internet must be cited in the Bibliography.</a:t>
            </a:r>
            <a:endParaRPr sz="6000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•"/>
            </a:pPr>
            <a:r>
              <a:rPr lang="en" sz="6000" dirty="0">
                <a:solidFill>
                  <a:srgbClr val="000000"/>
                </a:solidFill>
              </a:rPr>
              <a:t>Slide 4  </a:t>
            </a:r>
            <a:r>
              <a:rPr lang="en" sz="6000" b="1" u="sng" dirty="0">
                <a:solidFill>
                  <a:srgbClr val="000000"/>
                </a:solidFill>
              </a:rPr>
              <a:t>must</a:t>
            </a:r>
            <a:r>
              <a:rPr lang="en" sz="6000" dirty="0">
                <a:solidFill>
                  <a:srgbClr val="000000"/>
                </a:solidFill>
              </a:rPr>
              <a:t> include the</a:t>
            </a:r>
            <a:r>
              <a:rPr lang="en" sz="6000" b="1" dirty="0">
                <a:solidFill>
                  <a:srgbClr val="000000"/>
                </a:solidFill>
              </a:rPr>
              <a:t> STEM Wizard Approved Abstract </a:t>
            </a:r>
            <a:r>
              <a:rPr lang="en" sz="6000" dirty="0">
                <a:solidFill>
                  <a:srgbClr val="000000"/>
                </a:solidFill>
              </a:rPr>
              <a:t>as well as Form 1C (Regulated Research Institutional/ Industrial Setting Form) and Form 7 (Continuation/ Research Progression Projects Form) if required for your project.</a:t>
            </a:r>
            <a:endParaRPr sz="6000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•"/>
            </a:pPr>
            <a:r>
              <a:rPr lang="en" sz="6000" dirty="0">
                <a:solidFill>
                  <a:srgbClr val="000000"/>
                </a:solidFill>
              </a:rPr>
              <a:t>All fonts </a:t>
            </a:r>
            <a:r>
              <a:rPr lang="en" sz="6000" b="1" u="sng" dirty="0">
                <a:solidFill>
                  <a:srgbClr val="000000"/>
                </a:solidFill>
              </a:rPr>
              <a:t>must</a:t>
            </a:r>
            <a:r>
              <a:rPr lang="en" sz="6000" dirty="0">
                <a:solidFill>
                  <a:srgbClr val="000000"/>
                </a:solidFill>
              </a:rPr>
              <a:t> be 16pt or larger.</a:t>
            </a:r>
            <a:endParaRPr sz="6000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•"/>
            </a:pPr>
            <a:r>
              <a:rPr lang="en" sz="6000" dirty="0">
                <a:solidFill>
                  <a:schemeClr val="dk1"/>
                </a:solidFill>
              </a:rPr>
              <a:t>The researcher </a:t>
            </a:r>
            <a:r>
              <a:rPr lang="en" sz="6000" b="1" u="sng" dirty="0">
                <a:solidFill>
                  <a:schemeClr val="dk1"/>
                </a:solidFill>
              </a:rPr>
              <a:t>must</a:t>
            </a:r>
            <a:r>
              <a:rPr lang="en" sz="6000" dirty="0">
                <a:solidFill>
                  <a:schemeClr val="dk1"/>
                </a:solidFill>
              </a:rPr>
              <a:t> have photo releases available upon request if photos include people other than the researcher.</a:t>
            </a:r>
            <a:endParaRPr sz="6000" dirty="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•"/>
            </a:pPr>
            <a:r>
              <a:rPr lang="en" sz="6000" b="1" u="sng" dirty="0">
                <a:solidFill>
                  <a:srgbClr val="000000"/>
                </a:solidFill>
              </a:rPr>
              <a:t>DO NOT</a:t>
            </a:r>
            <a:r>
              <a:rPr lang="en" sz="6000" dirty="0">
                <a:solidFill>
                  <a:srgbClr val="000000"/>
                </a:solidFill>
              </a:rPr>
              <a:t> include an abstract on slide 2 and/or 3. Only the official abstract from STEM Wizard should be included on slide 4.</a:t>
            </a:r>
            <a:endParaRPr sz="6000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•"/>
            </a:pPr>
            <a:r>
              <a:rPr lang="en" sz="6000" b="1" u="sng" dirty="0">
                <a:solidFill>
                  <a:srgbClr val="000000"/>
                </a:solidFill>
              </a:rPr>
              <a:t>DO</a:t>
            </a:r>
            <a:r>
              <a:rPr lang="en" sz="6000" u="sng" dirty="0">
                <a:solidFill>
                  <a:srgbClr val="000000"/>
                </a:solidFill>
              </a:rPr>
              <a:t> </a:t>
            </a:r>
            <a:r>
              <a:rPr lang="en" sz="6000" b="1" u="sng" dirty="0">
                <a:solidFill>
                  <a:srgbClr val="000000"/>
                </a:solidFill>
              </a:rPr>
              <a:t>NOT</a:t>
            </a:r>
            <a:r>
              <a:rPr lang="en" sz="6000" b="1" dirty="0">
                <a:solidFill>
                  <a:srgbClr val="000000"/>
                </a:solidFill>
              </a:rPr>
              <a:t> </a:t>
            </a:r>
            <a:r>
              <a:rPr lang="en" sz="6000" dirty="0">
                <a:solidFill>
                  <a:srgbClr val="000000"/>
                </a:solidFill>
              </a:rPr>
              <a:t>include any:</a:t>
            </a:r>
            <a:endParaRPr sz="6000" dirty="0">
              <a:solidFill>
                <a:srgbClr val="000000"/>
              </a:solidFill>
            </a:endParaRPr>
          </a:p>
          <a:p>
            <a:pPr marL="2286000" lvl="4" indent="-609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○"/>
            </a:pPr>
            <a:r>
              <a:rPr lang="en" sz="6000" dirty="0">
                <a:solidFill>
                  <a:srgbClr val="000000"/>
                </a:solidFill>
              </a:rPr>
              <a:t>Animations, videos, or a hyperlinked website </a:t>
            </a:r>
            <a:endParaRPr sz="6000" dirty="0">
              <a:solidFill>
                <a:srgbClr val="000000"/>
              </a:solidFill>
            </a:endParaRPr>
          </a:p>
          <a:p>
            <a:pPr marL="2286000" lvl="4" indent="-609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○"/>
            </a:pPr>
            <a:r>
              <a:rPr lang="en" sz="6000" dirty="0">
                <a:solidFill>
                  <a:srgbClr val="000000"/>
                </a:solidFill>
              </a:rPr>
              <a:t>Images and photographs must be relevant to the research</a:t>
            </a:r>
            <a:endParaRPr sz="60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2286000" lvl="4" indent="-609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○"/>
            </a:pPr>
            <a:r>
              <a:rPr lang="en" sz="6000" dirty="0">
                <a:solidFill>
                  <a:srgbClr val="000000"/>
                </a:solidFill>
              </a:rPr>
              <a:t>References to an institution or mentor that supported the work or to any patents pending other than what is displayed on Form 1C on slide 4</a:t>
            </a:r>
            <a:endParaRPr sz="6000" dirty="0">
              <a:solidFill>
                <a:srgbClr val="000000"/>
              </a:solidFill>
            </a:endParaRPr>
          </a:p>
          <a:p>
            <a:pPr marL="2286000" lvl="4" indent="-609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○"/>
            </a:pPr>
            <a:r>
              <a:rPr lang="en" sz="6000" dirty="0">
                <a:solidFill>
                  <a:srgbClr val="000000"/>
                </a:solidFill>
              </a:rPr>
              <a:t>Personal information such as email address, home address, phone number, or social media contacts</a:t>
            </a:r>
            <a:endParaRPr sz="6000" dirty="0">
              <a:solidFill>
                <a:srgbClr val="000000"/>
              </a:solidFill>
            </a:endParaRPr>
          </a:p>
          <a:p>
            <a:pPr marL="45720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6000"/>
              <a:buChar char="•"/>
            </a:pPr>
            <a:r>
              <a:rPr lang="en" sz="6000" dirty="0">
                <a:solidFill>
                  <a:srgbClr val="000000"/>
                </a:solidFill>
              </a:rPr>
              <a:t>Save a final copy of this template as a PDF. </a:t>
            </a:r>
            <a:r>
              <a:rPr lang="en" sz="6000" b="1" dirty="0">
                <a:solidFill>
                  <a:srgbClr val="000000"/>
                </a:solidFill>
              </a:rPr>
              <a:t>PDF’s are the only accepted version to be submitted</a:t>
            </a:r>
            <a:r>
              <a:rPr lang="en" sz="6000" dirty="0">
                <a:solidFill>
                  <a:srgbClr val="000000"/>
                </a:solidFill>
              </a:rPr>
              <a:t>. </a:t>
            </a:r>
            <a:endParaRPr sz="6000" dirty="0">
              <a:solidFill>
                <a:srgbClr val="000000"/>
              </a:solidFill>
            </a:endParaRPr>
          </a:p>
          <a:p>
            <a:pPr marL="457200" lvl="0" indent="-5270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300"/>
              <a:buFont typeface="Calibri"/>
              <a:buChar char="•"/>
            </a:pPr>
            <a:r>
              <a:rPr lang="en" sz="8300" b="1" i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To access this document, you must download and save it to your computer.</a:t>
            </a:r>
            <a:endParaRPr sz="830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600"/>
              <a:buNone/>
            </a:pPr>
            <a:endParaRPr sz="6000" dirty="0">
              <a:solidFill>
                <a:srgbClr val="000000"/>
              </a:solidFill>
            </a:endParaRPr>
          </a:p>
          <a:p>
            <a:pPr marL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0" y="0"/>
            <a:ext cx="43891199" cy="3733888"/>
          </a:xfrm>
          <a:prstGeom prst="rect">
            <a:avLst/>
          </a:prstGeom>
          <a:gradFill>
            <a:gsLst>
              <a:gs pos="0">
                <a:srgbClr val="FFFAF4"/>
              </a:gs>
              <a:gs pos="20000">
                <a:schemeClr val="lt1"/>
              </a:gs>
              <a:gs pos="57000">
                <a:srgbClr val="212650"/>
              </a:gs>
              <a:gs pos="74000">
                <a:srgbClr val="212650"/>
              </a:gs>
              <a:gs pos="99000">
                <a:srgbClr val="212650"/>
              </a:gs>
              <a:gs pos="100000">
                <a:srgbClr val="21265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489157" y="905600"/>
            <a:ext cx="26815800" cy="23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" sz="1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STEM Wizard Project Title</a:t>
            </a:r>
            <a:endParaRPr sz="1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1026925" y="5688525"/>
            <a:ext cx="12713400" cy="11784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 / Question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026800" y="7100100"/>
            <a:ext cx="12713400" cy="26298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82875" tIns="45700" rIns="3657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your question here (state the problem).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026800" y="10398550"/>
            <a:ext cx="12713400" cy="11784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Hypothesis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1026800" y="11889800"/>
            <a:ext cx="12713400" cy="39057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82875" tIns="182875" rIns="91425" bIns="45700" anchor="t" anchorCtr="0">
            <a:noAutofit/>
          </a:bodyPr>
          <a:lstStyle/>
          <a:p>
            <a:pPr marL="438912" marR="0" lvl="0" indent="-4389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300"/>
              <a:buFont typeface="Arial"/>
              <a:buChar char="•"/>
            </a:pPr>
            <a:r>
              <a:rPr lang="en" sz="4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the hypothesis before beginning the experiment.</a:t>
            </a:r>
            <a:endParaRPr sz="4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36576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300"/>
              <a:buFont typeface="Arial"/>
              <a:buChar char="•"/>
            </a:pPr>
            <a:r>
              <a:rPr lang="en" sz="4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best educated guess, based on research. </a:t>
            </a:r>
            <a:endParaRPr sz="4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36576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300"/>
              <a:buFont typeface="Arial"/>
              <a:buChar char="•"/>
            </a:pPr>
            <a:r>
              <a:rPr lang="en" sz="4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are doing an engineering project, this section should be your engineering goal.</a:t>
            </a:r>
            <a:endParaRPr sz="4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1029525" y="24736150"/>
            <a:ext cx="12713400" cy="1122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Background Research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1026500" y="26173050"/>
            <a:ext cx="12713700" cy="62919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 overview of your background research for the project. 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1026800" y="16435500"/>
            <a:ext cx="12713400" cy="1122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Variables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1"/>
          <p:cNvGrpSpPr/>
          <p:nvPr/>
        </p:nvGrpSpPr>
        <p:grpSpPr>
          <a:xfrm>
            <a:off x="1029563" y="18197748"/>
            <a:ext cx="12713702" cy="5898344"/>
            <a:chOff x="1145850" y="26911725"/>
            <a:chExt cx="9126850" cy="5898344"/>
          </a:xfrm>
        </p:grpSpPr>
        <p:sp>
          <p:nvSpPr>
            <p:cNvPr id="70" name="Google Shape;70;p1"/>
            <p:cNvSpPr/>
            <p:nvPr/>
          </p:nvSpPr>
          <p:spPr>
            <a:xfrm>
              <a:off x="1145854" y="26911725"/>
              <a:ext cx="2782500" cy="1436100"/>
            </a:xfrm>
            <a:prstGeom prst="rect">
              <a:avLst/>
            </a:prstGeom>
            <a:solidFill>
              <a:srgbClr val="00B0EA"/>
            </a:solidFill>
            <a:ln w="12700" cap="flat" cmpd="sng">
              <a:solidFill>
                <a:srgbClr val="00B0E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 txBox="1"/>
            <p:nvPr/>
          </p:nvSpPr>
          <p:spPr>
            <a:xfrm>
              <a:off x="1145854" y="26911725"/>
              <a:ext cx="2782500" cy="14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Controlled variable(s)</a:t>
              </a: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145850" y="28347869"/>
              <a:ext cx="2782500" cy="4462200"/>
            </a:xfrm>
            <a:prstGeom prst="rect">
              <a:avLst/>
            </a:prstGeom>
            <a:solidFill>
              <a:srgbClr val="C9E3F5">
                <a:alpha val="88235"/>
              </a:srgbClr>
            </a:solidFill>
            <a:ln w="12700" cap="flat" cmpd="sng">
              <a:solidFill>
                <a:srgbClr val="C9E3F5">
                  <a:alpha val="8823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 txBox="1"/>
            <p:nvPr/>
          </p:nvSpPr>
          <p:spPr>
            <a:xfrm>
              <a:off x="1232550" y="28406519"/>
              <a:ext cx="2782800" cy="43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99125" bIns="22402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Char char="•"/>
              </a:pPr>
              <a:r>
                <a:rPr lang="en" sz="3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Remains the same throughout your experiments</a:t>
              </a:r>
              <a:endPara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4318027" y="26911725"/>
              <a:ext cx="2782500" cy="1436100"/>
            </a:xfrm>
            <a:prstGeom prst="rect">
              <a:avLst/>
            </a:prstGeom>
            <a:solidFill>
              <a:srgbClr val="00B0EA"/>
            </a:solidFill>
            <a:ln w="12700" cap="flat" cmpd="sng">
              <a:solidFill>
                <a:srgbClr val="00B0E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 txBox="1"/>
            <p:nvPr/>
          </p:nvSpPr>
          <p:spPr>
            <a:xfrm>
              <a:off x="4318027" y="26911725"/>
              <a:ext cx="2782500" cy="14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Independent variable</a:t>
              </a: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4318025" y="28347869"/>
              <a:ext cx="2782500" cy="4462200"/>
            </a:xfrm>
            <a:prstGeom prst="rect">
              <a:avLst/>
            </a:prstGeom>
            <a:solidFill>
              <a:srgbClr val="C9E3F5">
                <a:alpha val="88235"/>
              </a:srgbClr>
            </a:solidFill>
            <a:ln w="12700" cap="flat" cmpd="sng">
              <a:solidFill>
                <a:srgbClr val="C9E3F5">
                  <a:alpha val="8823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 txBox="1"/>
            <p:nvPr/>
          </p:nvSpPr>
          <p:spPr>
            <a:xfrm>
              <a:off x="4404725" y="28406525"/>
              <a:ext cx="2782800" cy="43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99125" bIns="22402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n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</a:t>
              </a:r>
              <a:r>
                <a:rPr lang="en" sz="3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one</a:t>
              </a:r>
              <a:r>
                <a:rPr lang="en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variable you purposely change and test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7490199" y="26911725"/>
              <a:ext cx="2782500" cy="1436100"/>
            </a:xfrm>
            <a:prstGeom prst="rect">
              <a:avLst/>
            </a:prstGeom>
            <a:solidFill>
              <a:srgbClr val="00B0EA"/>
            </a:solidFill>
            <a:ln w="12700" cap="flat" cmpd="sng">
              <a:solidFill>
                <a:srgbClr val="00B0E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 txBox="1"/>
            <p:nvPr/>
          </p:nvSpPr>
          <p:spPr>
            <a:xfrm>
              <a:off x="7490199" y="26911725"/>
              <a:ext cx="2782500" cy="14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Dependent variable</a:t>
              </a: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7490200" y="28347869"/>
              <a:ext cx="2782500" cy="4462200"/>
            </a:xfrm>
            <a:prstGeom prst="rect">
              <a:avLst/>
            </a:prstGeom>
            <a:solidFill>
              <a:srgbClr val="C9E3F5">
                <a:alpha val="88235"/>
              </a:srgbClr>
            </a:solidFill>
            <a:ln w="12700" cap="flat" cmpd="sng">
              <a:solidFill>
                <a:srgbClr val="C9E3F5">
                  <a:alpha val="88235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 txBox="1"/>
            <p:nvPr/>
          </p:nvSpPr>
          <p:spPr>
            <a:xfrm>
              <a:off x="7576900" y="28406525"/>
              <a:ext cx="2609100" cy="43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99125" bIns="22402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Char char="•"/>
              </a:pPr>
              <a:r>
                <a:rPr lang="en" sz="3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Measure of change observed because of independent variable</a:t>
              </a: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Char char="•"/>
              </a:pPr>
              <a:r>
                <a:rPr lang="en" sz="3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How you will measure the change</a:t>
              </a: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1"/>
          <p:cNvSpPr txBox="1"/>
          <p:nvPr/>
        </p:nvSpPr>
        <p:spPr>
          <a:xfrm>
            <a:off x="16013450" y="5734875"/>
            <a:ext cx="13448400" cy="10857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3" name="Google Shape;83;p1" descr="Sample table with 2 columns, 8 rows" title="Table"/>
          <p:cNvGraphicFramePr/>
          <p:nvPr/>
        </p:nvGraphicFramePr>
        <p:xfrm>
          <a:off x="16033944" y="7637351"/>
          <a:ext cx="13164300" cy="4384400"/>
        </p:xfrm>
        <a:graphic>
          <a:graphicData uri="http://schemas.openxmlformats.org/drawingml/2006/table">
            <a:tbl>
              <a:tblPr firstRow="1" bandRow="1">
                <a:noFill/>
                <a:tableStyleId>{3E4F8A2F-A314-4999-B0D7-2F6357ECD8EA}</a:tableStyleId>
              </a:tblPr>
              <a:tblGrid>
                <a:gridCol w="658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Quantity (detailed list)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Materials (be specific)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Amount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Item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Amount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Item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Amount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Item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Amount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Item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Amount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Item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Amount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Item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Amount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strike="noStrike" cap="none"/>
                        <a:t>Item</a:t>
                      </a: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4" name="Google Shape;84;p1"/>
          <p:cNvSpPr txBox="1"/>
          <p:nvPr/>
        </p:nvSpPr>
        <p:spPr>
          <a:xfrm>
            <a:off x="16013450" y="13051200"/>
            <a:ext cx="13448400" cy="10857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6033950" y="24602700"/>
            <a:ext cx="13448400" cy="10857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/ Observations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6013450" y="26143500"/>
            <a:ext cx="13538400" cy="62919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800"/>
              <a:buFont typeface="Arial"/>
              <a:buChar char="•"/>
            </a:pPr>
            <a:r>
              <a:rPr lang="e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Observation 1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800"/>
              <a:buFont typeface="Arial"/>
              <a:buChar char="•"/>
            </a:pPr>
            <a:r>
              <a:rPr lang="e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Observation 2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800"/>
              <a:buFont typeface="Arial"/>
              <a:buChar char="•"/>
            </a:pPr>
            <a:r>
              <a:rPr lang="e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Observation 3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 descr="Clustered column chart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8175" y="25632650"/>
            <a:ext cx="11224500" cy="69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31328175" y="15989675"/>
            <a:ext cx="11347500" cy="1122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Charts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31328175" y="24280525"/>
            <a:ext cx="11347500" cy="1122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Graphs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1450998" y="5716575"/>
            <a:ext cx="11224500" cy="1122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Photos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1328175" y="11579650"/>
            <a:ext cx="11224500" cy="3549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31451001" y="7387950"/>
            <a:ext cx="11224500" cy="3642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3" name="Google Shape;93;p1" descr="Sample table with 2 columns, 8 rows" title="Table"/>
          <p:cNvGraphicFramePr/>
          <p:nvPr/>
        </p:nvGraphicFramePr>
        <p:xfrm>
          <a:off x="31328247" y="17557788"/>
          <a:ext cx="11224500" cy="5646600"/>
        </p:xfrm>
        <a:graphic>
          <a:graphicData uri="http://schemas.openxmlformats.org/drawingml/2006/table">
            <a:tbl>
              <a:tblPr firstRow="1" bandRow="1">
                <a:noFill/>
                <a:tableStyleId>{3E4F8A2F-A314-4999-B0D7-2F6357ECD8EA}</a:tableStyleId>
              </a:tblPr>
              <a:tblGrid>
                <a:gridCol w="187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0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0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0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" name="Google Shape;94;p1"/>
          <p:cNvSpPr txBox="1"/>
          <p:nvPr/>
        </p:nvSpPr>
        <p:spPr>
          <a:xfrm>
            <a:off x="16013450" y="14718900"/>
            <a:ext cx="13448400" cy="93018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82875" tIns="182875" rIns="91425" bIns="45700" anchor="t" anchorCtr="0">
            <a:noAutofit/>
          </a:bodyPr>
          <a:lstStyle/>
          <a:p>
            <a:pPr marL="365760" marR="0" lvl="0" indent="-36576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800"/>
              <a:buFont typeface="Arial"/>
              <a:buAutoNum type="arabicPeriod"/>
            </a:pPr>
            <a:r>
              <a:rPr lang="e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Numerically list all steps in your procedure.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36576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800"/>
              <a:buFont typeface="Arial"/>
              <a:buAutoNum type="arabicPeriod"/>
            </a:pPr>
            <a:r>
              <a:rPr lang="e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36576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800"/>
              <a:buFont typeface="Arial"/>
              <a:buAutoNum type="arabicPeriod"/>
            </a:pPr>
            <a:r>
              <a:rPr lang="e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 rot="10800000" flipH="1">
            <a:off x="0" y="3733889"/>
            <a:ext cx="43891199" cy="120630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1"/>
          <p:cNvCxnSpPr/>
          <p:nvPr/>
        </p:nvCxnSpPr>
        <p:spPr>
          <a:xfrm>
            <a:off x="0" y="3733888"/>
            <a:ext cx="43891199" cy="0"/>
          </a:xfrm>
          <a:prstGeom prst="straightConnector1">
            <a:avLst/>
          </a:prstGeom>
          <a:noFill/>
          <a:ln w="12700" cap="flat" cmpd="sng">
            <a:solidFill>
              <a:srgbClr val="B0253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1"/>
          <p:cNvSpPr/>
          <p:nvPr/>
        </p:nvSpPr>
        <p:spPr>
          <a:xfrm>
            <a:off x="33407975" y="11135850"/>
            <a:ext cx="6581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i="1">
                <a:solidFill>
                  <a:schemeClr val="dk1"/>
                </a:solidFill>
              </a:rPr>
              <a:t>Image was created </a:t>
            </a:r>
            <a:r>
              <a:rPr lang="en" sz="1500" i="1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by (insert student name) using (software name); 2026.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38289807" y="32571369"/>
            <a:ext cx="500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Graph was created by (student name) using (software name); 2026</a:t>
            </a:r>
            <a:r>
              <a:rPr lang="en" sz="1600">
                <a:solidFill>
                  <a:schemeClr val="dk1"/>
                </a:solidFill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34715607" y="15542744"/>
            <a:ext cx="500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1"/>
                </a:solidFill>
              </a:rPr>
              <a:t>P</a:t>
            </a:r>
            <a:r>
              <a:rPr lang="en" sz="1500" i="1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icture were taken by (insert student name); 2026.</a:t>
            </a:r>
            <a:endParaRPr sz="15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33838400" y="23573113"/>
            <a:ext cx="6754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/>
              <a:t>Table/c</a:t>
            </a: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hart was create</a:t>
            </a:r>
            <a:r>
              <a:rPr lang="en" sz="1600"/>
              <a:t>d</a:t>
            </a: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(student name) us</a:t>
            </a:r>
            <a:r>
              <a:rPr lang="en" sz="1600"/>
              <a:t>ing (software name); 2026.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3129015" y="4339680"/>
            <a:ext cx="30888900" cy="4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</a:pPr>
            <a:r>
              <a:rPr lang="en">
                <a:solidFill>
                  <a:srgbClr val="212650"/>
                </a:solidFill>
              </a:rPr>
              <a:t>Extra Slide</a:t>
            </a:r>
            <a:endParaRPr>
              <a:solidFill>
                <a:srgbClr val="212650"/>
              </a:solidFill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2699658" y="7239000"/>
            <a:ext cx="25254900" cy="144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1143000" lvl="0" indent="-1143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Char char="●"/>
            </a:pPr>
            <a:r>
              <a:rPr lang="en"/>
              <a:t>This slide is permitted for any additional, relevant data. </a:t>
            </a:r>
            <a:endParaRPr/>
          </a:p>
          <a:p>
            <a:pPr marL="1143000" lvl="0" indent="-1143000" algn="l" rtl="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SzPts val="9600"/>
              <a:buChar char="●"/>
            </a:pPr>
            <a:r>
              <a:rPr lang="en"/>
              <a:t>Credit all your sources. </a:t>
            </a:r>
            <a:endParaRPr/>
          </a:p>
          <a:p>
            <a:pPr marL="1143000" lvl="0" indent="-1143000" algn="l" rtl="0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SzPts val="9600"/>
              <a:buChar char="●"/>
            </a:pPr>
            <a:r>
              <a:rPr lang="en"/>
              <a:t>Remember, </a:t>
            </a:r>
            <a:r>
              <a:rPr lang="en" b="1">
                <a:solidFill>
                  <a:srgbClr val="FF0000"/>
                </a:solidFill>
              </a:rPr>
              <a:t>DO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 b="1">
                <a:solidFill>
                  <a:srgbClr val="FF0000"/>
                </a:solidFill>
              </a:rPr>
              <a:t>NOT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/>
              <a:t>include any animations, videos, or hyperlinks.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1258367" y="25776606"/>
            <a:ext cx="9094200" cy="12192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21258367" y="27274134"/>
            <a:ext cx="9094200" cy="4778887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800"/>
              <a:buFont typeface="Arial"/>
              <a:buChar char="•"/>
            </a:pPr>
            <a:r>
              <a:rPr lang="e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 summary of discoveries based on results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800"/>
              <a:buFont typeface="Arial"/>
              <a:buChar char="•"/>
            </a:pPr>
            <a:r>
              <a:rPr lang="e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Indicate and explain whether or not the data supports the hypothesis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32750619" y="18696256"/>
            <a:ext cx="9094200" cy="12192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Works Cited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32750619" y="20293409"/>
            <a:ext cx="9094200" cy="50421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82875" tIns="18287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 print and electronic sources in alphabetical order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32785869" y="27274134"/>
            <a:ext cx="9091500" cy="4294436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photos, images, and graphics were done by the researcher or parent unless otherwise stated.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MANY IMAGES FOUND ON THE WEB ARE COPYRIGHTED. ONLY USE IMAGES FOR WHICH YOU HAVE THE EXPRESS PERMISSION OF THE PHOTOGRAPHER/STOCK IMAGE COMPANY, AND CREDIT THE IMAGE AS REQUIRED BY COPYRIGHT.</a:t>
            </a:r>
            <a:endParaRPr sz="3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32784519" y="25776606"/>
            <a:ext cx="9094200" cy="12192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Photo Credit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0" y="39799"/>
            <a:ext cx="43891199" cy="3733888"/>
          </a:xfrm>
          <a:prstGeom prst="rect">
            <a:avLst/>
          </a:prstGeom>
          <a:gradFill>
            <a:gsLst>
              <a:gs pos="0">
                <a:srgbClr val="FFFAF4"/>
              </a:gs>
              <a:gs pos="20000">
                <a:schemeClr val="lt1"/>
              </a:gs>
              <a:gs pos="57000">
                <a:srgbClr val="212650"/>
              </a:gs>
              <a:gs pos="74000">
                <a:srgbClr val="212650"/>
              </a:gs>
              <a:gs pos="99000">
                <a:srgbClr val="212650"/>
              </a:gs>
              <a:gs pos="100000">
                <a:srgbClr val="21265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 rot="10800000" flipH="1">
            <a:off x="0" y="3733889"/>
            <a:ext cx="43891200" cy="120630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21258367" y="20293409"/>
            <a:ext cx="9094200" cy="50421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800"/>
              <a:buFont typeface="Arial"/>
              <a:buChar char="•"/>
            </a:pPr>
            <a:r>
              <a:rPr lang="e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 based on experiments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800"/>
              <a:buFont typeface="Arial"/>
              <a:buChar char="•"/>
            </a:pPr>
            <a:r>
              <a:rPr lang="e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 2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800"/>
              <a:buFont typeface="Arial"/>
              <a:buChar char="•"/>
            </a:pPr>
            <a:r>
              <a:rPr lang="e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 3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21258367" y="18696256"/>
            <a:ext cx="9094200" cy="12192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11000" y="7113600"/>
            <a:ext cx="8562587" cy="11137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/>
          <p:nvPr/>
        </p:nvSpPr>
        <p:spPr>
          <a:xfrm>
            <a:off x="0" y="0"/>
            <a:ext cx="43891199" cy="3733888"/>
          </a:xfrm>
          <a:prstGeom prst="rect">
            <a:avLst/>
          </a:prstGeom>
          <a:gradFill>
            <a:gsLst>
              <a:gs pos="0">
                <a:srgbClr val="FFFAF4"/>
              </a:gs>
              <a:gs pos="20000">
                <a:schemeClr val="lt1"/>
              </a:gs>
              <a:gs pos="57000">
                <a:srgbClr val="212650"/>
              </a:gs>
              <a:gs pos="74000">
                <a:srgbClr val="212650"/>
              </a:gs>
              <a:gs pos="99000">
                <a:srgbClr val="212650"/>
              </a:gs>
              <a:gs pos="100000">
                <a:srgbClr val="21265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 txBox="1"/>
          <p:nvPr/>
        </p:nvSpPr>
        <p:spPr>
          <a:xfrm rot="10800000" flipH="1">
            <a:off x="0" y="3733889"/>
            <a:ext cx="43891199" cy="120630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3"/>
          <p:cNvCxnSpPr/>
          <p:nvPr/>
        </p:nvCxnSpPr>
        <p:spPr>
          <a:xfrm>
            <a:off x="0" y="3733888"/>
            <a:ext cx="43891199" cy="0"/>
          </a:xfrm>
          <a:prstGeom prst="straightConnector1">
            <a:avLst/>
          </a:prstGeom>
          <a:noFill/>
          <a:ln w="12700" cap="flat" cmpd="sng">
            <a:solidFill>
              <a:srgbClr val="B0253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3"/>
          <p:cNvSpPr txBox="1"/>
          <p:nvPr/>
        </p:nvSpPr>
        <p:spPr>
          <a:xfrm>
            <a:off x="1142990" y="685860"/>
            <a:ext cx="30175200" cy="227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" sz="1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Forms</a:t>
            </a:r>
            <a:endParaRPr sz="1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914400" y="5669274"/>
            <a:ext cx="9132900" cy="11784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914400" y="7113600"/>
            <a:ext cx="9132900" cy="132168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182875" tIns="45700" rIns="365750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800"/>
              <a:buFont typeface="Arial"/>
              <a:buChar char="•"/>
            </a:pPr>
            <a:r>
              <a:rPr lang="en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Projects must display the </a:t>
            </a:r>
            <a:r>
              <a:rPr lang="en" sz="4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Approved Abstract </a:t>
            </a:r>
            <a:r>
              <a:rPr lang="en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Form 1C (Regulated Research Institutional/ Industrial Setting Form) and/or Form 7 (Continuation/ Research Progression Projects Form) if required for your project.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800"/>
              <a:buFont typeface="Arial"/>
              <a:buChar char="•"/>
            </a:pPr>
            <a:r>
              <a:rPr lang="en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forms are found in the STEM Wizard Files and Forms (look on the left side of screen).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800"/>
              <a:buFont typeface="Arial"/>
              <a:buChar char="•"/>
            </a:pPr>
            <a:r>
              <a:rPr lang="en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the documents as PDFs.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800"/>
              <a:buFont typeface="Arial"/>
              <a:buChar char="•"/>
            </a:pPr>
            <a:r>
              <a:rPr lang="en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all forms are clear enough for judges to read.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1982100" y="5679075"/>
            <a:ext cx="9091500" cy="10857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Abstract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33926275" y="5669275"/>
            <a:ext cx="9094200" cy="12192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 7 (If Required)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22874700" y="5716566"/>
            <a:ext cx="9132900" cy="1122300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rgbClr val="00B0EA"/>
              </a:gs>
              <a:gs pos="100000">
                <a:srgbClr val="00B0EA"/>
              </a:gs>
            </a:gsLst>
            <a:lin ang="5400012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 1C (If Required)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3"/>
          <p:cNvGrpSpPr/>
          <p:nvPr/>
        </p:nvGrpSpPr>
        <p:grpSpPr>
          <a:xfrm>
            <a:off x="22818428" y="5716599"/>
            <a:ext cx="9363004" cy="23959479"/>
            <a:chOff x="22483665" y="5277299"/>
            <a:chExt cx="9363004" cy="23959479"/>
          </a:xfrm>
        </p:grpSpPr>
        <p:pic>
          <p:nvPicPr>
            <p:cNvPr id="132" name="Google Shape;132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564925" y="7113575"/>
              <a:ext cx="7752451" cy="10032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564925" y="17936400"/>
              <a:ext cx="7752450" cy="100325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3"/>
            <p:cNvSpPr txBox="1"/>
            <p:nvPr/>
          </p:nvSpPr>
          <p:spPr>
            <a:xfrm rot="-3384258">
              <a:off x="20344634" y="10471907"/>
              <a:ext cx="13641067" cy="2178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" sz="36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" sz="36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Replace with Your Form 1C </a:t>
              </a:r>
              <a:endParaRPr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" sz="36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from STEM Wizard (If Required)</a:t>
              </a:r>
              <a:endParaRPr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 rot="-3384258">
              <a:off x="20344634" y="21863194"/>
              <a:ext cx="13641067" cy="2178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" sz="36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" sz="36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Replace with Your Form 1C </a:t>
              </a:r>
              <a:endParaRPr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" sz="36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from STEM Wizard (If Required)</a:t>
              </a:r>
              <a:endParaRPr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33926265" y="5845761"/>
            <a:ext cx="9363004" cy="12568192"/>
            <a:chOff x="33926265" y="5845761"/>
            <a:chExt cx="9363004" cy="12568192"/>
          </a:xfrm>
        </p:grpSpPr>
        <p:pic>
          <p:nvPicPr>
            <p:cNvPr id="137" name="Google Shape;137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597150" y="7113575"/>
              <a:ext cx="7752451" cy="100325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3"/>
            <p:cNvSpPr txBox="1"/>
            <p:nvPr/>
          </p:nvSpPr>
          <p:spPr>
            <a:xfrm rot="-3384258">
              <a:off x="31787234" y="11040369"/>
              <a:ext cx="13641067" cy="2178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" sz="36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" sz="36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Replace with Your Form 7 </a:t>
              </a:r>
              <a:endParaRPr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" sz="36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from STEM Wizard (If Required)</a:t>
              </a:r>
              <a:endParaRPr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3"/>
          <p:cNvSpPr txBox="1"/>
          <p:nvPr/>
        </p:nvSpPr>
        <p:spPr>
          <a:xfrm rot="-3384252">
            <a:off x="9307613" y="11257006"/>
            <a:ext cx="14969354" cy="310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Replace with Your Approved Abstract from STEM Wizard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7565775" y="20939500"/>
            <a:ext cx="14699700" cy="103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9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886</Words>
  <Application>Microsoft Office PowerPoint</Application>
  <PresentationFormat>Custom</PresentationFormat>
  <Paragraphs>107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 Light</vt:lpstr>
      <vt:lpstr>2026 Project Board Rules &amp; Directions CBRSF Regional Fair   </vt:lpstr>
      <vt:lpstr>PowerPoint Presentation</vt:lpstr>
      <vt:lpstr>Extra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Tornquist, Shelly D</dc:creator>
  <cp:lastModifiedBy>Plowman, Debra</cp:lastModifiedBy>
  <cp:revision>5</cp:revision>
  <dcterms:modified xsi:type="dcterms:W3CDTF">2025-12-05T19:00:57Z</dcterms:modified>
</cp:coreProperties>
</file>